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9"/>
  </p:notesMasterIdLst>
  <p:sldIdLst>
    <p:sldId id="1573" r:id="rId3"/>
    <p:sldId id="1561" r:id="rId4"/>
    <p:sldId id="1589" r:id="rId5"/>
    <p:sldId id="1588" r:id="rId6"/>
    <p:sldId id="1565" r:id="rId7"/>
    <p:sldId id="1567" r:id="rId8"/>
    <p:sldId id="1566" r:id="rId9"/>
    <p:sldId id="1574" r:id="rId10"/>
    <p:sldId id="1577" r:id="rId11"/>
    <p:sldId id="1578" r:id="rId12"/>
    <p:sldId id="1583" r:id="rId13"/>
    <p:sldId id="1586" r:id="rId14"/>
    <p:sldId id="1531" r:id="rId15"/>
    <p:sldId id="1587" r:id="rId16"/>
    <p:sldId id="1591" r:id="rId17"/>
    <p:sldId id="1593" r:id="rId18"/>
    <p:sldId id="1576" r:id="rId19"/>
    <p:sldId id="1562" r:id="rId20"/>
    <p:sldId id="266" r:id="rId21"/>
    <p:sldId id="1527" r:id="rId22"/>
    <p:sldId id="1499" r:id="rId23"/>
    <p:sldId id="1563" r:id="rId24"/>
    <p:sldId id="1572" r:id="rId25"/>
    <p:sldId id="1512" r:id="rId26"/>
    <p:sldId id="1592" r:id="rId27"/>
    <p:sldId id="1481" r:id="rId28"/>
  </p:sldIdLst>
  <p:sldSz cx="12192000" cy="6858000"/>
  <p:notesSz cx="6797675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810D0D-E08E-8549-90EC-C52EF42C2514}" name="Jernej Zajec" initials="JZ" userId="8ff4ca0d10e9b0b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ED7D31"/>
    <a:srgbClr val="4472C4"/>
    <a:srgbClr val="FF3300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073A0DAA-6AF3-43AB-8588-CEC1D06C72B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CB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0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5940675A-B579-460E-94D1-54222C63F5D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E3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0AD4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69CF1AB2-1976-4502-BF36-3FF5EA21886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1V>
      <a:tcStyle>
        <a:tcBdr/>
        <a:fill>
          <a:solidFill>
            <a:srgbClr val="CFD5EA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9EBF5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9EBF5"/>
          </a:solidFill>
        </a:fill>
      </a:tcStyle>
    </a:firstRow>
  </a:tblStyle>
  <a:tblStyle styleId="{16D9F66E-5EB9-4882-86FB-DCBF35E3C3E4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1V>
      <a:tcStyle>
        <a:tcBdr/>
        <a:fill>
          <a:solidFill>
            <a:srgbClr val="D5E3CF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BF1E9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BF1E9"/>
          </a:solidFill>
        </a:fill>
      </a:tcStyle>
    </a:firstRow>
  </a:tblStyle>
  <a:tblStyle styleId="{3C2FFA5D-87B4-456A-9821-1D502468CF0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wholeTbl>
    <a:band1H>
      <a:tcStyle>
        <a:tcBdr/>
        <a:fill>
          <a:solidFill>
            <a:srgbClr val="4472C4"/>
          </a:solidFill>
        </a:fill>
      </a:tcStyle>
    </a:band1H>
    <a:band2H>
      <a:tcStyle>
        <a:tcBdr/>
        <a:fill>
          <a:solidFill>
            <a:srgbClr val="4472C4"/>
          </a:solidFill>
        </a:fill>
      </a:tcStyle>
    </a:band2H>
    <a:band1V>
      <a:tcStyle>
        <a:tcBdr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band1V>
    <a:band2V>
      <a:tcStyle>
        <a:tcBdr/>
        <a:fill>
          <a:solidFill>
            <a:srgbClr val="4472C4"/>
          </a:solidFill>
        </a:fill>
      </a:tcStyle>
    </a:band2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82688" autoAdjust="0"/>
  </p:normalViewPr>
  <p:slideViewPr>
    <p:cSldViewPr snapToGrid="0">
      <p:cViewPr varScale="1">
        <p:scale>
          <a:sx n="91" d="100"/>
          <a:sy n="91" d="100"/>
        </p:scale>
        <p:origin x="10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6A46E8-F220-67B9-422E-A5B4273AE47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5659" cy="498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94850-01FE-0013-46FD-3A32DAA7979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38" y="0"/>
            <a:ext cx="2945659" cy="498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E7CDBC9-0CBD-4333-95E4-E75BED17AEC9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21D9A9-BE3C-73CC-E267-AF991CC4C1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414029F-B5B8-AEC9-DB93-C710BB3B4C8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8" y="4777957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623D5-9C21-51C3-D5F4-3FDC2875B349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30086"/>
            <a:ext cx="2945659" cy="498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9DB68-5D22-A3A6-534A-9FBAF9328E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38" y="9430086"/>
            <a:ext cx="2945659" cy="4981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FFCC432-C1A3-4BD3-87B2-91E1547CCD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8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9C332A70-95A3-4DC5-502F-09CECA226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E92CE23D-37BE-E786-8D84-83029334E1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dirty="0">
              <a:latin typeface="Lato Light" panose="020F0502020204030203" pitchFamily="34" charset="0"/>
            </a:endParaRP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1B16609D-FDF9-D0D3-0161-DBE6003B0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9pPr>
          </a:lstStyle>
          <a:p>
            <a:fld id="{6BD76AE6-9045-4DCE-B474-DD1CBE4CF63A}" type="slidenum">
              <a:rPr lang="en-US" altLang="sl-SI" sz="1200"/>
              <a:pPr/>
              <a:t>2</a:t>
            </a:fld>
            <a:endParaRPr lang="en-US" altLang="sl-SI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9C332A70-95A3-4DC5-502F-09CECA2262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E92CE23D-37BE-E786-8D84-83029334E1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dirty="0">
              <a:latin typeface="Lato Light" panose="020F0502020204030203" pitchFamily="34" charset="0"/>
            </a:endParaRP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1B16609D-FDF9-D0D3-0161-DBE6003B0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9pPr>
          </a:lstStyle>
          <a:p>
            <a:fld id="{6BD76AE6-9045-4DCE-B474-DD1CBE4CF63A}" type="slidenum">
              <a:rPr lang="en-US" altLang="sl-SI" sz="1200"/>
              <a:pPr/>
              <a:t>4</a:t>
            </a:fld>
            <a:endParaRPr lang="en-US" altLang="sl-SI" sz="1200"/>
          </a:p>
        </p:txBody>
      </p:sp>
    </p:spTree>
    <p:extLst>
      <p:ext uri="{BB962C8B-B14F-4D97-AF65-F5344CB8AC3E}">
        <p14:creationId xmlns:p14="http://schemas.microsoft.com/office/powerpoint/2010/main" val="36137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FFCC432-C1A3-4BD3-87B2-91E1547CCD87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340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FFCC432-C1A3-4BD3-87B2-91E1547CCD87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846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A98BB-8D35-4568-A977-16F4521C4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55160-4907-4F56-A8CE-E02FBC24E9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3100F-36C6-495A-B927-B3B6D63AEC01}"/>
              </a:ext>
            </a:extLst>
          </p:cNvPr>
          <p:cNvSpPr txBox="1"/>
          <p:nvPr/>
        </p:nvSpPr>
        <p:spPr>
          <a:xfrm>
            <a:off x="3850438" y="9430086"/>
            <a:ext cx="2945659" cy="4981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8F254E-CA69-4563-88B3-A690193B61FE}" type="slidenum">
              <a:t>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Lato Ligh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82C4E-5E28-53D3-05AE-7285CD124CA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94AB2-DBDD-6CEB-0527-B852858B74C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839C9-9043-6CCE-4441-82D4DAD30D3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43190E-1C86-43C8-8DFD-072E6E017DD5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A5E24-E27E-3331-F206-39E6A9B66C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32F68-BD1B-62D3-9783-490B153467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991A1F-90A5-47E0-8467-71CF11BF59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983A-A8BF-C634-74A3-3831083D60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BC6D5-7E1D-CE28-9923-24ABDCF69FC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7E3D3-CA38-02A2-32CE-47C9F06F50A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B27752-E8A9-4370-8456-AFF6DAAB50FF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986EE-9D41-54E2-E920-CB2BC6E21A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1E58-10F5-86B9-1A4D-C3B56AA7CC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7E7789-77FE-416F-9512-A52E6B8203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A0934-BC3F-0BDC-23C5-18620D2BB88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F0CEB-2E0A-F3CC-647C-45643255EE0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498BC-CAFD-D923-9496-E145C0606E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B3F815-F15A-4503-8DD6-1BA4C80F8972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E1CED-0B66-13CB-C5A8-20A1531F33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AD4E-51D9-890C-9DF7-5A3FBA6CE4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41033C-43CF-4E1C-BA86-1E069CD5AD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69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5530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f 3 v2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73A073E-DBA6-FE38-31C9-260ED3CFF9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92080" y="1839946"/>
            <a:ext cx="3020619" cy="3111191"/>
          </a:xfrm>
        </p:spPr>
        <p:txBody>
          <a:bodyPr/>
          <a:lstStyle>
            <a:lvl1pPr marL="0" indent="0">
              <a:buNone/>
              <a:defRPr sz="2100">
                <a:solidFill>
                  <a:srgbClr val="D9D9D9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6F8EEFF1-A562-3741-FD03-0BF0662905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876979" y="1839946"/>
            <a:ext cx="3020619" cy="3111191"/>
          </a:xfrm>
        </p:spPr>
        <p:txBody>
          <a:bodyPr/>
          <a:lstStyle>
            <a:lvl1pPr marL="0" indent="0">
              <a:buNone/>
              <a:defRPr sz="2100">
                <a:solidFill>
                  <a:srgbClr val="D9D9D9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B8FEC726-1274-81C7-BEA1-AB3B08BBD0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73713" y="1839946"/>
            <a:ext cx="3020619" cy="3111191"/>
          </a:xfrm>
        </p:spPr>
        <p:txBody>
          <a:bodyPr/>
          <a:lstStyle>
            <a:lvl1pPr marL="0" indent="0">
              <a:buNone/>
              <a:defRPr sz="2100">
                <a:solidFill>
                  <a:srgbClr val="D9D9D9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043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414B74F3-345C-E80B-2702-01CCCC2250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1520482"/>
            <a:ext cx="12191996" cy="2838453"/>
          </a:xfrm>
        </p:spPr>
        <p:txBody>
          <a:bodyPr/>
          <a:lstStyle>
            <a:lvl1pPr marL="0" indent="0">
              <a:buNone/>
              <a:defRPr sz="2100">
                <a:solidFill>
                  <a:srgbClr val="BFBFBF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8239"/>
      </p:ext>
    </p:extLst>
  </p:cSld>
  <p:clrMapOvr>
    <a:masterClrMapping/>
  </p:clrMapOvr>
  <p:transition spd="slow" advTm="3000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735517" y="22302"/>
            <a:ext cx="5545842" cy="674567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433561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mess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8ABEC-D044-48A2-980C-391F21828B9A}"/>
              </a:ext>
            </a:extLst>
          </p:cNvPr>
          <p:cNvSpPr/>
          <p:nvPr userDrawn="1"/>
        </p:nvSpPr>
        <p:spPr>
          <a:xfrm>
            <a:off x="4338974" y="6289675"/>
            <a:ext cx="3479912" cy="367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4509" y="0"/>
            <a:ext cx="7511233" cy="6858000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87821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AF3642EE-7713-435D-862B-9F0C74483AA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2086971"/>
            <a:ext cx="4795278" cy="3530598"/>
          </a:xfrm>
        </p:spPr>
        <p:txBody>
          <a:bodyPr/>
          <a:lstStyle>
            <a:lvl1pPr marL="0" indent="0">
              <a:buNone/>
              <a:defRPr sz="1300">
                <a:solidFill>
                  <a:srgbClr val="D9D9D9"/>
                </a:solidFill>
                <a:latin typeface="Lato Light"/>
                <a:ea typeface="Lato Light"/>
                <a:cs typeface="Lato Ligh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8095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B162-4770-E7F4-6F41-DCD032A3E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3B569-3FDE-F018-96FA-9DEA01CC3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9612D-64F9-2A1B-17B6-416B480DD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4B080-E034-C765-2F3F-95301A2E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3279C-056B-FA1D-0C3F-4938646FB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145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CB1E-A5BE-D5C1-72FE-C1CFCBE103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0BFCF-36C8-7185-8993-68333A39160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6F8FD-682D-A036-851E-E3069BDD1D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797102-8EC7-4098-9725-445811B31498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A2165-9A2F-B791-0C15-F1F8F193EF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791C5-2E09-1FFD-2CBD-7138E67B31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4D810C-1824-45F7-A3DB-24D44C31D6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0965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DD67-A880-5A4F-0B99-F0983025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776FC-9FE6-668D-689C-5850C4B92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3264D-9737-416F-6C07-96DFAF93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664DA-795B-65DB-7CBC-7CB379F18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2BD1B-48D0-654E-E221-EA58E2C2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2667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BFC8-D3CA-C2F4-F85D-901647833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100D-B504-5162-8898-EBE0BEB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F8626-0997-E154-EDE8-C8F0B60A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DF8C4-9117-65C5-4469-DC738475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9C635-0432-6C66-B2CB-3C9B2F92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5328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3A88-1023-C522-D1C5-57CCADF9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F3CE7-12FC-1A57-46CF-1E151C6F0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2FB46-C4B9-E806-601F-4506B6C7E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E89A1-50EE-525E-92C6-6DA8DA82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36770-76A2-1AF5-7B92-BA8DEA1A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FEB8A-7778-1D44-9FC2-9C4669DD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8716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FA02-FEAB-E41A-F7FB-236E167E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4F84C-1E14-A915-1063-DFD5C18FB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3A2A5-92C1-BB50-7891-2E27025A8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C4BBC-744D-A110-4CC2-D3D90C19A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9F41AC-153E-42B3-43D7-75865B7AD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8C87D-853E-58D0-2A76-34EC1FB4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02EB9-32EE-96C2-E67F-2A5EB8F68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8319F-CB18-482C-A375-BB129A74E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471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1495-2EC4-6E9F-2A5F-4FE14932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4B8DB1-51D9-EA8F-54E2-46421BD8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A3116-DA41-01E3-E8AD-869B3166D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D6715-6E4E-05C5-B4C7-A39A8192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8110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81692-255D-E214-B66B-5CE5F0F4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0171C-90E7-A10F-309A-D68711DD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29480-EF50-307F-8FB9-8E44B5EF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8902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55AC-368E-2228-EF01-00B266D5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66B46-13F5-E740-22A6-1888EF8DE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15C4C-5236-B4D8-63B0-29F8F4139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2DFDE-F610-C4CC-8E85-12575447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AC8A9-8C71-25EB-910D-AB9B06E0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6AFDB-5762-84A6-0085-D31F5726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1032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CD97-3997-469E-C160-326CA2C9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47856-4C72-485D-AB2F-7D39D8298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5786C-C4E7-D0AB-32CD-B19D02D04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1A9F0-609E-95B9-74DC-092AC29D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6AE3D-A86D-4997-9206-E08D5F9A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ACA5-8AA4-4F04-984E-68E92A91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202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7294-8629-4370-FEDF-AD2AA6C1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63097-CE18-B355-876E-786652F2E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A3785-B3F9-D66F-7F05-106431977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A6D81-E0D1-503F-ED1D-988ECD47E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8E96A-9A07-0AE6-F61E-D3F8E4641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7491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8D1A1-06C0-467C-44E7-8D0A65D10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8A996-049B-515F-AFFC-FE572DC54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3744F-DE85-EEE9-E978-A3E11694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47345-E422-7277-A0A6-516A11E8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AC977-D2BC-B42A-0195-8999F31B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05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6615-C0E7-5FA9-D7F7-E2FA8F45B5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D6D59-FE07-3F61-B476-1427DA72FE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D4854-7B50-949E-27B2-7B5AA58C75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2857C0-42FF-493B-AA7D-0E2F6FFBA6B2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DA829-5A41-9087-D3DB-A931504AD2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E047C-B416-50BB-AC5D-6B3228636E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79ADBE-B823-4B04-B738-FD008B8342D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9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0558-8EF8-DC82-CE80-86F09BE7DD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9742D-EC5D-D71E-07A7-B9E339F136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35860-EEA2-4412-4635-94F9B8F55F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C1721-098E-9EB5-E973-E2DF50B8F27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AC5E12-34E5-45C8-8509-BA1D2C024F9A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A8D07-FD4D-31E8-75EA-C0BA452253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8534F-A346-A153-0EEF-6FB373D16C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8A3EBD-650F-4869-8022-15552F27A0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1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4783-0B39-1DB8-DBDA-6DF962530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85976-0CEF-F607-DBD4-80C4D4665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89DBD-33E5-51BD-61E4-4625206FF46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7B3CD-4E77-7D0F-30AA-BE314D3DBC9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1FC4A5-E249-2DE7-39DD-F6665160CEA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AFFBD-A9AB-B7B9-ADDB-95A9F449F2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44141A-D36E-4A95-9A93-573CDF0A34C4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434B30-68F9-0B0F-168B-61A04DF8FD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D36D8E-C1AB-6E20-32F3-B68AEFB22D4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BBABA8-3F3A-4744-8349-2D3D30CDB24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00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8D67-7ABE-A156-3B42-80832526E06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1C3E5-DAC1-6E43-AC2C-721DC2B9CF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30884C-2C06-4235-80A9-DE8CDE48749C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A96CA-618A-F903-1BAD-42159B7574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3E489-D5AF-DBD8-CF66-8AC0E2ECAD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6C3598-DBDE-44DA-99BC-D219D2316C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5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C117A-17A9-E16F-74A2-F18F2ED00F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056B20-820F-49E2-B378-B19F32BCC9C0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FB34B0-FC5F-51BD-0F17-3648136F96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A575E-B62F-5056-F53B-0E82CD20B1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68AA53-98FB-4530-8F84-0980CEF5E3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5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11CC-0E4E-ACDE-5017-F6B0408FDF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CB088-EFE4-7AF2-98B2-FA022AF660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36DA7-3962-DE92-D4F8-0D392453873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2164C-5E34-8586-8181-3BBAF1C8B0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154E91-6002-4580-AED2-4FCB49E50F50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1A2D8-27A1-9584-0D69-EE58ABB32B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CF3D8-20D9-E78F-D615-078EA16BD2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F47496-E6D3-4D75-85A4-E53625045A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9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8E508-F80B-36F5-E27E-DE8BDC6661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081672-3B8A-7CAD-BBEF-DBC06164D3B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83414-D569-359B-4FED-C1090AC389E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45E83-CD2E-527A-21EC-698FF516F4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8FE643-640E-4963-9238-F5D4D19ACED1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A3607-37E6-B15A-8C14-38FE08258C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25064-9025-612D-7833-16BD8320D3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DADE66-D6C5-4E7C-AB71-96CE4928A4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8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46CCD-D227-BADC-3BA8-DD3E5F7D7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2C35A-88EF-2CF9-B346-63EB50315F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C8375-9DB1-8668-ABCC-90E5473D1C1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DEAF53E-6207-46C3-BB83-973845C10C8E}" type="datetime1">
              <a:rPr lang="en-US"/>
              <a:pPr lvl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CC8AA-539C-E556-05D6-5A639DA56B7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2F763-02A0-1462-87B9-651348E1B82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51E295F-427A-4C3E-85CF-2A3C22952F5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7" r:id="rId16"/>
    <p:sldLayoutId id="2147483680" r:id="rId17"/>
    <p:sldLayoutId id="2147483681" r:id="rId18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18112-C0F6-F374-40B4-107AC471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A6CAA-6566-EAAF-F7FA-072572F0D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55FD8-C19D-1917-FA93-49F72FC3A2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37391-D59A-4BE1-AE41-98064761F8DF}" type="datetimeFigureOut">
              <a:rPr lang="sl-SI" smtClean="0"/>
              <a:t>28. 11. 2024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9448C-D98E-66DC-BBDB-2181F753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8C255-A53C-4D00-A1B2-03E55BA3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70E45-979B-4784-8FC3-31A93C9459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635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emf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Gp.mope@gov.si" TargetMode="External"/><Relationship Id="rId7" Type="http://schemas.openxmlformats.org/officeDocument/2006/relationships/image" Target="../media/image2.emf"/><Relationship Id="rId12" Type="http://schemas.openxmlformats.org/officeDocument/2006/relationships/hyperlink" Target="https://sipark.nap.si/registracij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Jernej.zajec@igea.si" TargetMode="External"/><Relationship Id="rId11" Type="http://schemas.openxmlformats.org/officeDocument/2006/relationships/image" Target="../media/image1.png"/><Relationship Id="rId5" Type="http://schemas.openxmlformats.org/officeDocument/2006/relationships/hyperlink" Target="mailto:Uros.Alic@gov.si" TargetMode="External"/><Relationship Id="rId10" Type="http://schemas.openxmlformats.org/officeDocument/2006/relationships/image" Target="../media/image5.png"/><Relationship Id="rId4" Type="http://schemas.openxmlformats.org/officeDocument/2006/relationships/hyperlink" Target="mailto:sipark.mope@gov.si" TargetMode="Externa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info@igea.si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pisrs.si/pregledPredpisa?id=ZAKO8607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emf"/><Relationship Id="rId11" Type="http://schemas.openxmlformats.org/officeDocument/2006/relationships/image" Target="../media/image10.png"/><Relationship Id="rId5" Type="http://schemas.openxmlformats.org/officeDocument/2006/relationships/hyperlink" Target="https://sipark.nap.si/vpis" TargetMode="External"/><Relationship Id="rId10" Type="http://schemas.openxmlformats.org/officeDocument/2006/relationships/image" Target="../media/image9.jpeg"/><Relationship Id="rId4" Type="http://schemas.openxmlformats.org/officeDocument/2006/relationships/hyperlink" Target="https://www.sptm.si/gradiva/smernice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5CFB17-184C-AEF3-B345-347C0DAE53BF}"/>
              </a:ext>
            </a:extLst>
          </p:cNvPr>
          <p:cNvSpPr txBox="1"/>
          <p:nvPr/>
        </p:nvSpPr>
        <p:spPr>
          <a:xfrm>
            <a:off x="6646326" y="533050"/>
            <a:ext cx="4870286" cy="54010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lnSpcReduction="10000"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400" b="1" i="0" u="none" strike="noStrike" kern="0" cap="none" spc="0" baseline="0" dirty="0">
              <a:solidFill>
                <a:schemeClr val="tx2"/>
              </a:solidFill>
              <a:uFillTx/>
              <a:latin typeface="Lato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i="0" u="none" strike="noStrike" kern="0" cap="none" spc="0" baseline="0" dirty="0">
                <a:solidFill>
                  <a:schemeClr val="tx2"/>
                </a:solidFill>
                <a:uFillTx/>
                <a:latin typeface="Lato"/>
              </a:rPr>
              <a:t>TRAJNOSTNA PARKIRNA POLITIKA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b="1" kern="0" dirty="0">
              <a:solidFill>
                <a:schemeClr val="tx2"/>
              </a:solidFill>
              <a:latin typeface="Lato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1" kern="0" dirty="0">
              <a:solidFill>
                <a:schemeClr val="tx2"/>
              </a:solidFill>
              <a:latin typeface="Lato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400" b="1" kern="0" dirty="0">
                <a:solidFill>
                  <a:schemeClr val="tx2"/>
                </a:solidFill>
                <a:latin typeface="Lato"/>
              </a:rPr>
              <a:t>Spletno usposabljanje občin za uporabo parkirne platforme SIPARK v delu, ki se nanaša na pregled in urejanje GIO „Samostojnih parkirišč“</a:t>
            </a:r>
            <a:endParaRPr lang="sl-SI" sz="2400" b="1" i="0" u="none" strike="noStrike" kern="0" cap="none" spc="0" baseline="0" dirty="0">
              <a:solidFill>
                <a:srgbClr val="4472C4"/>
              </a:solidFill>
              <a:uFillTx/>
              <a:latin typeface="Lato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400" b="1" i="0" u="none" strike="noStrike" kern="0" cap="none" spc="0" baseline="0" dirty="0">
              <a:solidFill>
                <a:srgbClr val="4472C4"/>
              </a:solidFill>
              <a:uFillTx/>
              <a:latin typeface="Lato"/>
            </a:endParaRPr>
          </a:p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400" b="1" kern="0" dirty="0">
              <a:solidFill>
                <a:schemeClr val="tx2"/>
              </a:solidFill>
              <a:latin typeface="Lato"/>
            </a:endParaRPr>
          </a:p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400" b="1" kern="0" dirty="0">
              <a:solidFill>
                <a:schemeClr val="tx2"/>
              </a:solidFill>
              <a:latin typeface="Lato"/>
            </a:endParaRPr>
          </a:p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400" b="1" kern="0" dirty="0">
              <a:solidFill>
                <a:schemeClr val="tx2"/>
              </a:solidFill>
              <a:latin typeface="Lato"/>
            </a:endParaRPr>
          </a:p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200" b="1" kern="0" dirty="0">
              <a:solidFill>
                <a:schemeClr val="tx2"/>
              </a:solidFill>
              <a:latin typeface="Lato"/>
            </a:endParaRPr>
          </a:p>
          <a:p>
            <a:pPr algn="r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200" b="1" i="0" u="none" strike="noStrike" kern="0" cap="none" spc="0" baseline="0" dirty="0">
                <a:solidFill>
                  <a:schemeClr val="tx2"/>
                </a:solidFill>
                <a:uFillTx/>
                <a:latin typeface="Lato"/>
              </a:rPr>
              <a:t>Direktorat za prometno politiko</a:t>
            </a:r>
          </a:p>
          <a:p>
            <a:pPr algn="r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200" b="1" i="0" u="none" strike="noStrike" kern="0" cap="none" spc="0" baseline="0" dirty="0">
                <a:solidFill>
                  <a:schemeClr val="tx2"/>
                </a:solidFill>
                <a:uFillTx/>
                <a:latin typeface="Lato"/>
              </a:rPr>
              <a:t>MINISTRSTVO ZA OKOLJE, PODNEBJE in ENERGIJO</a:t>
            </a:r>
          </a:p>
          <a:p>
            <a:pPr algn="r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200" b="1" kern="0" dirty="0">
              <a:solidFill>
                <a:schemeClr val="tx2"/>
              </a:solidFill>
              <a:latin typeface="Lato"/>
            </a:endParaRPr>
          </a:p>
          <a:p>
            <a:pPr algn="r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200" b="1" i="0" u="none" strike="noStrike" kern="0" cap="none" spc="0" baseline="0" dirty="0">
                <a:solidFill>
                  <a:schemeClr val="tx2"/>
                </a:solidFill>
                <a:uFillTx/>
                <a:latin typeface="Lato"/>
              </a:rPr>
              <a:t>Geodetska uprava Republike Slovenije</a:t>
            </a:r>
          </a:p>
          <a:p>
            <a:pPr algn="r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200" b="1" kern="0" dirty="0">
                <a:solidFill>
                  <a:schemeClr val="tx2"/>
                </a:solidFill>
                <a:latin typeface="Lato"/>
              </a:rPr>
              <a:t>MINISTRSTVO ZA NARAVNE VIRE in PROSTOR</a:t>
            </a:r>
          </a:p>
          <a:p>
            <a:pPr algn="r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400" b="1" i="0" u="none" strike="noStrike" kern="0" cap="none" spc="0" baseline="0" dirty="0">
              <a:solidFill>
                <a:schemeClr val="tx2"/>
              </a:solidFill>
              <a:uFillTx/>
              <a:latin typeface="Lato"/>
            </a:endParaRPr>
          </a:p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200" b="1" kern="0" dirty="0">
              <a:solidFill>
                <a:schemeClr val="tx2"/>
              </a:solidFill>
              <a:latin typeface="Lato"/>
            </a:endParaRPr>
          </a:p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200" b="1" kern="0" dirty="0">
              <a:solidFill>
                <a:schemeClr val="tx2"/>
              </a:solidFill>
              <a:latin typeface="Lato"/>
            </a:endParaRPr>
          </a:p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000" b="1" kern="0" dirty="0">
                <a:solidFill>
                  <a:schemeClr val="tx2"/>
                </a:solidFill>
                <a:latin typeface="Lato"/>
              </a:rPr>
              <a:t>				18.11.2024</a:t>
            </a:r>
          </a:p>
        </p:txBody>
      </p:sp>
      <p:pic>
        <p:nvPicPr>
          <p:cNvPr id="25" name="Content Placeholder 24" descr="Shape&#10;&#10;Description automatically generated">
            <a:extLst>
              <a:ext uri="{FF2B5EF4-FFF2-40B4-BE49-F238E27FC236}">
                <a16:creationId xmlns:a16="http://schemas.microsoft.com/office/drawing/2014/main" id="{1CFBA330-93D8-6809-6F5B-029603E96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" y="533050"/>
            <a:ext cx="5401026" cy="5401026"/>
          </a:xfrm>
        </p:spPr>
      </p:pic>
      <p:pic>
        <p:nvPicPr>
          <p:cNvPr id="3" name="Picture 59">
            <a:extLst>
              <a:ext uri="{FF2B5EF4-FFF2-40B4-BE49-F238E27FC236}">
                <a16:creationId xmlns:a16="http://schemas.microsoft.com/office/drawing/2014/main" id="{BEC95CDA-2D8B-E316-44F8-DBDAAE82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D5C316-D7F9-A0F3-3061-3DE1D4D54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838DC85D-06E2-464F-A208-29AACFA07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609E78E-4E54-5A42-0BA5-D8D7BEAAE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FB74F-AA49-72A3-42F9-091AF9B5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80B9181A-9A84-73E9-624F-5F07C56F273B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FECC34CE-EC02-33E5-CAD7-4361BAA9C5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1402777"/>
            <a:ext cx="326312" cy="32631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9C1D193C-65EF-1A9C-6C19-221BE987B1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2224359"/>
            <a:ext cx="326312" cy="326312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AE572CCB-1C35-D74B-1E29-C7140A7C52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2990878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60E958-CF0F-799B-4566-EB35C940946E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8157729" cy="811213"/>
            <a:chOff x="7256917" y="483017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6A64EFEF-B4CC-191B-EFE4-D7A6DD6F4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Namen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4D63F3-AA0D-6C88-7A2F-BD388408E8E7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0CD2DF-51BB-E4FE-3E35-15B2F5D0AD99}"/>
              </a:ext>
            </a:extLst>
          </p:cNvPr>
          <p:cNvSpPr txBox="1">
            <a:spLocks/>
          </p:cNvSpPr>
          <p:nvPr/>
        </p:nvSpPr>
        <p:spPr>
          <a:xfrm>
            <a:off x="703118" y="1402777"/>
            <a:ext cx="10193482" cy="600978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Izvedena analiza možnih virov podatkov za parkirišča.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Območja parkirišč zajeta </a:t>
            </a:r>
            <a:r>
              <a:rPr lang="sl-SI" sz="16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 okviru masovnega zajema poseljenih zemljišč 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za potrebe Evidence stavbnih zemljišč (ESZ) z zaključkom v letu 2021 s strani Ministrstva za naravne vire in prostor (takrat še MOP) – program projektov eProstor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Podatki Nacionalne Platforme SIPARK Ministrstva za okolje, podnebje in energijo (MOPE).  </a:t>
            </a:r>
          </a:p>
          <a:p>
            <a:pPr marL="0" indent="0"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Vzpostavljena so bila osnovna izhodišča, na podlagi katerih se je pripravilo nabor parkirišč, za katere je predvideno, da bi se po uradni dolžnosti </a:t>
            </a:r>
            <a:r>
              <a:rPr lang="sl-SI" sz="16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vpisala v ZK GJI (brez elaborata!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).  </a:t>
            </a:r>
          </a:p>
          <a:p>
            <a:pPr marL="0" indent="0"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Pripravljen nabor parkirišč ni popoln 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preverba podatkov je zato NUJNO potrebna!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Pripravljena območja samostojnih parkirišč </a:t>
            </a:r>
            <a:r>
              <a:rPr lang="sl-SI" sz="16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je potrebno preveriti 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 lokalnimi poznavalci prostora (občine) pred inicialnim vpisom v ZK GJI </a:t>
            </a:r>
            <a:r>
              <a:rPr lang="sl-SI" sz="16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 čim lažji način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E86E6F47-37C2-CC4E-3440-13D27E8C42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0E904C-100A-3000-1F14-628CDE7C2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0FC655B8-2B87-FBAA-225B-66D2C269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3812460"/>
            <a:ext cx="326312" cy="32631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7E855BD-4AF3-58C2-F395-ABB48666E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22F2F06-01F7-AA35-852A-B167A54A4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5216" y="2550671"/>
            <a:ext cx="1404966" cy="408970"/>
          </a:xfrm>
          <a:prstGeom prst="rect">
            <a:avLst/>
          </a:prstGeom>
        </p:spPr>
      </p:pic>
      <p:pic>
        <p:nvPicPr>
          <p:cNvPr id="4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BB5A4CAB-AC97-D4F0-71DC-37F5705B44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4634042"/>
            <a:ext cx="326312" cy="326312"/>
          </a:xfrm>
          <a:prstGeom prst="rect">
            <a:avLst/>
          </a:prstGeom>
        </p:spPr>
      </p:pic>
      <p:pic>
        <p:nvPicPr>
          <p:cNvPr id="6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8FBE1F15-5C48-E741-021B-D7E2A2D06D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5337021"/>
            <a:ext cx="326312" cy="3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64DAF-A34E-1AC4-202F-E076BE97C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72FE8716-62C8-9435-2940-D03E7B9E07CA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7BBA8914-AEDF-4CB7-96EF-FF8863F88A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1228974"/>
            <a:ext cx="326312" cy="32631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CEF5B829-7D66-CA9C-2E18-97E52F0B45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2135614"/>
            <a:ext cx="326312" cy="326312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031CB194-0EBB-51AC-2B9B-7166FB150F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2879098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51D495C-1866-279F-F207-7B5C1C55A48A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8157729" cy="811213"/>
            <a:chOff x="7256917" y="483017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C3735F9C-B450-2403-9347-7B4D70708E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Samostojna parkirišča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1326F2-02F9-6B7A-66B6-133744B69442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956E58-A365-651F-6D7E-53F38640321F}"/>
              </a:ext>
            </a:extLst>
          </p:cNvPr>
          <p:cNvSpPr txBox="1">
            <a:spLocks/>
          </p:cNvSpPr>
          <p:nvPr/>
        </p:nvSpPr>
        <p:spPr>
          <a:xfrm>
            <a:off x="683277" y="884828"/>
            <a:ext cx="10193482" cy="600978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Definicija po CC SI:</a:t>
            </a: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21122 - Samostojno parkirišče je parkirišče v javni rabi, ki je namenjeno kratkotrajnemu ali dolgotrajnemu parkiranju osebnih in tovornih vozil in </a:t>
            </a:r>
            <a:r>
              <a:rPr lang="sl-SI" sz="16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ni zemljišče javne cestne infrastrukture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Kot samostojno parkirišče se določi območje namenjeno parkiranju, ki tvori samostojno funkcionalno celoto.</a:t>
            </a:r>
          </a:p>
          <a:p>
            <a:pPr marL="0" indent="0"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100"/>
              </a:spcAft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Sem ne spadajo:</a:t>
            </a:r>
          </a:p>
          <a:p>
            <a:pPr marL="342900" lvl="0" indent="-342900" algn="just">
              <a:lnSpc>
                <a:spcPct val="115000"/>
              </a:lnSpc>
              <a:spcAft>
                <a:spcPts val="1100"/>
              </a:spcAft>
              <a:buFont typeface="Calibri" panose="020F0502020204030204" pitchFamily="34" charset="0"/>
              <a:buChar char="-"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parkirišča v sklopu ceste oz. parkirišča, ki so del cestnega sveta 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100"/>
              </a:spcAft>
              <a:buFont typeface="Calibri" panose="020F0502020204030204" pitchFamily="34" charset="0"/>
              <a:buChar char="-"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parkirišča ob stavbah 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100"/>
              </a:spcAft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D755F552-418B-9725-08D7-55284D9E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C0F20B-EEEC-AE41-8A05-B6B5AF741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pic>
        <p:nvPicPr>
          <p:cNvPr id="2" name="Slika 2">
            <a:extLst>
              <a:ext uri="{FF2B5EF4-FFF2-40B4-BE49-F238E27FC236}">
                <a16:creationId xmlns:a16="http://schemas.microsoft.com/office/drawing/2014/main" id="{EE18DE39-C1F6-3BEE-9025-24817E1B0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62" y="3722931"/>
            <a:ext cx="3236694" cy="282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3">
            <a:extLst>
              <a:ext uri="{FF2B5EF4-FFF2-40B4-BE49-F238E27FC236}">
                <a16:creationId xmlns:a16="http://schemas.microsoft.com/office/drawing/2014/main" id="{4AF5E783-5F36-4704-2E52-7DA175A61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55854" y="1800536"/>
            <a:ext cx="2979270" cy="472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AED54A6-96A5-A7A6-7ED1-4FDCFD10F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A20A4DC-4F1F-5B15-141B-A11BADC1D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F4420-BE1F-5FA7-C06F-22C4D06BE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26D0405-2149-09C1-13D1-F640C82BF6AB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C68A0CD9-E6C7-8002-4C65-55EF804329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1228974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8FD12B-4688-B296-34B0-41E83151CB10}"/>
              </a:ext>
            </a:extLst>
          </p:cNvPr>
          <p:cNvGrpSpPr>
            <a:grpSpLocks/>
          </p:cNvGrpSpPr>
          <p:nvPr/>
        </p:nvGrpSpPr>
        <p:grpSpPr bwMode="auto">
          <a:xfrm>
            <a:off x="592756" y="22302"/>
            <a:ext cx="10562923" cy="811213"/>
            <a:chOff x="5504589" y="483017"/>
            <a:chExt cx="14361247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77FFB7A8-2B66-5CE8-A7E2-8CA5D9C5B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4589" y="483017"/>
              <a:ext cx="14361247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Kaj je samostojno parkirišče - NM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6853C8-F321-E9AA-E874-DA9B4C9876BE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7E094C-304B-8B1F-4BCF-F5B3A560306F}"/>
              </a:ext>
            </a:extLst>
          </p:cNvPr>
          <p:cNvSpPr txBox="1">
            <a:spLocks/>
          </p:cNvSpPr>
          <p:nvPr/>
        </p:nvSpPr>
        <p:spPr>
          <a:xfrm>
            <a:off x="683277" y="1206834"/>
            <a:ext cx="10193482" cy="600978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1100"/>
              </a:spcAft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2A2D960A-3D45-D3AF-0391-521CF0477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6D6000-D72E-7B20-2ED5-D041C117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C12C7-83B9-FF41-AE86-D76BB35B83A4}"/>
              </a:ext>
            </a:extLst>
          </p:cNvPr>
          <p:cNvSpPr txBox="1"/>
          <p:nvPr/>
        </p:nvSpPr>
        <p:spPr>
          <a:xfrm>
            <a:off x="683277" y="1199301"/>
            <a:ext cx="840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itchFamily="34"/>
              <a:buNone/>
            </a:pPr>
            <a:r>
              <a:rPr lang="sl-SI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Primera samostojnega parkirišča: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B0B6455-45A5-9CA8-1901-4B333EF98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48A29A7-E35D-575B-9DE9-234A0B10F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19BF0D-C862-B2F1-1DDE-A7535DC8D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95" y="1731228"/>
            <a:ext cx="4727001" cy="396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0711DA-90B0-3FB3-BB9E-BB3EEAA32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782" y="1371228"/>
            <a:ext cx="366449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F4420-BE1F-5FA7-C06F-22C4D06BE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26D0405-2149-09C1-13D1-F640C82BF6AB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C68A0CD9-E6C7-8002-4C65-55EF804329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1228974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8FD12B-4688-B296-34B0-41E83151CB10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8157729" cy="811213"/>
            <a:chOff x="7256917" y="483017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77FFB7A8-2B66-5CE8-A7E2-8CA5D9C5B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Kaj je samostojno parkirišče - KR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6853C8-F321-E9AA-E874-DA9B4C9876BE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7E094C-304B-8B1F-4BCF-F5B3A560306F}"/>
              </a:ext>
            </a:extLst>
          </p:cNvPr>
          <p:cNvSpPr txBox="1">
            <a:spLocks/>
          </p:cNvSpPr>
          <p:nvPr/>
        </p:nvSpPr>
        <p:spPr>
          <a:xfrm>
            <a:off x="683277" y="1206834"/>
            <a:ext cx="10193482" cy="600978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1100"/>
              </a:spcAft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2A2D960A-3D45-D3AF-0391-521CF0477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6D6000-D72E-7B20-2ED5-D041C117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C12C7-83B9-FF41-AE86-D76BB35B83A4}"/>
              </a:ext>
            </a:extLst>
          </p:cNvPr>
          <p:cNvSpPr txBox="1"/>
          <p:nvPr/>
        </p:nvSpPr>
        <p:spPr>
          <a:xfrm>
            <a:off x="683277" y="1199301"/>
            <a:ext cx="840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itchFamily="34"/>
              <a:buNone/>
            </a:pPr>
            <a:r>
              <a:rPr lang="sl-SI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Primera samostojnega parkirišča: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B0B6455-45A5-9CA8-1901-4B333EF98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48A29A7-E35D-575B-9DE9-234A0B10F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8E0B4B-F5C1-418B-0502-C44174A63C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77" y="2455404"/>
            <a:ext cx="5446015" cy="28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513D9-8F0A-3925-55CB-1FD558DE6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081" y="1015404"/>
            <a:ext cx="400972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F4420-BE1F-5FA7-C06F-22C4D06BE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26D0405-2149-09C1-13D1-F640C82BF6AB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C68A0CD9-E6C7-8002-4C65-55EF804329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1228974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8FD12B-4688-B296-34B0-41E83151CB10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8157729" cy="811213"/>
            <a:chOff x="7256917" y="483017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77FFB7A8-2B66-5CE8-A7E2-8CA5D9C5B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Kaj je samostojno parkirišče - MB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6853C8-F321-E9AA-E874-DA9B4C9876BE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7E094C-304B-8B1F-4BCF-F5B3A560306F}"/>
              </a:ext>
            </a:extLst>
          </p:cNvPr>
          <p:cNvSpPr txBox="1">
            <a:spLocks/>
          </p:cNvSpPr>
          <p:nvPr/>
        </p:nvSpPr>
        <p:spPr>
          <a:xfrm>
            <a:off x="683277" y="1206834"/>
            <a:ext cx="10193482" cy="600978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1100"/>
              </a:spcAft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2A2D960A-3D45-D3AF-0391-521CF0477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6D6000-D72E-7B20-2ED5-D041C117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C12C7-83B9-FF41-AE86-D76BB35B83A4}"/>
              </a:ext>
            </a:extLst>
          </p:cNvPr>
          <p:cNvSpPr txBox="1"/>
          <p:nvPr/>
        </p:nvSpPr>
        <p:spPr>
          <a:xfrm>
            <a:off x="683277" y="1199301"/>
            <a:ext cx="840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itchFamily="34"/>
              <a:buNone/>
            </a:pPr>
            <a:r>
              <a:rPr lang="sl-SI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Primera samostojnega parkirišča: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B0B6455-45A5-9CA8-1901-4B333EF98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48A29A7-E35D-575B-9DE9-234A0B10F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6B7B30-FD5D-7427-C84A-EEF959F9F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03" y="1698699"/>
            <a:ext cx="4708000" cy="396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D71942-20D7-AA96-CF3C-D5BCB902D6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8279" y="971166"/>
            <a:ext cx="354126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E994F-44E2-0E55-E45F-4FF491DA8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F6741BBA-DF77-8ACF-EEC5-24E23EA48262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E0E827CC-4BFD-90FF-FA3B-DD22F92F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1228974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280A65-4C07-F12F-1904-4585FF5C1ABA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8157729" cy="811213"/>
            <a:chOff x="7256917" y="483017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3BC6F3B1-1B62-013B-B715-04FCBE6BB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Kaj je samostojno parkirišče - LJ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99F39D-A4AB-6AE5-FDF4-E340ED7491F6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C1D60E-45C3-8713-ECE2-1DA465DD1AC9}"/>
              </a:ext>
            </a:extLst>
          </p:cNvPr>
          <p:cNvSpPr txBox="1">
            <a:spLocks/>
          </p:cNvSpPr>
          <p:nvPr/>
        </p:nvSpPr>
        <p:spPr>
          <a:xfrm>
            <a:off x="683277" y="1206834"/>
            <a:ext cx="10193482" cy="600978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1100"/>
              </a:spcAft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31A60891-C2FB-EB75-32D3-43F10A96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C6AEC9-88F3-28AB-DB7C-80655E0D2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CAC9EF-7118-092E-C7C1-5E086CDC99FF}"/>
              </a:ext>
            </a:extLst>
          </p:cNvPr>
          <p:cNvSpPr txBox="1"/>
          <p:nvPr/>
        </p:nvSpPr>
        <p:spPr>
          <a:xfrm>
            <a:off x="683277" y="1199301"/>
            <a:ext cx="840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itchFamily="34"/>
              <a:buNone/>
            </a:pPr>
            <a:r>
              <a:rPr lang="sl-SI" sz="1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Primera samostojnega parkirišča: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DC27AA3-985D-4388-B1BD-9B51BF87E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7C35DFF-8AB6-A4FB-6F70-4A0E98481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7351DBB-1076-BA4B-1E99-0B5102B70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76" y="1167287"/>
            <a:ext cx="6840929" cy="462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5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AE2AF-A536-584A-E31E-297C534AA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68EB565-875A-2C1B-B1E0-75807A8BCB98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9214EF-8C41-88F8-54EE-E96DFF8BA502}"/>
              </a:ext>
            </a:extLst>
          </p:cNvPr>
          <p:cNvGrpSpPr>
            <a:grpSpLocks/>
          </p:cNvGrpSpPr>
          <p:nvPr/>
        </p:nvGrpSpPr>
        <p:grpSpPr bwMode="auto">
          <a:xfrm>
            <a:off x="1479285" y="2295774"/>
            <a:ext cx="3673183" cy="811213"/>
            <a:chOff x="6042064" y="5028781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589F1E78-DAC9-0E1B-1E02-A10B9F835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2064" y="5028781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VPRAŠANJA?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78A966-9A0D-DC18-B3FA-D710D7CB1F40}"/>
                </a:ext>
              </a:extLst>
            </p:cNvPr>
            <p:cNvSpPr/>
            <p:nvPr/>
          </p:nvSpPr>
          <p:spPr>
            <a:xfrm>
              <a:off x="10883539" y="6558736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12" name="Picture 59">
            <a:extLst>
              <a:ext uri="{FF2B5EF4-FFF2-40B4-BE49-F238E27FC236}">
                <a16:creationId xmlns:a16="http://schemas.microsoft.com/office/drawing/2014/main" id="{7A210DD5-B524-6E88-A39C-407DB847AA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C33AA8E-1CA9-DDAC-939D-FD643FA5C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339EA38-2FE8-F22C-5773-44FA26DE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A0C4B2F6-4A48-78AC-127C-115CAB4AD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  <p:pic>
        <p:nvPicPr>
          <p:cNvPr id="19" name="Content Placeholder 24" descr="Shape&#10;&#10;Description automatically generated">
            <a:extLst>
              <a:ext uri="{FF2B5EF4-FFF2-40B4-BE49-F238E27FC236}">
                <a16:creationId xmlns:a16="http://schemas.microsoft.com/office/drawing/2014/main" id="{B08ABE17-197A-57D0-D3E5-8CE48922D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56" y="149532"/>
            <a:ext cx="5401026" cy="54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B0D68-0C64-C70C-5084-E741811D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outdoor, street, night&#10;&#10;Description automatically generated">
            <a:extLst>
              <a:ext uri="{FF2B5EF4-FFF2-40B4-BE49-F238E27FC236}">
                <a16:creationId xmlns:a16="http://schemas.microsoft.com/office/drawing/2014/main" id="{9DBD5FB4-AD24-997E-BF8C-83D0CC81AD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2" b="9452"/>
          <a:stretch>
            <a:fillRect/>
          </a:stretch>
        </p:blipFill>
        <p:spPr/>
      </p:pic>
      <p:sp>
        <p:nvSpPr>
          <p:cNvPr id="2" name="TextBox 52">
            <a:extLst>
              <a:ext uri="{FF2B5EF4-FFF2-40B4-BE49-F238E27FC236}">
                <a16:creationId xmlns:a16="http://schemas.microsoft.com/office/drawing/2014/main" id="{1FE62F15-2591-9829-D8E4-91A695808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66" y="853158"/>
            <a:ext cx="4902159" cy="20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1" tIns="22856" rIns="45711" bIns="2285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Predstavitev strukture podatkov</a:t>
            </a:r>
          </a:p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V SIPARK</a:t>
            </a:r>
            <a:endParaRPr lang="id-ID" altLang="sl-SI" sz="4400" b="1" dirty="0">
              <a:solidFill>
                <a:schemeClr val="tx2"/>
              </a:solidFill>
              <a:latin typeface="Lato Regular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356C93-4711-A82C-2FB9-D9C4833C89A8}"/>
              </a:ext>
            </a:extLst>
          </p:cNvPr>
          <p:cNvSpPr/>
          <p:nvPr/>
        </p:nvSpPr>
        <p:spPr bwMode="auto">
          <a:xfrm>
            <a:off x="2768828" y="2956135"/>
            <a:ext cx="776288" cy="460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anchor="ctr"/>
          <a:lstStyle/>
          <a:p>
            <a:pPr algn="ctr" defTabSz="914217">
              <a:defRPr/>
            </a:pPr>
            <a:endParaRPr lang="en-US" sz="900" dirty="0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1639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41A77A1E-72B2-06D2-1AD0-EF1EBDEEB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045" y="1356043"/>
            <a:ext cx="5385955" cy="447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1" tIns="22856" rIns="45711" bIns="2285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Statični podatki: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Osnovni podatki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Podatki o lokaciji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Podatki o upravljavcu in lastniku parkirišča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Podatki o opremi in storitvah parkirišča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Odpiralni časi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Ceniki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Dostopi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Fotografije in drugi dokumenti </a:t>
            </a:r>
          </a:p>
          <a:p>
            <a:pPr eaLnBrk="1" hangingPunct="1"/>
            <a:endParaRPr lang="sl-SI" altLang="sl-SI" sz="1800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eaLnBrk="1" hangingPunct="1"/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Dinamični podatki: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Informacije o zasedenosti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sl-SI" altLang="sl-SI" sz="1800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eaLnBrk="1" hangingPunct="1"/>
            <a:r>
              <a:rPr lang="sl-SI" altLang="sl-SI" sz="1800" dirty="0">
                <a:ea typeface="Lato Light" panose="020F0502020204030203" pitchFamily="34" charset="0"/>
                <a:cs typeface="Lato Light" panose="020F0502020204030203" pitchFamily="34" charset="0"/>
              </a:rPr>
              <a:t>Analize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sl-SI" altLang="sl-SI" sz="1800" dirty="0">
              <a:solidFill>
                <a:schemeClr val="tx2"/>
              </a:solidFill>
              <a:latin typeface="Lato Regular" panose="020F0502020204030203" pitchFamily="34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sl-SI" altLang="sl-SI" sz="1800" dirty="0">
              <a:solidFill>
                <a:schemeClr val="tx2"/>
              </a:solidFill>
              <a:latin typeface="Lato Regular" panose="020F05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2EDEF9-96E3-5A9A-BA9A-CD8358AA9963}"/>
              </a:ext>
            </a:extLst>
          </p:cNvPr>
          <p:cNvGrpSpPr>
            <a:grpSpLocks/>
          </p:cNvGrpSpPr>
          <p:nvPr/>
        </p:nvGrpSpPr>
        <p:grpSpPr bwMode="auto">
          <a:xfrm>
            <a:off x="6286500" y="230649"/>
            <a:ext cx="5505446" cy="790634"/>
            <a:chOff x="1713018" y="483017"/>
            <a:chExt cx="20962938" cy="1580857"/>
          </a:xfrm>
        </p:grpSpPr>
        <p:sp>
          <p:nvSpPr>
            <p:cNvPr id="5" name="TextBox 105">
              <a:extLst>
                <a:ext uri="{FF2B5EF4-FFF2-40B4-BE49-F238E27FC236}">
                  <a16:creationId xmlns:a16="http://schemas.microsoft.com/office/drawing/2014/main" id="{3FB917DA-D2D2-1F50-29D0-C6B272C99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3018" y="483017"/>
              <a:ext cx="20962938" cy="1446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 Skupine podatkov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4D91CA-158B-89AB-E269-2532D7AC1C56}"/>
                </a:ext>
              </a:extLst>
            </p:cNvPr>
            <p:cNvSpPr/>
            <p:nvPr/>
          </p:nvSpPr>
          <p:spPr>
            <a:xfrm>
              <a:off x="11412644" y="1971824"/>
              <a:ext cx="1552576" cy="92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9B750C-7962-1F35-95E6-130F6AED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25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44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D741A-0AB5-4086-9E47-528618C55038}"/>
              </a:ext>
            </a:extLst>
          </p:cNvPr>
          <p:cNvSpPr txBox="1"/>
          <p:nvPr/>
        </p:nvSpPr>
        <p:spPr>
          <a:xfrm>
            <a:off x="980622" y="1836805"/>
            <a:ext cx="4877467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Parkirišče: Trg mladinskih delovnih brigad</a:t>
            </a:r>
          </a:p>
          <a:p>
            <a:pPr algn="l"/>
            <a:endParaRPr lang="sl-SI" dirty="0"/>
          </a:p>
          <a:p>
            <a:pPr algn="l"/>
            <a:r>
              <a:rPr lang="sl-SI" dirty="0"/>
              <a:t>Skupine parkirnih mest:</a:t>
            </a:r>
          </a:p>
          <a:p>
            <a:pPr marL="342900" indent="-342900" algn="l">
              <a:buFont typeface="+mj-lt"/>
              <a:buAutoNum type="arabicPeriod"/>
            </a:pPr>
            <a:r>
              <a:rPr lang="sl-SI" dirty="0">
                <a:solidFill>
                  <a:srgbClr val="FF0000"/>
                </a:solidFill>
              </a:rPr>
              <a:t>Trg MDB – električna vozila</a:t>
            </a:r>
          </a:p>
          <a:p>
            <a:pPr marL="342900" indent="-342900" algn="l">
              <a:buFont typeface="+mj-lt"/>
              <a:buAutoNum type="arabicPeriod"/>
            </a:pPr>
            <a:r>
              <a:rPr lang="sl-SI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Trg MDB – invalidi</a:t>
            </a:r>
          </a:p>
          <a:p>
            <a:pPr marL="342900" indent="-342900" algn="l">
              <a:buFont typeface="+mj-lt"/>
              <a:buAutoNum type="arabicPeriod"/>
            </a:pPr>
            <a:r>
              <a:rPr lang="sl-SI" dirty="0">
                <a:solidFill>
                  <a:srgbClr val="00B050"/>
                </a:solidFill>
              </a:rPr>
              <a:t>Trg MDB – motorji</a:t>
            </a:r>
          </a:p>
          <a:p>
            <a:pPr marL="342900" indent="-342900" algn="l">
              <a:buFont typeface="+mj-lt"/>
              <a:buAutoNum type="arabicPeriod"/>
            </a:pPr>
            <a:r>
              <a:rPr lang="sl-SI" dirty="0">
                <a:solidFill>
                  <a:schemeClr val="accent2"/>
                </a:solidFill>
              </a:rPr>
              <a:t>Trg MDB – osebna vozila</a:t>
            </a:r>
          </a:p>
          <a:p>
            <a:pPr algn="l"/>
            <a:endParaRPr lang="sl-SI" dirty="0"/>
          </a:p>
          <a:p>
            <a:r>
              <a:rPr lang="sl-SI" dirty="0"/>
              <a:t>Parkirna mesta: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2 parkirni mesti za električna vozila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2B8F1D-25B3-497B-BB41-665E3CEB24DC}"/>
              </a:ext>
            </a:extLst>
          </p:cNvPr>
          <p:cNvGrpSpPr>
            <a:grpSpLocks/>
          </p:cNvGrpSpPr>
          <p:nvPr/>
        </p:nvGrpSpPr>
        <p:grpSpPr bwMode="auto">
          <a:xfrm>
            <a:off x="855265" y="34704"/>
            <a:ext cx="10481469" cy="740359"/>
            <a:chOff x="1713018" y="483017"/>
            <a:chExt cx="20962938" cy="2338309"/>
          </a:xfrm>
        </p:grpSpPr>
        <p:sp>
          <p:nvSpPr>
            <p:cNvPr id="4" name="TextBox 105">
              <a:extLst>
                <a:ext uri="{FF2B5EF4-FFF2-40B4-BE49-F238E27FC236}">
                  <a16:creationId xmlns:a16="http://schemas.microsoft.com/office/drawing/2014/main" id="{73BF0520-22B6-9352-00DC-E0BFC014C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3018" y="483017"/>
              <a:ext cx="20962938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Primer strukturiranja parkirišča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3E787E-2D61-D87C-0B23-8728E2C2C45C}"/>
                </a:ext>
              </a:extLst>
            </p:cNvPr>
            <p:cNvSpPr/>
            <p:nvPr/>
          </p:nvSpPr>
          <p:spPr>
            <a:xfrm>
              <a:off x="11412644" y="2729276"/>
              <a:ext cx="1552576" cy="92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8EB2292-DA52-465D-A7C5-2A21F041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120" y="1366981"/>
            <a:ext cx="4880906" cy="4237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9368007-868E-582F-3944-039025EF5DC9}"/>
              </a:ext>
            </a:extLst>
          </p:cNvPr>
          <p:cNvSpPr/>
          <p:nvPr/>
        </p:nvSpPr>
        <p:spPr>
          <a:xfrm>
            <a:off x="8759082" y="1483360"/>
            <a:ext cx="689717" cy="728617"/>
          </a:xfrm>
          <a:custGeom>
            <a:avLst/>
            <a:gdLst>
              <a:gd name="connsiteX0" fmla="*/ 216310 w 698090"/>
              <a:gd name="connsiteY0" fmla="*/ 0 h 796413"/>
              <a:gd name="connsiteX1" fmla="*/ 698090 w 698090"/>
              <a:gd name="connsiteY1" fmla="*/ 176981 h 796413"/>
              <a:gd name="connsiteX2" fmla="*/ 501445 w 698090"/>
              <a:gd name="connsiteY2" fmla="*/ 796413 h 796413"/>
              <a:gd name="connsiteX3" fmla="*/ 0 w 698090"/>
              <a:gd name="connsiteY3" fmla="*/ 589936 h 796413"/>
              <a:gd name="connsiteX4" fmla="*/ 216310 w 698090"/>
              <a:gd name="connsiteY4" fmla="*/ 0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90" h="796413">
                <a:moveTo>
                  <a:pt x="216310" y="0"/>
                </a:moveTo>
                <a:lnTo>
                  <a:pt x="698090" y="176981"/>
                </a:lnTo>
                <a:lnTo>
                  <a:pt x="501445" y="796413"/>
                </a:lnTo>
                <a:lnTo>
                  <a:pt x="0" y="589936"/>
                </a:lnTo>
                <a:lnTo>
                  <a:pt x="216310" y="0"/>
                </a:lnTo>
                <a:close/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198DF1-5A9F-85D6-BFCC-956179CCB8F8}"/>
              </a:ext>
            </a:extLst>
          </p:cNvPr>
          <p:cNvSpPr/>
          <p:nvPr/>
        </p:nvSpPr>
        <p:spPr>
          <a:xfrm rot="17504834">
            <a:off x="9982669" y="4416886"/>
            <a:ext cx="973246" cy="3396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A12949-6C7A-7646-377F-430D547A452E}"/>
              </a:ext>
            </a:extLst>
          </p:cNvPr>
          <p:cNvSpPr/>
          <p:nvPr/>
        </p:nvSpPr>
        <p:spPr>
          <a:xfrm>
            <a:off x="7672251" y="2281646"/>
            <a:ext cx="1994263" cy="2647405"/>
          </a:xfrm>
          <a:custGeom>
            <a:avLst/>
            <a:gdLst>
              <a:gd name="connsiteX0" fmla="*/ 0 w 1994263"/>
              <a:gd name="connsiteY0" fmla="*/ 0 h 2647405"/>
              <a:gd name="connsiteX1" fmla="*/ 888275 w 1994263"/>
              <a:gd name="connsiteY1" fmla="*/ 322217 h 2647405"/>
              <a:gd name="connsiteX2" fmla="*/ 1994263 w 1994263"/>
              <a:gd name="connsiteY2" fmla="*/ 2647405 h 2647405"/>
              <a:gd name="connsiteX3" fmla="*/ 1088572 w 1994263"/>
              <a:gd name="connsiteY3" fmla="*/ 2299063 h 2647405"/>
              <a:gd name="connsiteX4" fmla="*/ 0 w 1994263"/>
              <a:gd name="connsiteY4" fmla="*/ 0 h 264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263" h="2647405">
                <a:moveTo>
                  <a:pt x="0" y="0"/>
                </a:moveTo>
                <a:lnTo>
                  <a:pt x="888275" y="322217"/>
                </a:lnTo>
                <a:lnTo>
                  <a:pt x="1994263" y="2647405"/>
                </a:lnTo>
                <a:lnTo>
                  <a:pt x="1088572" y="2299063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8455E6-4C61-5EA6-6644-23FC63328E97}"/>
              </a:ext>
            </a:extLst>
          </p:cNvPr>
          <p:cNvSpPr/>
          <p:nvPr/>
        </p:nvSpPr>
        <p:spPr>
          <a:xfrm>
            <a:off x="9622971" y="3239589"/>
            <a:ext cx="1402080" cy="1010194"/>
          </a:xfrm>
          <a:custGeom>
            <a:avLst/>
            <a:gdLst>
              <a:gd name="connsiteX0" fmla="*/ 191589 w 1402080"/>
              <a:gd name="connsiteY0" fmla="*/ 0 h 1010194"/>
              <a:gd name="connsiteX1" fmla="*/ 1402080 w 1402080"/>
              <a:gd name="connsiteY1" fmla="*/ 461554 h 1010194"/>
              <a:gd name="connsiteX2" fmla="*/ 1184366 w 1402080"/>
              <a:gd name="connsiteY2" fmla="*/ 1010194 h 1010194"/>
              <a:gd name="connsiteX3" fmla="*/ 0 w 1402080"/>
              <a:gd name="connsiteY3" fmla="*/ 548640 h 1010194"/>
              <a:gd name="connsiteX4" fmla="*/ 191589 w 1402080"/>
              <a:gd name="connsiteY4" fmla="*/ 0 h 101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080" h="1010194">
                <a:moveTo>
                  <a:pt x="191589" y="0"/>
                </a:moveTo>
                <a:lnTo>
                  <a:pt x="1402080" y="461554"/>
                </a:lnTo>
                <a:lnTo>
                  <a:pt x="1184366" y="1010194"/>
                </a:lnTo>
                <a:lnTo>
                  <a:pt x="0" y="548640"/>
                </a:lnTo>
                <a:lnTo>
                  <a:pt x="191589" y="0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6C55AA5-12C9-6DD5-DD68-F2DD3C8648FA}"/>
              </a:ext>
            </a:extLst>
          </p:cNvPr>
          <p:cNvSpPr/>
          <p:nvPr/>
        </p:nvSpPr>
        <p:spPr>
          <a:xfrm>
            <a:off x="9248503" y="1663337"/>
            <a:ext cx="2238103" cy="1402080"/>
          </a:xfrm>
          <a:custGeom>
            <a:avLst/>
            <a:gdLst>
              <a:gd name="connsiteX0" fmla="*/ 0 w 2238103"/>
              <a:gd name="connsiteY0" fmla="*/ 566057 h 1402080"/>
              <a:gd name="connsiteX1" fmla="*/ 182880 w 2238103"/>
              <a:gd name="connsiteY1" fmla="*/ 0 h 1402080"/>
              <a:gd name="connsiteX2" fmla="*/ 2238103 w 2238103"/>
              <a:gd name="connsiteY2" fmla="*/ 792480 h 1402080"/>
              <a:gd name="connsiteX3" fmla="*/ 1994263 w 2238103"/>
              <a:gd name="connsiteY3" fmla="*/ 1402080 h 1402080"/>
              <a:gd name="connsiteX4" fmla="*/ 0 w 2238103"/>
              <a:gd name="connsiteY4" fmla="*/ 566057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8103" h="1402080">
                <a:moveTo>
                  <a:pt x="0" y="566057"/>
                </a:moveTo>
                <a:lnTo>
                  <a:pt x="182880" y="0"/>
                </a:lnTo>
                <a:lnTo>
                  <a:pt x="2238103" y="792480"/>
                </a:lnTo>
                <a:lnTo>
                  <a:pt x="1994263" y="1402080"/>
                </a:lnTo>
                <a:lnTo>
                  <a:pt x="0" y="566057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179924-FE29-D50C-0D6E-7DCF07CE3AEF}"/>
              </a:ext>
            </a:extLst>
          </p:cNvPr>
          <p:cNvCxnSpPr>
            <a:cxnSpLocks/>
          </p:cNvCxnSpPr>
          <p:nvPr/>
        </p:nvCxnSpPr>
        <p:spPr>
          <a:xfrm>
            <a:off x="7480663" y="1836805"/>
            <a:ext cx="844731" cy="3142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5ADF228-ECA6-B37F-0852-B1208CDD39C4}"/>
              </a:ext>
            </a:extLst>
          </p:cNvPr>
          <p:cNvSpPr/>
          <p:nvPr/>
        </p:nvSpPr>
        <p:spPr>
          <a:xfrm>
            <a:off x="7297783" y="1454331"/>
            <a:ext cx="1254034" cy="1105989"/>
          </a:xfrm>
          <a:custGeom>
            <a:avLst/>
            <a:gdLst>
              <a:gd name="connsiteX0" fmla="*/ 1254034 w 1254034"/>
              <a:gd name="connsiteY0" fmla="*/ 1105989 h 1105989"/>
              <a:gd name="connsiteX1" fmla="*/ 888274 w 1254034"/>
              <a:gd name="connsiteY1" fmla="*/ 313509 h 1105989"/>
              <a:gd name="connsiteX2" fmla="*/ 0 w 1254034"/>
              <a:gd name="connsiteY2" fmla="*/ 0 h 1105989"/>
              <a:gd name="connsiteX3" fmla="*/ 357051 w 1254034"/>
              <a:gd name="connsiteY3" fmla="*/ 818606 h 1105989"/>
              <a:gd name="connsiteX4" fmla="*/ 1254034 w 1254034"/>
              <a:gd name="connsiteY4" fmla="*/ 1105989 h 110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34" h="1105989">
                <a:moveTo>
                  <a:pt x="1254034" y="1105989"/>
                </a:moveTo>
                <a:lnTo>
                  <a:pt x="888274" y="313509"/>
                </a:lnTo>
                <a:lnTo>
                  <a:pt x="0" y="0"/>
                </a:lnTo>
                <a:lnTo>
                  <a:pt x="357051" y="818606"/>
                </a:lnTo>
                <a:lnTo>
                  <a:pt x="1254034" y="1105989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3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arking lot full of cars&#10;&#10;Description automatically generated">
            <a:extLst>
              <a:ext uri="{FF2B5EF4-FFF2-40B4-BE49-F238E27FC236}">
                <a16:creationId xmlns:a16="http://schemas.microsoft.com/office/drawing/2014/main" id="{D2E75073-5FCA-AA22-609F-7832EE220400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4" r="33980" b="4344"/>
          <a:stretch/>
        </p:blipFill>
        <p:spPr>
          <a:xfrm>
            <a:off x="-3174" y="0"/>
            <a:ext cx="4958352" cy="6858000"/>
          </a:xfr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BC0BC67-307F-FC06-B3BC-A516EC078C3D}"/>
              </a:ext>
            </a:extLst>
          </p:cNvPr>
          <p:cNvSpPr/>
          <p:nvPr/>
        </p:nvSpPr>
        <p:spPr>
          <a:xfrm>
            <a:off x="0" y="0"/>
            <a:ext cx="3769519" cy="6858000"/>
          </a:xfrm>
          <a:prstGeom prst="rect">
            <a:avLst/>
          </a:prstGeom>
          <a:solidFill>
            <a:srgbClr val="5D8C8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en-US" sz="9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DB8866-92F1-30B9-3A36-8FAE1805E3C4}"/>
              </a:ext>
            </a:extLst>
          </p:cNvPr>
          <p:cNvGrpSpPr/>
          <p:nvPr/>
        </p:nvGrpSpPr>
        <p:grpSpPr>
          <a:xfrm>
            <a:off x="4113977" y="1788010"/>
            <a:ext cx="7959758" cy="1817293"/>
            <a:chOff x="7647895" y="1845995"/>
            <a:chExt cx="7959758" cy="1817293"/>
          </a:xfrm>
        </p:grpSpPr>
        <p:sp>
          <p:nvSpPr>
            <p:cNvPr id="97286" name="Subtitle 2">
              <a:extLst>
                <a:ext uri="{FF2B5EF4-FFF2-40B4-BE49-F238E27FC236}">
                  <a16:creationId xmlns:a16="http://schemas.microsoft.com/office/drawing/2014/main" id="{518CB1FC-0143-10E7-C079-BD8A66E7FA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35005" y="2350458"/>
              <a:ext cx="6781906" cy="131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Zagotovljeno brezplačno PM s strani delodajalca vpliva na potovalne navade zaposlenih. </a:t>
              </a:r>
            </a:p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endParaRPr lang="sl-SI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endParaRPr lang="sl-SI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endParaRPr lang="en-US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7287" name="TextBox 27">
              <a:extLst>
                <a:ext uri="{FF2B5EF4-FFF2-40B4-BE49-F238E27FC236}">
                  <a16:creationId xmlns:a16="http://schemas.microsoft.com/office/drawing/2014/main" id="{26D5E786-AF21-DCC4-BECD-B2F0C0D22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2022576"/>
              <a:ext cx="69894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Možnosti brezplačnega parkiranja vplivajo na potovalne navade zaposlenih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F5325-CF32-4AC2-A5DB-A050542F253E}"/>
                </a:ext>
              </a:extLst>
            </p:cNvPr>
            <p:cNvSpPr txBox="1"/>
            <p:nvPr/>
          </p:nvSpPr>
          <p:spPr>
            <a:xfrm>
              <a:off x="7647895" y="1845995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en-US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76EB88F-3422-B0CC-7C75-35B7E361965C}"/>
              </a:ext>
            </a:extLst>
          </p:cNvPr>
          <p:cNvGrpSpPr/>
          <p:nvPr/>
        </p:nvGrpSpPr>
        <p:grpSpPr>
          <a:xfrm>
            <a:off x="4051277" y="-82755"/>
            <a:ext cx="7931716" cy="1323439"/>
            <a:chOff x="7585195" y="-24770"/>
            <a:chExt cx="7931716" cy="1323439"/>
          </a:xfrm>
        </p:grpSpPr>
        <p:sp>
          <p:nvSpPr>
            <p:cNvPr id="97284" name="Subtitle 2">
              <a:extLst>
                <a:ext uri="{FF2B5EF4-FFF2-40B4-BE49-F238E27FC236}">
                  <a16:creationId xmlns:a16="http://schemas.microsoft.com/office/drawing/2014/main" id="{39F687D4-4720-5EE0-325D-58599AA5EC7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35151" y="546757"/>
              <a:ext cx="6781760" cy="31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Pot se začne in končna na parkirnem mestu. Dnevno jih zamenjamo od 2 do 5.</a:t>
              </a:r>
              <a:endParaRPr lang="en-US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7285" name="TextBox 18">
              <a:extLst>
                <a:ext uri="{FF2B5EF4-FFF2-40B4-BE49-F238E27FC236}">
                  <a16:creationId xmlns:a16="http://schemas.microsoft.com/office/drawing/2014/main" id="{EA777B1E-651E-26B7-DCE6-3DFE20C09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247358"/>
              <a:ext cx="27158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Dnevna pot z avtomobilom 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851A2C-F1AE-14AB-2E18-9949CD0D7F39}"/>
                </a:ext>
              </a:extLst>
            </p:cNvPr>
            <p:cNvSpPr txBox="1"/>
            <p:nvPr/>
          </p:nvSpPr>
          <p:spPr>
            <a:xfrm>
              <a:off x="7585195" y="-24770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en-US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79A08E1-A957-5BAA-85BB-204688BD798F}"/>
              </a:ext>
            </a:extLst>
          </p:cNvPr>
          <p:cNvSpPr txBox="1"/>
          <p:nvPr/>
        </p:nvSpPr>
        <p:spPr>
          <a:xfrm>
            <a:off x="685712" y="935124"/>
            <a:ext cx="2971280" cy="188769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217">
              <a:lnSpc>
                <a:spcPts val="3530"/>
              </a:lnSpc>
              <a:defRPr/>
            </a:pPr>
            <a:r>
              <a:rPr lang="sl-SI" sz="3000" b="1" spc="10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Pomen trajnostne parkirne politike</a:t>
            </a:r>
            <a:endParaRPr lang="en-US" sz="3000" b="1" spc="100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97292" name="Subtitle 2">
            <a:extLst>
              <a:ext uri="{FF2B5EF4-FFF2-40B4-BE49-F238E27FC236}">
                <a16:creationId xmlns:a16="http://schemas.microsoft.com/office/drawing/2014/main" id="{F1C63483-EFFF-7C6F-073E-036CE97D9D08}"/>
              </a:ext>
            </a:extLst>
          </p:cNvPr>
          <p:cNvSpPr txBox="1">
            <a:spLocks/>
          </p:cNvSpPr>
          <p:nvPr/>
        </p:nvSpPr>
        <p:spPr bwMode="auto">
          <a:xfrm>
            <a:off x="663303" y="3621816"/>
            <a:ext cx="2903811" cy="108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>
              <a:lnSpc>
                <a:spcPts val="1919"/>
              </a:lnSpc>
              <a:spcBef>
                <a:spcPct val="20000"/>
              </a:spcBef>
              <a:buNone/>
            </a:pPr>
            <a:r>
              <a:rPr lang="sl-SI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Pomemben vzvod pri upravljanju prometnih sistemov ima tudi ustrezna parkirna politika.</a:t>
            </a:r>
            <a:endParaRPr lang="en-US" altLang="sl-SI" sz="18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598F4-2F23-BE25-CA4D-E9359FC271A4}"/>
              </a:ext>
            </a:extLst>
          </p:cNvPr>
          <p:cNvSpPr txBox="1"/>
          <p:nvPr/>
        </p:nvSpPr>
        <p:spPr>
          <a:xfrm>
            <a:off x="4113977" y="5271813"/>
            <a:ext cx="7127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17">
              <a:defRPr/>
            </a:pPr>
            <a:r>
              <a:rPr lang="sl-SI" sz="8000" b="1" dirty="0">
                <a:solidFill>
                  <a:schemeClr val="bg1">
                    <a:lumMod val="95000"/>
                  </a:schemeClr>
                </a:solidFill>
                <a:latin typeface="Lato Heavy" charset="0"/>
                <a:ea typeface="Lato Heavy" charset="0"/>
                <a:cs typeface="Lato Heavy" charset="0"/>
              </a:rPr>
              <a:t>4</a:t>
            </a:r>
            <a:endParaRPr lang="en-US" sz="8000" b="1" dirty="0">
              <a:solidFill>
                <a:schemeClr val="bg1">
                  <a:lumMod val="95000"/>
                </a:schemeClr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5F97C3-F444-4D0B-0C5A-7B5FEEC03AA8}"/>
              </a:ext>
            </a:extLst>
          </p:cNvPr>
          <p:cNvGrpSpPr/>
          <p:nvPr/>
        </p:nvGrpSpPr>
        <p:grpSpPr>
          <a:xfrm>
            <a:off x="4082627" y="827431"/>
            <a:ext cx="7900366" cy="1323439"/>
            <a:chOff x="7616545" y="885416"/>
            <a:chExt cx="7900366" cy="1323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BC671A7-728C-3288-468E-2D0D036284F4}"/>
                </a:ext>
              </a:extLst>
            </p:cNvPr>
            <p:cNvSpPr txBox="1"/>
            <p:nvPr/>
          </p:nvSpPr>
          <p:spPr>
            <a:xfrm>
              <a:off x="7616545" y="885416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en-US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2</a:t>
              </a: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9ACBF6F6-A30D-EBFA-15EA-0A80F533E6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35150" y="1407419"/>
              <a:ext cx="6781761" cy="52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V povprečju veliko 15 – 30m2. Veliko PM namenjeno dolgotrajnemu parkiranju (8h/dan).</a:t>
              </a: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BF4ACB2E-B20B-DF75-9BC1-E6240468A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1106367"/>
              <a:ext cx="15921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Parkirno mesto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  <p:pic>
        <p:nvPicPr>
          <p:cNvPr id="19" name="Slika 18">
            <a:extLst>
              <a:ext uri="{FF2B5EF4-FFF2-40B4-BE49-F238E27FC236}">
                <a16:creationId xmlns:a16="http://schemas.microsoft.com/office/drawing/2014/main" id="{62595226-E1C1-0716-2931-4DE840AC7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225" y="2517975"/>
            <a:ext cx="4725059" cy="3077004"/>
          </a:xfrm>
          <a:prstGeom prst="rect">
            <a:avLst/>
          </a:prstGeom>
        </p:spPr>
      </p:pic>
      <p:sp>
        <p:nvSpPr>
          <p:cNvPr id="20" name="TextBox 27">
            <a:extLst>
              <a:ext uri="{FF2B5EF4-FFF2-40B4-BE49-F238E27FC236}">
                <a16:creationId xmlns:a16="http://schemas.microsoft.com/office/drawing/2014/main" id="{932D6765-D5E7-F3B4-A240-B9B944BD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321" y="5541842"/>
            <a:ext cx="2316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9pPr>
          </a:lstStyle>
          <a:p>
            <a:pPr eaLnBrk="1" hangingPunct="1"/>
            <a:r>
              <a:rPr lang="sl-SI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Nekaj splošnih statistik</a:t>
            </a:r>
            <a:endParaRPr lang="en-US" altLang="sl-SI" sz="1600" b="1" dirty="0">
              <a:solidFill>
                <a:schemeClr val="tx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BA43394-3AAE-B248-903C-2C3E55BB1768}"/>
              </a:ext>
            </a:extLst>
          </p:cNvPr>
          <p:cNvSpPr txBox="1">
            <a:spLocks/>
          </p:cNvSpPr>
          <p:nvPr/>
        </p:nvSpPr>
        <p:spPr bwMode="auto">
          <a:xfrm>
            <a:off x="5201232" y="5809618"/>
            <a:ext cx="6781761" cy="5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>
              <a:lnSpc>
                <a:spcPts val="1719"/>
              </a:lnSpc>
              <a:spcBef>
                <a:spcPct val="20000"/>
              </a:spcBef>
              <a:buNone/>
            </a:pPr>
            <a:r>
              <a:rPr lang="sl-SI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Slovenija ima 2,1 mio prebivalcev, 850.000 gospodinjstev, 1,7 mio registriranih vozil, v povprečju se v avtu vozi na delovni dan 1,2 osebe/avtomobil. (SURS, 2021-23)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A69BC7-4579-384A-7C5E-C4F31982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919" y="706932"/>
            <a:ext cx="3845559" cy="9540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1422" tIns="45711" rIns="91422" bIns="457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l-SI" altLang="sl-SI" sz="1400" b="1" dirty="0"/>
              <a:t>Enostavno parkirišče – brez hierarhije: </a:t>
            </a:r>
          </a:p>
          <a:p>
            <a:pPr eaLnBrk="1" hangingPunct="1"/>
            <a:endParaRPr lang="sl-SI" altLang="sl-SI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Točka  - vhod na parkirišče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Ploskev – obris celotnega parkirišča </a:t>
            </a:r>
          </a:p>
        </p:txBody>
      </p:sp>
      <p:pic>
        <p:nvPicPr>
          <p:cNvPr id="2" name="Picture 1" descr="An aerial view of a building&#10;&#10;Description automatically generated">
            <a:extLst>
              <a:ext uri="{FF2B5EF4-FFF2-40B4-BE49-F238E27FC236}">
                <a16:creationId xmlns:a16="http://schemas.microsoft.com/office/drawing/2014/main" id="{2AAAD0CB-82CD-0CDB-6363-00EB18C1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131" y="-9654"/>
            <a:ext cx="6101294" cy="68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26F5C48-358C-10E0-E4E7-19348F718CD2}"/>
              </a:ext>
            </a:extLst>
          </p:cNvPr>
          <p:cNvSpPr/>
          <p:nvPr/>
        </p:nvSpPr>
        <p:spPr>
          <a:xfrm>
            <a:off x="6252275" y="2337005"/>
            <a:ext cx="1750489" cy="562296"/>
          </a:xfrm>
          <a:prstGeom prst="wedgeRoundRectCallout">
            <a:avLst>
              <a:gd name="adj1" fmla="val 92550"/>
              <a:gd name="adj2" fmla="val 20522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Odprto za javnost: </a:t>
            </a:r>
          </a:p>
          <a:p>
            <a:pPr algn="ctr"/>
            <a:r>
              <a:rPr lang="sl-SI" sz="1400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Javno</a:t>
            </a:r>
          </a:p>
        </p:txBody>
      </p:sp>
      <p:sp>
        <p:nvSpPr>
          <p:cNvPr id="7" name="TextBox 105">
            <a:extLst>
              <a:ext uri="{FF2B5EF4-FFF2-40B4-BE49-F238E27FC236}">
                <a16:creationId xmlns:a16="http://schemas.microsoft.com/office/drawing/2014/main" id="{34DBFE92-D73C-487C-354B-778C0E3EC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65" y="147224"/>
            <a:ext cx="10481469" cy="7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22856" rIns="45711" bIns="2285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Osnovni podatki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1FD86-EDBC-0942-2FD4-5DE29A6F5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93" y="1342154"/>
            <a:ext cx="2993531" cy="4832074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2" tIns="45711" rIns="91422" bIns="457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l-SI" altLang="sl-SI" sz="1400" b="1" dirty="0"/>
              <a:t>Tip:  </a:t>
            </a:r>
            <a:endParaRPr lang="sl-SI" altLang="sl-SI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Parkiranje na ulici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Parkiranje izven ulice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Garažna hiša</a:t>
            </a:r>
          </a:p>
          <a:p>
            <a:pPr eaLnBrk="1" hangingPunct="1"/>
            <a:endParaRPr lang="sl-SI" altLang="sl-SI" sz="1400" b="1" dirty="0"/>
          </a:p>
          <a:p>
            <a:pPr eaLnBrk="1" hangingPunct="1"/>
            <a:r>
              <a:rPr lang="sl-SI" altLang="sl-SI" sz="1400" b="1" dirty="0"/>
              <a:t>Odprto za javnost</a:t>
            </a:r>
            <a:r>
              <a:rPr lang="sl-SI" altLang="sl-SI" sz="1400" dirty="0"/>
              <a:t>: </a:t>
            </a:r>
            <a:endParaRPr lang="sl-SI" altLang="sl-SI" sz="1400" b="1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Javno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Delno javno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Zasebno </a:t>
            </a:r>
          </a:p>
          <a:p>
            <a:pPr eaLnBrk="1" hangingPunct="1"/>
            <a:endParaRPr lang="sl-SI" altLang="sl-SI" sz="1400" b="1" dirty="0"/>
          </a:p>
          <a:p>
            <a:pPr eaLnBrk="1" hangingPunct="1"/>
            <a:r>
              <a:rPr lang="sl-SI" altLang="sl-SI" sz="1400" b="1" dirty="0"/>
              <a:t>Dostopnost: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Prosto dostopno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Ovira za celotno parkirišče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Ovira za posamezna PM</a:t>
            </a:r>
          </a:p>
          <a:p>
            <a:pPr eaLnBrk="1" hangingPunct="1"/>
            <a:endParaRPr lang="sl-SI" altLang="sl-SI" sz="1400" b="1" dirty="0"/>
          </a:p>
          <a:p>
            <a:pPr eaLnBrk="1" hangingPunct="1"/>
            <a:r>
              <a:rPr lang="sl-SI" altLang="sl-SI" sz="1400" b="1" dirty="0"/>
              <a:t>Število parkirnih mest: </a:t>
            </a:r>
          </a:p>
          <a:p>
            <a:pPr eaLnBrk="1" hangingPunct="1"/>
            <a:endParaRPr lang="sl-SI" altLang="sl-SI" sz="1400" b="1" dirty="0"/>
          </a:p>
          <a:p>
            <a:pPr eaLnBrk="1" hangingPunct="1"/>
            <a:r>
              <a:rPr lang="sl-SI" altLang="sl-SI" sz="1400" b="1" dirty="0"/>
              <a:t>Pokrito: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Pokrito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Odkrito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Delno pokrito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Zgornje nadstropje odkrito</a:t>
            </a:r>
          </a:p>
        </p:txBody>
      </p:sp>
      <p:grpSp>
        <p:nvGrpSpPr>
          <p:cNvPr id="10" name="docshapegroup655">
            <a:extLst>
              <a:ext uri="{FF2B5EF4-FFF2-40B4-BE49-F238E27FC236}">
                <a16:creationId xmlns:a16="http://schemas.microsoft.com/office/drawing/2014/main" id="{E96C58A4-DE45-898B-26D8-3F853A3BA0D0}"/>
              </a:ext>
            </a:extLst>
          </p:cNvPr>
          <p:cNvGrpSpPr>
            <a:grpSpLocks/>
          </p:cNvGrpSpPr>
          <p:nvPr/>
        </p:nvGrpSpPr>
        <p:grpSpPr bwMode="auto">
          <a:xfrm>
            <a:off x="7662709" y="1623302"/>
            <a:ext cx="3845160" cy="4104458"/>
            <a:chOff x="2436" y="299"/>
            <a:chExt cx="9159" cy="7575"/>
          </a:xfrm>
        </p:grpSpPr>
        <p:pic>
          <p:nvPicPr>
            <p:cNvPr id="12" name="docshape656" descr="http://www.archico.de/Parkhaus/Entwurf/GR_EG_M.gif">
              <a:extLst>
                <a:ext uri="{FF2B5EF4-FFF2-40B4-BE49-F238E27FC236}">
                  <a16:creationId xmlns:a16="http://schemas.microsoft.com/office/drawing/2014/main" id="{301E1E6B-8F30-F814-7FF3-D2C9D8A76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" y="299"/>
              <a:ext cx="9159" cy="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docshape657">
              <a:extLst>
                <a:ext uri="{FF2B5EF4-FFF2-40B4-BE49-F238E27FC236}">
                  <a16:creationId xmlns:a16="http://schemas.microsoft.com/office/drawing/2014/main" id="{072758E7-00B6-1B2B-CA0E-71516C895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" y="1221"/>
              <a:ext cx="6228" cy="6236"/>
            </a:xfrm>
            <a:custGeom>
              <a:avLst/>
              <a:gdLst>
                <a:gd name="T0" fmla="+- 0 4574 4056"/>
                <a:gd name="T1" fmla="*/ T0 w 6228"/>
                <a:gd name="T2" fmla="+- 0 5053 1222"/>
                <a:gd name="T3" fmla="*/ 5053 h 6236"/>
                <a:gd name="T4" fmla="+- 0 4112 4056"/>
                <a:gd name="T5" fmla="*/ T4 w 6228"/>
                <a:gd name="T6" fmla="+- 0 4910 1222"/>
                <a:gd name="T7" fmla="*/ 4910 h 6236"/>
                <a:gd name="T8" fmla="+- 0 4056 4056"/>
                <a:gd name="T9" fmla="*/ T8 w 6228"/>
                <a:gd name="T10" fmla="+- 0 5626 1222"/>
                <a:gd name="T11" fmla="*/ 5626 h 6236"/>
                <a:gd name="T12" fmla="+- 0 4537 4056"/>
                <a:gd name="T13" fmla="*/ T12 w 6228"/>
                <a:gd name="T14" fmla="+- 0 5626 1222"/>
                <a:gd name="T15" fmla="*/ 5626 h 6236"/>
                <a:gd name="T16" fmla="+- 0 4574 4056"/>
                <a:gd name="T17" fmla="*/ T16 w 6228"/>
                <a:gd name="T18" fmla="+- 0 5053 1222"/>
                <a:gd name="T19" fmla="*/ 5053 h 6236"/>
                <a:gd name="T20" fmla="+- 0 8436 4056"/>
                <a:gd name="T21" fmla="*/ T20 w 6228"/>
                <a:gd name="T22" fmla="+- 0 6885 1222"/>
                <a:gd name="T23" fmla="*/ 6885 h 6236"/>
                <a:gd name="T24" fmla="+- 0 7975 4056"/>
                <a:gd name="T25" fmla="*/ T24 w 6228"/>
                <a:gd name="T26" fmla="+- 0 6742 1222"/>
                <a:gd name="T27" fmla="*/ 6742 h 6236"/>
                <a:gd name="T28" fmla="+- 0 7920 4056"/>
                <a:gd name="T29" fmla="*/ T28 w 6228"/>
                <a:gd name="T30" fmla="+- 0 7457 1222"/>
                <a:gd name="T31" fmla="*/ 7457 h 6236"/>
                <a:gd name="T32" fmla="+- 0 8399 4056"/>
                <a:gd name="T33" fmla="*/ T32 w 6228"/>
                <a:gd name="T34" fmla="+- 0 7457 1222"/>
                <a:gd name="T35" fmla="*/ 7457 h 6236"/>
                <a:gd name="T36" fmla="+- 0 8436 4056"/>
                <a:gd name="T37" fmla="*/ T36 w 6228"/>
                <a:gd name="T38" fmla="+- 0 6885 1222"/>
                <a:gd name="T39" fmla="*/ 6885 h 6236"/>
                <a:gd name="T40" fmla="+- 0 9766 4056"/>
                <a:gd name="T41" fmla="*/ T40 w 6228"/>
                <a:gd name="T42" fmla="+- 0 4214 1222"/>
                <a:gd name="T43" fmla="*/ 4214 h 6236"/>
                <a:gd name="T44" fmla="+- 0 8345 4056"/>
                <a:gd name="T45" fmla="*/ T44 w 6228"/>
                <a:gd name="T46" fmla="+- 0 4140 1222"/>
                <a:gd name="T47" fmla="*/ 4140 h 6236"/>
                <a:gd name="T48" fmla="+- 0 8179 4056"/>
                <a:gd name="T49" fmla="*/ T48 w 6228"/>
                <a:gd name="T50" fmla="+- 0 5838 1222"/>
                <a:gd name="T51" fmla="*/ 5838 h 6236"/>
                <a:gd name="T52" fmla="+- 0 9544 4056"/>
                <a:gd name="T53" fmla="*/ T52 w 6228"/>
                <a:gd name="T54" fmla="+- 0 5856 1222"/>
                <a:gd name="T55" fmla="*/ 5856 h 6236"/>
                <a:gd name="T56" fmla="+- 0 9766 4056"/>
                <a:gd name="T57" fmla="*/ T56 w 6228"/>
                <a:gd name="T58" fmla="+- 0 4214 1222"/>
                <a:gd name="T59" fmla="*/ 4214 h 6236"/>
                <a:gd name="T60" fmla="+- 0 9924 4056"/>
                <a:gd name="T61" fmla="*/ T60 w 6228"/>
                <a:gd name="T62" fmla="+- 0 2674 1222"/>
                <a:gd name="T63" fmla="*/ 2674 h 6236"/>
                <a:gd name="T64" fmla="+- 0 9461 4056"/>
                <a:gd name="T65" fmla="*/ T64 w 6228"/>
                <a:gd name="T66" fmla="+- 0 2618 1222"/>
                <a:gd name="T67" fmla="*/ 2618 h 6236"/>
                <a:gd name="T68" fmla="+- 0 9406 4056"/>
                <a:gd name="T69" fmla="*/ T68 w 6228"/>
                <a:gd name="T70" fmla="+- 0 2897 1222"/>
                <a:gd name="T71" fmla="*/ 2897 h 6236"/>
                <a:gd name="T72" fmla="+- 0 9887 4056"/>
                <a:gd name="T73" fmla="*/ T72 w 6228"/>
                <a:gd name="T74" fmla="+- 0 2897 1222"/>
                <a:gd name="T75" fmla="*/ 2897 h 6236"/>
                <a:gd name="T76" fmla="+- 0 9924 4056"/>
                <a:gd name="T77" fmla="*/ T76 w 6228"/>
                <a:gd name="T78" fmla="+- 0 2674 1222"/>
                <a:gd name="T79" fmla="*/ 2674 h 6236"/>
                <a:gd name="T80" fmla="+- 0 10284 4056"/>
                <a:gd name="T81" fmla="*/ T80 w 6228"/>
                <a:gd name="T82" fmla="+- 0 1365 1222"/>
                <a:gd name="T83" fmla="*/ 1365 h 6236"/>
                <a:gd name="T84" fmla="+- 0 9821 4056"/>
                <a:gd name="T85" fmla="*/ T84 w 6228"/>
                <a:gd name="T86" fmla="+- 0 1222 1222"/>
                <a:gd name="T87" fmla="*/ 1222 h 6236"/>
                <a:gd name="T88" fmla="+- 0 9766 4056"/>
                <a:gd name="T89" fmla="*/ T88 w 6228"/>
                <a:gd name="T90" fmla="+- 0 1937 1222"/>
                <a:gd name="T91" fmla="*/ 1937 h 6236"/>
                <a:gd name="T92" fmla="+- 0 10247 4056"/>
                <a:gd name="T93" fmla="*/ T92 w 6228"/>
                <a:gd name="T94" fmla="+- 0 1937 1222"/>
                <a:gd name="T95" fmla="*/ 1937 h 6236"/>
                <a:gd name="T96" fmla="+- 0 10284 4056"/>
                <a:gd name="T97" fmla="*/ T96 w 6228"/>
                <a:gd name="T98" fmla="+- 0 1365 1222"/>
                <a:gd name="T99" fmla="*/ 1365 h 62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6228" h="6236">
                  <a:moveTo>
                    <a:pt x="518" y="3831"/>
                  </a:moveTo>
                  <a:lnTo>
                    <a:pt x="56" y="3688"/>
                  </a:lnTo>
                  <a:lnTo>
                    <a:pt x="0" y="4404"/>
                  </a:lnTo>
                  <a:lnTo>
                    <a:pt x="481" y="4404"/>
                  </a:lnTo>
                  <a:lnTo>
                    <a:pt x="518" y="3831"/>
                  </a:lnTo>
                  <a:close/>
                  <a:moveTo>
                    <a:pt x="4380" y="5663"/>
                  </a:moveTo>
                  <a:lnTo>
                    <a:pt x="3919" y="5520"/>
                  </a:lnTo>
                  <a:lnTo>
                    <a:pt x="3864" y="6235"/>
                  </a:lnTo>
                  <a:lnTo>
                    <a:pt x="4343" y="6235"/>
                  </a:lnTo>
                  <a:lnTo>
                    <a:pt x="4380" y="5663"/>
                  </a:lnTo>
                  <a:close/>
                  <a:moveTo>
                    <a:pt x="5710" y="2992"/>
                  </a:moveTo>
                  <a:lnTo>
                    <a:pt x="4289" y="2918"/>
                  </a:lnTo>
                  <a:lnTo>
                    <a:pt x="4123" y="4616"/>
                  </a:lnTo>
                  <a:lnTo>
                    <a:pt x="5488" y="4634"/>
                  </a:lnTo>
                  <a:lnTo>
                    <a:pt x="5710" y="2992"/>
                  </a:lnTo>
                  <a:close/>
                  <a:moveTo>
                    <a:pt x="5868" y="1452"/>
                  </a:moveTo>
                  <a:lnTo>
                    <a:pt x="5405" y="1396"/>
                  </a:lnTo>
                  <a:lnTo>
                    <a:pt x="5350" y="1675"/>
                  </a:lnTo>
                  <a:lnTo>
                    <a:pt x="5831" y="1675"/>
                  </a:lnTo>
                  <a:lnTo>
                    <a:pt x="5868" y="1452"/>
                  </a:lnTo>
                  <a:close/>
                  <a:moveTo>
                    <a:pt x="6228" y="143"/>
                  </a:moveTo>
                  <a:lnTo>
                    <a:pt x="5765" y="0"/>
                  </a:lnTo>
                  <a:lnTo>
                    <a:pt x="5710" y="715"/>
                  </a:lnTo>
                  <a:lnTo>
                    <a:pt x="6191" y="715"/>
                  </a:lnTo>
                  <a:lnTo>
                    <a:pt x="6228" y="143"/>
                  </a:lnTo>
                  <a:close/>
                </a:path>
              </a:pathLst>
            </a:custGeom>
            <a:solidFill>
              <a:srgbClr val="FFFF00">
                <a:alpha val="2588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l-SI"/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2801259-4131-24C3-3B1F-FE69FF64D866}"/>
              </a:ext>
            </a:extLst>
          </p:cNvPr>
          <p:cNvSpPr/>
          <p:nvPr/>
        </p:nvSpPr>
        <p:spPr>
          <a:xfrm>
            <a:off x="6743700" y="1235531"/>
            <a:ext cx="2047455" cy="517287"/>
          </a:xfrm>
          <a:prstGeom prst="wedgeRoundRectCallout">
            <a:avLst>
              <a:gd name="adj1" fmla="val 48823"/>
              <a:gd name="adj2" fmla="val 38209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Tip:  </a:t>
            </a:r>
          </a:p>
          <a:p>
            <a:pPr algn="ctr"/>
            <a:r>
              <a:rPr lang="sl-SI" sz="1400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Parkiranje izven ulice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F7291A-D5EE-15CF-F00F-0D3F57841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079" y="1342154"/>
            <a:ext cx="2835232" cy="4832074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2" tIns="45711" rIns="91422" bIns="4571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sl-SI" altLang="sl-SI" sz="1400" b="1" dirty="0"/>
              <a:t>Vrsta uporabe</a:t>
            </a:r>
            <a:endParaRPr lang="sl-SI" altLang="sl-SI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osebni avtomobil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e-vozila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invalide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stranke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zaposlene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družine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stanovalce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dovolilnice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</a:t>
            </a:r>
            <a:r>
              <a:rPr lang="sl-SI" altLang="sl-SI" sz="1400" dirty="0" err="1"/>
              <a:t>taxi</a:t>
            </a:r>
            <a:endParaRPr lang="sl-SI" altLang="sl-SI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souporabo vozil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storitev parkiranja vozil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avtobus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kolesa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motorje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lahka </a:t>
            </a:r>
            <a:r>
              <a:rPr lang="sl-SI" altLang="sl-SI" sz="1400" dirty="0" err="1"/>
              <a:t>tov.vozila</a:t>
            </a:r>
            <a:endParaRPr lang="sl-SI" altLang="sl-SI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dostavo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tovornjake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rezervirano za avtodome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ni režima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vsa vozila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l-SI" altLang="sl-SI" sz="1400" dirty="0"/>
              <a:t>nelegalno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A61533D-EC78-37B6-25BF-97CCEEBE8DBC}"/>
              </a:ext>
            </a:extLst>
          </p:cNvPr>
          <p:cNvSpPr/>
          <p:nvPr/>
        </p:nvSpPr>
        <p:spPr>
          <a:xfrm>
            <a:off x="6289294" y="5559586"/>
            <a:ext cx="2324766" cy="562296"/>
          </a:xfrm>
          <a:prstGeom prst="wedgeRoundRectCallout">
            <a:avLst>
              <a:gd name="adj1" fmla="val 43943"/>
              <a:gd name="adj2" fmla="val -291873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Dostopnost: </a:t>
            </a:r>
          </a:p>
          <a:p>
            <a:pPr algn="ctr"/>
            <a:r>
              <a:rPr lang="sl-SI" sz="1400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Ovira za celotno parkirišče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05FE1F9-7888-3A84-672E-F6CEADE22455}"/>
              </a:ext>
            </a:extLst>
          </p:cNvPr>
          <p:cNvSpPr/>
          <p:nvPr/>
        </p:nvSpPr>
        <p:spPr>
          <a:xfrm>
            <a:off x="10239555" y="1195544"/>
            <a:ext cx="1750489" cy="562296"/>
          </a:xfrm>
          <a:prstGeom prst="wedgeRoundRectCallout">
            <a:avLst>
              <a:gd name="adj1" fmla="val -71877"/>
              <a:gd name="adj2" fmla="val 353060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Število PM: </a:t>
            </a:r>
          </a:p>
          <a:p>
            <a:pPr algn="ctr"/>
            <a:r>
              <a:rPr lang="sl-SI" sz="1400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68 + 17 + 1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178648E-0B22-37F7-8A6C-B4A4B2CE79B3}"/>
              </a:ext>
            </a:extLst>
          </p:cNvPr>
          <p:cNvSpPr/>
          <p:nvPr/>
        </p:nvSpPr>
        <p:spPr>
          <a:xfrm>
            <a:off x="6252276" y="3998871"/>
            <a:ext cx="1750489" cy="562296"/>
          </a:xfrm>
          <a:prstGeom prst="wedgeRoundRectCallout">
            <a:avLst>
              <a:gd name="adj1" fmla="val 96112"/>
              <a:gd name="adj2" fmla="val -8305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Pokrito: </a:t>
            </a:r>
          </a:p>
          <a:p>
            <a:pPr algn="ctr"/>
            <a:r>
              <a:rPr lang="sl-SI" sz="1400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Odkrito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AA36E7D-02AE-DC84-EE22-369530A4B3D8}"/>
              </a:ext>
            </a:extLst>
          </p:cNvPr>
          <p:cNvSpPr/>
          <p:nvPr/>
        </p:nvSpPr>
        <p:spPr>
          <a:xfrm>
            <a:off x="8710044" y="5182272"/>
            <a:ext cx="1750489" cy="562296"/>
          </a:xfrm>
          <a:prstGeom prst="wedgeRoundRectCallout">
            <a:avLst>
              <a:gd name="adj1" fmla="val 12415"/>
              <a:gd name="adj2" fmla="val -238281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Vrsta uporabe: </a:t>
            </a:r>
          </a:p>
          <a:p>
            <a:pPr algn="ctr"/>
            <a:r>
              <a:rPr lang="sl-SI" sz="1400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Osebni avtomobili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D715C80-9D75-8E46-100C-54BD20AB1589}"/>
              </a:ext>
            </a:extLst>
          </p:cNvPr>
          <p:cNvSpPr/>
          <p:nvPr/>
        </p:nvSpPr>
        <p:spPr>
          <a:xfrm>
            <a:off x="10357430" y="2729820"/>
            <a:ext cx="1750489" cy="562296"/>
          </a:xfrm>
          <a:prstGeom prst="wedgeRoundRectCallout">
            <a:avLst>
              <a:gd name="adj1" fmla="val -32105"/>
              <a:gd name="adj2" fmla="val 13500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Vrsta uporabe: </a:t>
            </a:r>
          </a:p>
          <a:p>
            <a:pPr algn="ctr"/>
            <a:r>
              <a:rPr lang="sl-SI" sz="1400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Invalidi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DE7B0B5-6C1C-BCAE-4EC3-0AE5DDCFBA16}"/>
              </a:ext>
            </a:extLst>
          </p:cNvPr>
          <p:cNvSpPr/>
          <p:nvPr/>
        </p:nvSpPr>
        <p:spPr>
          <a:xfrm>
            <a:off x="10345974" y="4521948"/>
            <a:ext cx="1750489" cy="562296"/>
          </a:xfrm>
          <a:prstGeom prst="wedgeRoundRectCallout">
            <a:avLst>
              <a:gd name="adj1" fmla="val -47539"/>
              <a:gd name="adj2" fmla="val -11816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Vrsta uporabe: </a:t>
            </a:r>
          </a:p>
          <a:p>
            <a:pPr algn="ctr"/>
            <a:r>
              <a:rPr lang="sl-SI" sz="1400" dirty="0">
                <a:solidFill>
                  <a:schemeClr val="bg1"/>
                </a:solidFill>
                <a:latin typeface="Lato Light" panose="020F0502020204030203" pitchFamily="34" charset="0"/>
                <a:ea typeface="MS PGothic" panose="020B0600070205080204" pitchFamily="34" charset="-128"/>
              </a:rPr>
              <a:t>E-vozila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28EFE20-C068-333C-138E-83290580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6710"/>
            <a:ext cx="12192000" cy="42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99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76FAE-7F9B-29B4-43CA-253E02103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615"/>
            <a:ext cx="12192000" cy="5725383"/>
          </a:xfrm>
          <a:prstGeom prst="rect">
            <a:avLst/>
          </a:prstGeom>
        </p:spPr>
      </p:pic>
      <p:sp>
        <p:nvSpPr>
          <p:cNvPr id="6" name="TextBox 105">
            <a:extLst>
              <a:ext uri="{FF2B5EF4-FFF2-40B4-BE49-F238E27FC236}">
                <a16:creationId xmlns:a16="http://schemas.microsoft.com/office/drawing/2014/main" id="{E5BF03C0-79DB-F43F-1181-B122EE288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65" y="272395"/>
            <a:ext cx="10481469" cy="7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22856" rIns="45711" bIns="2285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Primer pregleda lokacij parkirišč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2E5F5-050F-9056-CFB4-39ADD9C0E966}"/>
              </a:ext>
            </a:extLst>
          </p:cNvPr>
          <p:cNvSpPr/>
          <p:nvPr/>
        </p:nvSpPr>
        <p:spPr>
          <a:xfrm>
            <a:off x="5718175" y="954518"/>
            <a:ext cx="776288" cy="460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anchor="ctr"/>
          <a:lstStyle/>
          <a:p>
            <a:pPr algn="ctr" defTabSz="914217">
              <a:defRPr/>
            </a:pPr>
            <a:endParaRPr lang="en-US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A9DA2D-549C-4BD6-7E92-8FDBD8F6AEDA}"/>
              </a:ext>
            </a:extLst>
          </p:cNvPr>
          <p:cNvSpPr txBox="1"/>
          <p:nvPr/>
        </p:nvSpPr>
        <p:spPr>
          <a:xfrm>
            <a:off x="-1" y="1260471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sl-SI" sz="2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marL="342900" indent="-342900" algn="ctr">
              <a:buAutoNum type="arabicPeriod"/>
            </a:pPr>
            <a:r>
              <a:rPr lang="sl-SI" sz="24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Pregledamo prenesen seznam „GIO samostojnih parkirišč“</a:t>
            </a:r>
          </a:p>
          <a:p>
            <a:pPr marL="342900" indent="-342900" algn="ctr">
              <a:buFontTx/>
              <a:buAutoNum type="arabicPeriod"/>
            </a:pPr>
            <a:endParaRPr lang="sl-SI" sz="2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marL="342900" indent="-342900" algn="ctr">
              <a:buFontTx/>
              <a:buAutoNum type="arabicPeriod"/>
            </a:pPr>
            <a:r>
              <a:rPr lang="sl-SI" sz="24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Po potrebi uredimo obrise (poligone) pri prenesenih „ GIO samostojnih parkiriščih“ </a:t>
            </a:r>
          </a:p>
          <a:p>
            <a:pPr marL="342900" indent="-342900" algn="ctr">
              <a:buAutoNum type="arabicPeriod"/>
            </a:pPr>
            <a:endParaRPr lang="sl-SI" sz="2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marL="342900" indent="-342900" algn="ctr">
              <a:buAutoNum type="arabicPeriod"/>
            </a:pPr>
            <a:r>
              <a:rPr lang="sl-SI" sz="24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Preverimo ali je morda še kje kakšno tako „GIO samostojno parkirišče“</a:t>
            </a:r>
          </a:p>
          <a:p>
            <a:pPr marL="342900" indent="-342900" algn="ctr">
              <a:buAutoNum type="arabicPeriod"/>
            </a:pPr>
            <a:endParaRPr lang="sl-SI" sz="2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marL="342900" indent="-342900" algn="ctr">
              <a:buAutoNum type="arabicPeriod"/>
            </a:pPr>
            <a:r>
              <a:rPr lang="sl-SI" sz="24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Pregledanim (in urejenim) „GIO samostojnim parkiriščem“ dodamo osnovne atribute (zavihek osnovni podatki):  </a:t>
            </a:r>
          </a:p>
          <a:p>
            <a:pPr marL="800100" lvl="1" indent="-342900">
              <a:buFont typeface="Aptos" panose="020B0004020202020204" pitchFamily="34" charset="0"/>
              <a:buChar char="-"/>
            </a:pPr>
            <a:r>
              <a:rPr lang="sl-SI" sz="20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Tip parkirišča: </a:t>
            </a:r>
            <a:r>
              <a:rPr lang="sl-SI" sz="20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najverjetneje »Izven ulice«, </a:t>
            </a:r>
          </a:p>
          <a:p>
            <a:pPr marL="800100" lvl="1" indent="-342900">
              <a:buFont typeface="Aptos" panose="020B0004020202020204" pitchFamily="34" charset="0"/>
              <a:buChar char="-"/>
            </a:pPr>
            <a:r>
              <a:rPr lang="sl-SI" sz="20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Število parkirnih mest </a:t>
            </a:r>
          </a:p>
          <a:p>
            <a:pPr marL="800100" lvl="1" indent="-342900">
              <a:buFont typeface="Aptos" panose="020B0004020202020204" pitchFamily="34" charset="0"/>
              <a:buChar char="-"/>
            </a:pPr>
            <a:r>
              <a:rPr lang="sl-SI" sz="20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Odprto za javnost: </a:t>
            </a:r>
            <a:r>
              <a:rPr lang="sl-SI" sz="20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najverjetneje »Javno«, </a:t>
            </a:r>
          </a:p>
          <a:p>
            <a:pPr marL="800100" lvl="1" indent="-342900">
              <a:buFont typeface="Aptos" panose="020B0004020202020204" pitchFamily="34" charset="0"/>
              <a:buChar char="-"/>
            </a:pPr>
            <a:r>
              <a:rPr lang="sl-SI" sz="20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Prevladujoča vrsta uporabe: </a:t>
            </a:r>
            <a:r>
              <a:rPr lang="sl-SI" sz="20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najverjetneje »Osebni avtomobili« ali »Vsa vozila« ali »Brez režima« ali morda celo »Nelegalno«</a:t>
            </a:r>
          </a:p>
          <a:p>
            <a:pPr marL="800100" lvl="1" indent="-342900">
              <a:buFont typeface="Aptos" panose="020B0004020202020204" pitchFamily="34" charset="0"/>
              <a:buChar char="-"/>
            </a:pPr>
            <a:r>
              <a:rPr lang="sl-SI" sz="20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Status: za objavo / v pripravi / ni za objavo </a:t>
            </a:r>
          </a:p>
          <a:p>
            <a:pPr marL="342900" indent="-342900" algn="ctr">
              <a:buAutoNum type="arabicPeriod"/>
            </a:pPr>
            <a:endParaRPr lang="sl-SI" sz="2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9F8E65-7EE8-CA40-0076-3769E9E91F36}"/>
              </a:ext>
            </a:extLst>
          </p:cNvPr>
          <p:cNvGrpSpPr>
            <a:grpSpLocks/>
          </p:cNvGrpSpPr>
          <p:nvPr/>
        </p:nvGrpSpPr>
        <p:grpSpPr bwMode="auto">
          <a:xfrm>
            <a:off x="0" y="210006"/>
            <a:ext cx="12282055" cy="746285"/>
            <a:chOff x="1713018" y="483017"/>
            <a:chExt cx="20962938" cy="1492182"/>
          </a:xfrm>
        </p:grpSpPr>
        <p:sp>
          <p:nvSpPr>
            <p:cNvPr id="5" name="TextBox 105">
              <a:extLst>
                <a:ext uri="{FF2B5EF4-FFF2-40B4-BE49-F238E27FC236}">
                  <a16:creationId xmlns:a16="http://schemas.microsoft.com/office/drawing/2014/main" id="{B698B68F-0B4C-0DF8-5C66-03E9960D7F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3018" y="483017"/>
              <a:ext cx="20962938" cy="1446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 Urejanje GIO samostojnih parkirišč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77F1E7-45F4-9004-FE15-9F8EFEF574CB}"/>
                </a:ext>
              </a:extLst>
            </p:cNvPr>
            <p:cNvSpPr/>
            <p:nvPr/>
          </p:nvSpPr>
          <p:spPr>
            <a:xfrm>
              <a:off x="11341345" y="1883149"/>
              <a:ext cx="1552577" cy="92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97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7F8B08C-FD8A-4D15-BE12-6E15E023E31F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E9C86F4-7D71-F905-3F23-B424E13D7E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0" y="1410589"/>
            <a:ext cx="326312" cy="32631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A5C8453F-A3FA-1C7E-03B1-1CEDA86D5B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0" y="2178031"/>
            <a:ext cx="326312" cy="326312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FD94A0A1-ABAA-5DEA-0F09-43105FA52D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2984163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EE5C4-DB24-40B0-C79E-52A316BC7B99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3673183" cy="811213"/>
            <a:chOff x="7256917" y="483017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46DF2A06-18BF-C00C-8F2F-99EA4C57F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PRIMERI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A758A1-49CA-9055-559D-D3B10EA14B7C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0" name="Picture Placeholder 19" descr="A picture containing yellow, music&#10;&#10;Description automatically generated">
            <a:extLst>
              <a:ext uri="{FF2B5EF4-FFF2-40B4-BE49-F238E27FC236}">
                <a16:creationId xmlns:a16="http://schemas.microsoft.com/office/drawing/2014/main" id="{7B488A74-9062-AD93-D6F6-27C43EC434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b="4478"/>
          <a:stretch>
            <a:fillRect/>
          </a:stretch>
        </p:blipFill>
        <p:spPr>
          <a:xfrm>
            <a:off x="6439417" y="22302"/>
            <a:ext cx="5545842" cy="6745671"/>
          </a:xfr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E1F17F2E-BBD9-8840-F668-0C9B7D6947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1" y="5077742"/>
            <a:ext cx="326312" cy="32631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A77772-DF7D-9962-9FF3-F9AC9735AC1C}"/>
              </a:ext>
            </a:extLst>
          </p:cNvPr>
          <p:cNvSpPr txBox="1">
            <a:spLocks/>
          </p:cNvSpPr>
          <p:nvPr/>
        </p:nvSpPr>
        <p:spPr>
          <a:xfrm>
            <a:off x="703118" y="1402777"/>
            <a:ext cx="6030191" cy="600978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Osnovna tabela s pregledovanje podatkov (primer uporabe filtrov) 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Primer pregledovanja lokacije parkirišča, določanje točke parkirišča in urejanje obrisov / poligonov 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Dodajanje novega parkirišča GIO 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Dodajanje (osnovnih) atributov posameznim vnosom 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Določanje statusa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Registracija v produkcijsko (testno) okolje   </a:t>
            </a: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9BE849DF-F135-7F86-DF18-315510FE46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6" y="3691250"/>
            <a:ext cx="326312" cy="326312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C633B94D-F989-8190-AB2E-21081D18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4376285"/>
            <a:ext cx="326312" cy="3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7F8B08C-FD8A-4D15-BE12-6E15E023E31F}"/>
              </a:ext>
            </a:extLst>
          </p:cNvPr>
          <p:cNvSpPr txBox="1">
            <a:spLocks/>
          </p:cNvSpPr>
          <p:nvPr/>
        </p:nvSpPr>
        <p:spPr bwMode="auto">
          <a:xfrm>
            <a:off x="1023144" y="4288527"/>
            <a:ext cx="5168900" cy="6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/>
              </a:defRPr>
            </a:lvl9pPr>
          </a:lstStyle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sl-SI" sz="1400" kern="0" dirty="0">
              <a:solidFill>
                <a:srgbClr val="595959"/>
              </a:solidFill>
            </a:endParaRPr>
          </a:p>
          <a:p>
            <a:pPr algn="r" defTabSz="914400">
              <a:lnSpc>
                <a:spcPct val="12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595959"/>
              </a:solidFill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E9C86F4-7D71-F905-3F23-B424E13D7E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0" y="1410589"/>
            <a:ext cx="326312" cy="326312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FD94A0A1-ABAA-5DEA-0F09-43105FA52D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2834848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EE5C4-DB24-40B0-C79E-52A316BC7B99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3673183" cy="811213"/>
            <a:chOff x="7256917" y="483017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46DF2A06-18BF-C00C-8F2F-99EA4C57F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KONTAKTI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A758A1-49CA-9055-559D-D3B10EA14B7C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A77772-DF7D-9962-9FF3-F9AC9735AC1C}"/>
              </a:ext>
            </a:extLst>
          </p:cNvPr>
          <p:cNvSpPr txBox="1">
            <a:spLocks/>
          </p:cNvSpPr>
          <p:nvPr/>
        </p:nvSpPr>
        <p:spPr>
          <a:xfrm>
            <a:off x="703118" y="1402777"/>
            <a:ext cx="6030191" cy="600978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Ministrstvo za okolje, podnebje in energijo</a:t>
            </a: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gp.mope@gov.si</a:t>
            </a: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sipark.mope@gov.si</a:t>
            </a: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Geodetska uprava Republike Slovenije</a:t>
            </a: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Uros.Alic@gov.si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Igea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d.o.o.</a:t>
            </a: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6"/>
              </a:rPr>
              <a:t>Jernej.zajec@igea.si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C633B94D-F989-8190-AB2E-21081D18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4" y="3793139"/>
            <a:ext cx="326312" cy="326312"/>
          </a:xfrm>
          <a:prstGeom prst="rect">
            <a:avLst/>
          </a:prstGeom>
        </p:spPr>
      </p:pic>
      <p:pic>
        <p:nvPicPr>
          <p:cNvPr id="12" name="Picture 59">
            <a:extLst>
              <a:ext uri="{FF2B5EF4-FFF2-40B4-BE49-F238E27FC236}">
                <a16:creationId xmlns:a16="http://schemas.microsoft.com/office/drawing/2014/main" id="{EE75FA18-AC65-16B9-2AA2-B33C2941B6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3A9F29E-C8F2-C181-A8A0-E9B4E7FDC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CF8FE7B-868E-5F9D-723E-A48AB2E7F6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31D2457-9667-3571-267D-47BD7F5693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  <p:pic>
        <p:nvPicPr>
          <p:cNvPr id="19" name="Content Placeholder 24" descr="Shape&#10;&#10;Description automatically generated">
            <a:extLst>
              <a:ext uri="{FF2B5EF4-FFF2-40B4-BE49-F238E27FC236}">
                <a16:creationId xmlns:a16="http://schemas.microsoft.com/office/drawing/2014/main" id="{50E1ED59-CB80-9A2C-01B4-115646C72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56" y="149532"/>
            <a:ext cx="5401026" cy="5401026"/>
          </a:xfrm>
          <a:prstGeom prst="rect">
            <a:avLst/>
          </a:prstGeom>
        </p:spPr>
      </p:pic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872D04BB-F73B-51A2-9676-85B2BE577C22}"/>
              </a:ext>
            </a:extLst>
          </p:cNvPr>
          <p:cNvSpPr txBox="1"/>
          <p:nvPr/>
        </p:nvSpPr>
        <p:spPr>
          <a:xfrm>
            <a:off x="694105" y="510055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highlight>
                  <a:srgbClr val="FFFF00"/>
                </a:highlight>
                <a:hlinkClick r:id="rId12"/>
              </a:rPr>
              <a:t>https://sipark.nap.si/registracija</a:t>
            </a:r>
            <a:endParaRPr lang="sl-SI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704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64100823-5201-4D38-9056-ECD0B33720A8}"/>
              </a:ext>
            </a:extLst>
          </p:cNvPr>
          <p:cNvSpPr/>
          <p:nvPr/>
        </p:nvSpPr>
        <p:spPr>
          <a:xfrm>
            <a:off x="1301748" y="1561838"/>
            <a:ext cx="4794254" cy="3530598"/>
          </a:xfrm>
          <a:prstGeom prst="rect">
            <a:avLst/>
          </a:prstGeom>
          <a:solidFill>
            <a:srgbClr val="5D8C8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21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9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CA3DB-C33A-4CA7-80A0-12D24CC0AD80}"/>
              </a:ext>
            </a:extLst>
          </p:cNvPr>
          <p:cNvSpPr txBox="1"/>
          <p:nvPr/>
        </p:nvSpPr>
        <p:spPr>
          <a:xfrm>
            <a:off x="1716583" y="2588576"/>
            <a:ext cx="4018521" cy="3662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8740" tIns="54370" rIns="108740" bIns="54370" anchor="t" anchorCtr="1" compatLnSpc="1">
            <a:spAutoFit/>
          </a:bodyPr>
          <a:lstStyle/>
          <a:p>
            <a:pPr marL="0" marR="0" lvl="0" indent="0" algn="ctr" defTabSz="1087441" rtl="0" fontAlgn="auto" hangingPunct="1">
              <a:lnSpc>
                <a:spcPts val="202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0" i="1" u="none" strike="noStrike" kern="1200" cap="none" spc="0" baseline="0" dirty="0">
                <a:solidFill>
                  <a:srgbClr val="FFFFFF"/>
                </a:solidFill>
                <a:uFillTx/>
                <a:latin typeface="Lato Light"/>
                <a:ea typeface="Lato Light"/>
                <a:cs typeface="Lato Light"/>
              </a:rPr>
              <a:t>Upravljajmo s prostorom </a:t>
            </a:r>
            <a:r>
              <a:rPr lang="sl-SI" sz="2000" i="1" dirty="0">
                <a:solidFill>
                  <a:srgbClr val="FFFFFF"/>
                </a:solidFill>
                <a:latin typeface="Lato Light"/>
                <a:ea typeface="Lato Light"/>
                <a:cs typeface="Lato Light"/>
              </a:rPr>
              <a:t>SKUPAJ</a:t>
            </a:r>
            <a:endParaRPr lang="en-US" sz="1600" b="0" i="1" u="none" strike="noStrike" kern="1200" cap="none" spc="0" baseline="0" dirty="0">
              <a:solidFill>
                <a:srgbClr val="FFFFFF"/>
              </a:solidFill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498E9C8D-5E3E-4A72-A493-2AFF4B4E4348}"/>
              </a:ext>
            </a:extLst>
          </p:cNvPr>
          <p:cNvSpPr/>
          <p:nvPr/>
        </p:nvSpPr>
        <p:spPr>
          <a:xfrm>
            <a:off x="1550986" y="1760272"/>
            <a:ext cx="9080504" cy="3149595"/>
          </a:xfrm>
          <a:prstGeom prst="rect">
            <a:avLst/>
          </a:prstGeom>
          <a:noFill/>
          <a:ln w="3556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21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9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Placeholder 3" descr="A screen shot of a computer&#10;&#10;Description automatically generated">
            <a:extLst>
              <a:ext uri="{FF2B5EF4-FFF2-40B4-BE49-F238E27FC236}">
                <a16:creationId xmlns:a16="http://schemas.microsoft.com/office/drawing/2014/main" id="{59E075AB-6CDB-4503-957F-E6C9A9F54E9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3271" t="6282" r="15715" b="13837"/>
          <a:stretch>
            <a:fillRect/>
          </a:stretch>
        </p:blipFill>
        <p:spPr>
          <a:xfrm>
            <a:off x="6096003" y="1562634"/>
            <a:ext cx="4794254" cy="3530598"/>
          </a:xfr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85686EC-F99B-4EE0-BEED-5301CC21F0C4}"/>
              </a:ext>
            </a:extLst>
          </p:cNvPr>
          <p:cNvSpPr txBox="1"/>
          <p:nvPr/>
        </p:nvSpPr>
        <p:spPr>
          <a:xfrm>
            <a:off x="1699650" y="2306370"/>
            <a:ext cx="461506" cy="4763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8740" tIns="54370" rIns="108740" bIns="54370" anchor="t" anchorCtr="1" compatLnSpc="1">
            <a:spAutoFit/>
          </a:bodyPr>
          <a:lstStyle/>
          <a:p>
            <a:pPr marL="0" marR="0" lvl="0" indent="0" algn="ctr" defTabSz="1087441" rtl="0" fontAlgn="auto" hangingPunct="1">
              <a:lnSpc>
                <a:spcPts val="202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6000" b="0" i="1" u="none" strike="noStrike" kern="1200" cap="none" spc="0" baseline="0">
                <a:solidFill>
                  <a:srgbClr val="FFFFFF"/>
                </a:solidFill>
                <a:uFillTx/>
                <a:latin typeface="Lato Light"/>
                <a:ea typeface="Lato Light"/>
                <a:cs typeface="Lato Light"/>
              </a:rPr>
              <a:t>„</a:t>
            </a:r>
            <a:endParaRPr lang="en-US" sz="4800" b="0" i="1" u="none" strike="noStrike" kern="1200" cap="none" spc="0" baseline="0">
              <a:solidFill>
                <a:srgbClr val="FFFFFF"/>
              </a:solidFill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099FE6F-F512-443F-9928-759542AE7FED}"/>
              </a:ext>
            </a:extLst>
          </p:cNvPr>
          <p:cNvSpPr txBox="1"/>
          <p:nvPr/>
        </p:nvSpPr>
        <p:spPr>
          <a:xfrm>
            <a:off x="5509872" y="2661441"/>
            <a:ext cx="461506" cy="4763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8740" tIns="54370" rIns="108740" bIns="54370" anchor="t" anchorCtr="1" compatLnSpc="1">
            <a:spAutoFit/>
          </a:bodyPr>
          <a:lstStyle/>
          <a:p>
            <a:pPr marL="0" marR="0" lvl="0" indent="0" algn="ctr" defTabSz="1087441" rtl="0" fontAlgn="auto" hangingPunct="1">
              <a:lnSpc>
                <a:spcPts val="202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6000" b="0" i="1" u="none" strike="noStrike" kern="1200" cap="none" spc="0" baseline="0" dirty="0">
                <a:solidFill>
                  <a:srgbClr val="FFFFFF"/>
                </a:solidFill>
                <a:uFillTx/>
                <a:latin typeface="Lato Light"/>
                <a:ea typeface="Lato Light"/>
                <a:cs typeface="Lato Light"/>
              </a:rPr>
              <a:t>„</a:t>
            </a:r>
            <a:endParaRPr lang="en-US" sz="4800" b="0" i="1" u="none" strike="noStrike" kern="1200" cap="none" spc="0" baseline="0" dirty="0">
              <a:solidFill>
                <a:srgbClr val="FFFFFF"/>
              </a:solidFill>
              <a:uFillTx/>
              <a:latin typeface="Lato Light"/>
              <a:ea typeface="Lato Light"/>
              <a:cs typeface="Lato Light"/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A9EB9911-1ED4-4AD8-908B-BA0FD66116BC}"/>
              </a:ext>
            </a:extLst>
          </p:cNvPr>
          <p:cNvSpPr txBox="1"/>
          <p:nvPr/>
        </p:nvSpPr>
        <p:spPr>
          <a:xfrm>
            <a:off x="1930398" y="3386560"/>
            <a:ext cx="6096003" cy="1477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Josefin Sans"/>
              </a:rPr>
              <a:t>Igea</a:t>
            </a:r>
            <a:r>
              <a:rPr lang="sl-SI" sz="1800" b="0" i="0" u="none" strike="noStrike" kern="1200" cap="none" spc="0" baseline="0" dirty="0">
                <a:solidFill>
                  <a:srgbClr val="FFFFFF"/>
                </a:solidFill>
                <a:uFillTx/>
                <a:latin typeface="Josefin Sans"/>
              </a:rPr>
              <a:t> </a:t>
            </a:r>
            <a:r>
              <a:rPr lang="sl-SI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Josefin Sans"/>
              </a:rPr>
              <a:t>d.o.o</a:t>
            </a:r>
            <a:r>
              <a:rPr lang="sl-SI" sz="1800" b="0" i="0" u="none" strike="noStrike" kern="1200" cap="none" spc="0" baseline="0" dirty="0">
                <a:solidFill>
                  <a:srgbClr val="FFFFFF"/>
                </a:solidFill>
                <a:uFillTx/>
                <a:latin typeface="Josefin Sans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>
                <a:solidFill>
                  <a:srgbClr val="FFFFFF"/>
                </a:solidFill>
                <a:uFillTx/>
                <a:latin typeface="Josefin Sans"/>
              </a:rPr>
              <a:t>Podpeška cesta 1, 1351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>
                <a:solidFill>
                  <a:srgbClr val="FFFFFF"/>
                </a:solidFill>
                <a:uFillTx/>
                <a:latin typeface="Josefin Sans"/>
              </a:rPr>
              <a:t>Brezovica pri Ljubljani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>
                <a:solidFill>
                  <a:srgbClr val="FFFFFF"/>
                </a:solidFill>
                <a:uFillTx/>
                <a:latin typeface="Josefin Sans"/>
              </a:rPr>
              <a:t>01 200 76 00</a:t>
            </a:r>
            <a:endParaRPr lang="sl-SI" sz="1800" b="0" i="0" u="none" strike="noStrike" kern="1200" cap="none" spc="0" baseline="0" dirty="0">
              <a:solidFill>
                <a:srgbClr val="0563C1"/>
              </a:solidFill>
              <a:uFillTx/>
              <a:latin typeface="Josefin San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1800" b="0" i="0" u="none" strike="noStrike" kern="1200" cap="none" spc="0" baseline="0" dirty="0">
                <a:solidFill>
                  <a:srgbClr val="0563C1"/>
                </a:solidFill>
                <a:uFillTx/>
                <a:latin typeface="Josefin Sans"/>
                <a:hlinkClick r:id="rId4"/>
              </a:rPr>
              <a:t>info</a:t>
            </a:r>
            <a:r>
              <a:rPr lang="sl-SI" sz="1800" b="0" i="0" u="none" strike="noStrike" kern="1200" cap="none" spc="0" baseline="0" dirty="0">
                <a:solidFill>
                  <a:srgbClr val="FFFFFF"/>
                </a:solidFill>
                <a:uFillTx/>
                <a:latin typeface="Josefin Sans"/>
                <a:hlinkClick r:id="rId4"/>
              </a:rPr>
              <a:t>@igea.si</a:t>
            </a:r>
            <a:endParaRPr lang="sl-SI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E9C86F4-7D71-F905-3F23-B424E13D7E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1061885"/>
            <a:ext cx="326312" cy="32631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A5C8453F-A3FA-1C7E-03B1-1CEDA86D5B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2685644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EE5C4-DB24-40B0-C79E-52A316BC7B99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9112200" cy="1400375"/>
            <a:chOff x="7256917" y="483017"/>
            <a:chExt cx="11091169" cy="2800023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46DF2A06-18BF-C00C-8F2F-99EA4C57F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280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Namen trajnostne parkirne politike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A758A1-49CA-9055-559D-D3B10EA14B7C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A77772-DF7D-9962-9FF3-F9AC9735AC1C}"/>
              </a:ext>
            </a:extLst>
          </p:cNvPr>
          <p:cNvSpPr txBox="1">
            <a:spLocks/>
          </p:cNvSpPr>
          <p:nvPr/>
        </p:nvSpPr>
        <p:spPr>
          <a:xfrm>
            <a:off x="703118" y="1061885"/>
            <a:ext cx="5823806" cy="63506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Zakon o celostnem prometnem načrtovanju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– 24. člen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nacionalne smernice za pripravo Načrtov izvajanja parkirnih politik - </a:t>
            </a:r>
            <a:r>
              <a:rPr lang="sl-SI" sz="1600" dirty="0">
                <a:hlinkClick r:id="rId4"/>
              </a:rPr>
              <a:t>https://www.sptm.si/gradiva/smernice</a:t>
            </a: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digitalno orodje</a:t>
            </a:r>
            <a:r>
              <a:rPr lang="sl-SI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sl-S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nacionalna parkirna platforma SIPARK</a:t>
            </a:r>
            <a:r>
              <a:rPr lang="sl-SI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ki predstavlja osnovo za enotno in javno dostopno podatkovno bazo parkirišč v Sloveniji, saj omogoča zbiranje, urejanje in posredovanje statičnih in dinamičnih podatkov na standardiziran način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vzpostavljanje baz preverjenih podatkov o parkiriščih na enovit način, ki je podprt z odprtim standardom, podatki pa dostopni na enotni nacionalni točki, NAP.si, kar omogoča </a:t>
            </a:r>
            <a:r>
              <a:rPr lang="sl-S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medobratovalnost</a:t>
            </a:r>
            <a:r>
              <a:rPr lang="sl-SI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podatkov in lažjo izmenjavo med deležniki ter z drugimi sistemi pametnih mest ter globalnimi prometnimi in navigacijskimi portali.</a:t>
            </a: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09AAA552-9B2E-D657-CF79-7DE403C30E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B67856-DFB4-7C57-51B3-AB2C41EAA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7873AA8-5DD0-4991-9668-A9A01FF82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4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1FEC93D-F564-C19E-4BD7-730309A596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1735082"/>
            <a:ext cx="326312" cy="326312"/>
          </a:xfrm>
          <a:prstGeom prst="rect">
            <a:avLst/>
          </a:prstGeom>
        </p:spPr>
      </p:pic>
      <p:pic>
        <p:nvPicPr>
          <p:cNvPr id="5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090F9A78-6C76-1B8D-6533-FD37BB4F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4084576"/>
            <a:ext cx="326312" cy="32631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83581D20-CB18-9D4C-9AE6-3C434D19B8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535B26B-1292-19A7-0958-691FE89C2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" b="22128"/>
          <a:stretch/>
        </p:blipFill>
        <p:spPr bwMode="auto">
          <a:xfrm>
            <a:off x="8072107" y="1061885"/>
            <a:ext cx="3899338" cy="21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19E6C6C-681A-42C3-B0BD-6F330E67FF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6642905" y="1546271"/>
            <a:ext cx="2416794" cy="340861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5AF9CD7B-33D4-407A-2C4A-A26C8463F3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4016" y="3714660"/>
            <a:ext cx="4377429" cy="23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1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arking lot full of cars&#10;&#10;Description automatically generated">
            <a:extLst>
              <a:ext uri="{FF2B5EF4-FFF2-40B4-BE49-F238E27FC236}">
                <a16:creationId xmlns:a16="http://schemas.microsoft.com/office/drawing/2014/main" id="{D2E75073-5FCA-AA22-609F-7832EE220400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4" r="33980" b="4344"/>
          <a:stretch/>
        </p:blipFill>
        <p:spPr>
          <a:xfrm>
            <a:off x="-3174" y="0"/>
            <a:ext cx="4958352" cy="6858000"/>
          </a:xfr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BC0BC67-307F-FC06-B3BC-A516EC078C3D}"/>
              </a:ext>
            </a:extLst>
          </p:cNvPr>
          <p:cNvSpPr/>
          <p:nvPr/>
        </p:nvSpPr>
        <p:spPr>
          <a:xfrm>
            <a:off x="0" y="0"/>
            <a:ext cx="3769519" cy="6858000"/>
          </a:xfrm>
          <a:prstGeom prst="rect">
            <a:avLst/>
          </a:prstGeom>
          <a:solidFill>
            <a:srgbClr val="5D8C8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en-US" sz="9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DB8866-92F1-30B9-3A36-8FAE1805E3C4}"/>
              </a:ext>
            </a:extLst>
          </p:cNvPr>
          <p:cNvGrpSpPr/>
          <p:nvPr/>
        </p:nvGrpSpPr>
        <p:grpSpPr>
          <a:xfrm>
            <a:off x="4113491" y="1966330"/>
            <a:ext cx="7869503" cy="1323439"/>
            <a:chOff x="7647409" y="2024315"/>
            <a:chExt cx="7869503" cy="1323439"/>
          </a:xfrm>
        </p:grpSpPr>
        <p:sp>
          <p:nvSpPr>
            <p:cNvPr id="97286" name="Subtitle 2">
              <a:extLst>
                <a:ext uri="{FF2B5EF4-FFF2-40B4-BE49-F238E27FC236}">
                  <a16:creationId xmlns:a16="http://schemas.microsoft.com/office/drawing/2014/main" id="{518CB1FC-0143-10E7-C079-BD8A66E7FA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35006" y="2507715"/>
              <a:ext cx="6781906" cy="54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Podpora izvozu podatkov v različnih formatih (CSV, </a:t>
              </a:r>
              <a:r>
                <a:rPr lang="sl-SI" altLang="sl-SI" sz="14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GeoJSON</a:t>
              </a: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, SHP) z možnostjo integracije z GIS platformami za občine in podjetja – (podpora NIPP)</a:t>
              </a:r>
              <a:endParaRPr lang="en-US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7287" name="TextBox 27">
              <a:extLst>
                <a:ext uri="{FF2B5EF4-FFF2-40B4-BE49-F238E27FC236}">
                  <a16:creationId xmlns:a16="http://schemas.microsoft.com/office/drawing/2014/main" id="{26D5E786-AF21-DCC4-BECD-B2F0C0D22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2233265"/>
              <a:ext cx="16882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Izvozi podatkov 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2F5325-CF32-4AC2-A5DB-A050542F253E}"/>
                </a:ext>
              </a:extLst>
            </p:cNvPr>
            <p:cNvSpPr txBox="1"/>
            <p:nvPr/>
          </p:nvSpPr>
          <p:spPr>
            <a:xfrm>
              <a:off x="7647409" y="2024315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en-US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76EB88F-3422-B0CC-7C75-35B7E361965C}"/>
              </a:ext>
            </a:extLst>
          </p:cNvPr>
          <p:cNvGrpSpPr/>
          <p:nvPr/>
        </p:nvGrpSpPr>
        <p:grpSpPr>
          <a:xfrm>
            <a:off x="4048919" y="17704"/>
            <a:ext cx="7934074" cy="1323439"/>
            <a:chOff x="7582837" y="75689"/>
            <a:chExt cx="7934074" cy="1323439"/>
          </a:xfrm>
        </p:grpSpPr>
        <p:sp>
          <p:nvSpPr>
            <p:cNvPr id="97284" name="Subtitle 2">
              <a:extLst>
                <a:ext uri="{FF2B5EF4-FFF2-40B4-BE49-F238E27FC236}">
                  <a16:creationId xmlns:a16="http://schemas.microsoft.com/office/drawing/2014/main" id="{39F687D4-4720-5EE0-325D-58599AA5EC7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35151" y="546757"/>
              <a:ext cx="6781760" cy="54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Podpora vzpostavitvi standardizirane in celovite baze podatkov na nivoju občin (in posredno države) – poenoteni podatki </a:t>
              </a:r>
              <a:endParaRPr lang="en-US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7285" name="TextBox 18">
              <a:extLst>
                <a:ext uri="{FF2B5EF4-FFF2-40B4-BE49-F238E27FC236}">
                  <a16:creationId xmlns:a16="http://schemas.microsoft.com/office/drawing/2014/main" id="{EA777B1E-651E-26B7-DCE6-3DFE20C09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247358"/>
              <a:ext cx="34067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Podatkovno skladišče o parkiriščih 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851A2C-F1AE-14AB-2E18-9949CD0D7F39}"/>
                </a:ext>
              </a:extLst>
            </p:cNvPr>
            <p:cNvSpPr txBox="1"/>
            <p:nvPr/>
          </p:nvSpPr>
          <p:spPr>
            <a:xfrm>
              <a:off x="7582837" y="75689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en-US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79A08E1-A957-5BAA-85BB-204688BD798F}"/>
              </a:ext>
            </a:extLst>
          </p:cNvPr>
          <p:cNvSpPr txBox="1"/>
          <p:nvPr/>
        </p:nvSpPr>
        <p:spPr>
          <a:xfrm>
            <a:off x="595834" y="988039"/>
            <a:ext cx="2971280" cy="9900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914217">
              <a:lnSpc>
                <a:spcPts val="3530"/>
              </a:lnSpc>
              <a:defRPr/>
            </a:pPr>
            <a:r>
              <a:rPr lang="sl-SI" sz="3000" b="1" spc="100" dirty="0" err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Kjučne</a:t>
            </a:r>
            <a:r>
              <a:rPr lang="sl-SI" sz="3000" b="1" spc="10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 prednosti </a:t>
            </a:r>
            <a:endParaRPr lang="en-US" sz="3000" b="1" spc="100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97292" name="Subtitle 2">
            <a:extLst>
              <a:ext uri="{FF2B5EF4-FFF2-40B4-BE49-F238E27FC236}">
                <a16:creationId xmlns:a16="http://schemas.microsoft.com/office/drawing/2014/main" id="{F1C63483-EFFF-7C6F-073E-036CE97D9D08}"/>
              </a:ext>
            </a:extLst>
          </p:cNvPr>
          <p:cNvSpPr txBox="1">
            <a:spLocks/>
          </p:cNvSpPr>
          <p:nvPr/>
        </p:nvSpPr>
        <p:spPr bwMode="auto">
          <a:xfrm>
            <a:off x="595833" y="2497855"/>
            <a:ext cx="2903811" cy="276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45" tIns="54373" rIns="108745" bIns="54373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>
              <a:lnSpc>
                <a:spcPts val="1919"/>
              </a:lnSpc>
              <a:spcBef>
                <a:spcPct val="20000"/>
              </a:spcBef>
              <a:buNone/>
            </a:pP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celovitega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zajema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ter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rednega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posodabljanja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podatkov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javno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dostopnih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parkiriščih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 SISTAT za </a:t>
            </a:r>
            <a:r>
              <a:rPr lang="en-US" altLang="sl-SI" sz="18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občine</a:t>
            </a:r>
            <a:r>
              <a:rPr lang="en-US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sl-SI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(upravljavce parkirišč)</a:t>
            </a:r>
          </a:p>
          <a:p>
            <a:pPr>
              <a:lnSpc>
                <a:spcPts val="1919"/>
              </a:lnSpc>
              <a:spcBef>
                <a:spcPct val="20000"/>
              </a:spcBef>
              <a:buNone/>
            </a:pPr>
            <a:endParaRPr lang="sl-SI" altLang="sl-SI" sz="18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lnSpc>
                <a:spcPts val="1919"/>
              </a:lnSpc>
              <a:spcBef>
                <a:spcPct val="20000"/>
              </a:spcBef>
              <a:buNone/>
            </a:pPr>
            <a:r>
              <a:rPr lang="sl-SI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STATIČNI in </a:t>
            </a:r>
          </a:p>
          <a:p>
            <a:pPr>
              <a:lnSpc>
                <a:spcPts val="1919"/>
              </a:lnSpc>
              <a:spcBef>
                <a:spcPct val="20000"/>
              </a:spcBef>
              <a:buNone/>
            </a:pPr>
            <a:r>
              <a:rPr lang="sl-SI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DINAMIČNI </a:t>
            </a:r>
          </a:p>
          <a:p>
            <a:pPr>
              <a:lnSpc>
                <a:spcPts val="1919"/>
              </a:lnSpc>
              <a:spcBef>
                <a:spcPct val="20000"/>
              </a:spcBef>
              <a:buNone/>
            </a:pPr>
            <a:r>
              <a:rPr lang="sl-SI" altLang="sl-SI" sz="1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PODATKI </a:t>
            </a:r>
            <a:endParaRPr lang="en-US" altLang="sl-SI" sz="18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3F009F-4A95-EB2F-376E-08A709DD3FF3}"/>
              </a:ext>
            </a:extLst>
          </p:cNvPr>
          <p:cNvGrpSpPr/>
          <p:nvPr/>
        </p:nvGrpSpPr>
        <p:grpSpPr>
          <a:xfrm>
            <a:off x="4024686" y="2866977"/>
            <a:ext cx="8071520" cy="1323439"/>
            <a:chOff x="7558604" y="2924962"/>
            <a:chExt cx="8071520" cy="1323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8598F4-2F23-BE25-CA4D-E9359FC271A4}"/>
                </a:ext>
              </a:extLst>
            </p:cNvPr>
            <p:cNvSpPr txBox="1"/>
            <p:nvPr/>
          </p:nvSpPr>
          <p:spPr>
            <a:xfrm>
              <a:off x="7558604" y="2924962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sl-SI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4</a:t>
              </a:r>
              <a:endParaRPr lang="en-US" sz="8000" b="1" dirty="0">
                <a:solidFill>
                  <a:schemeClr val="bg1">
                    <a:lumMod val="95000"/>
                  </a:schemeClr>
                </a:solidFill>
                <a:latin typeface="Lato Heavy" charset="0"/>
                <a:ea typeface="Lato Heavy" charset="0"/>
                <a:cs typeface="Lato Heavy" charset="0"/>
              </a:endParaRP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1A45AAC7-36A1-30CC-7619-B7318CF8A24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57020" y="3470773"/>
              <a:ext cx="6873104" cy="54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Podpora izmenjavi podatkov z drugimi digitalnimi parkirnimi storitvami, </a:t>
              </a:r>
              <a:r>
                <a:rPr lang="sl-SI" altLang="sl-SI" sz="14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MaaS</a:t>
              </a: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in sistemi pametnih mest za potrebe mest in občin</a:t>
              </a:r>
              <a:endParaRPr lang="en-US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034CF9D-B7F6-6949-78B8-6FE0B717E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3169610"/>
              <a:ext cx="35830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Učinkovito upravljanje in usmerjanje 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24B2FF-4A04-1807-95B9-06FD4DF92297}"/>
              </a:ext>
            </a:extLst>
          </p:cNvPr>
          <p:cNvGrpSpPr/>
          <p:nvPr/>
        </p:nvGrpSpPr>
        <p:grpSpPr>
          <a:xfrm>
            <a:off x="4005954" y="4927765"/>
            <a:ext cx="7977040" cy="1323439"/>
            <a:chOff x="7539872" y="4985750"/>
            <a:chExt cx="7977040" cy="1323439"/>
          </a:xfrm>
        </p:grpSpPr>
        <p:sp>
          <p:nvSpPr>
            <p:cNvPr id="97282" name="Subtitle 2">
              <a:extLst>
                <a:ext uri="{FF2B5EF4-FFF2-40B4-BE49-F238E27FC236}">
                  <a16:creationId xmlns:a16="http://schemas.microsoft.com/office/drawing/2014/main" id="{BA1794AD-D0E7-D641-E46F-D444BEA236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57165" y="5465974"/>
              <a:ext cx="6759747" cy="790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Podpora spremljanju in analiziranju zasedenosti parkirišč, analize </a:t>
              </a:r>
              <a:r>
                <a:rPr lang="sl-SI" altLang="sl-SI" sz="14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mobilnostnih</a:t>
              </a: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vzorcev, modelov za napovedovanje tokov in povpraševanja. </a:t>
              </a:r>
            </a:p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endParaRPr lang="en-US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7283" name="TextBox 12">
              <a:extLst>
                <a:ext uri="{FF2B5EF4-FFF2-40B4-BE49-F238E27FC236}">
                  <a16:creationId xmlns:a16="http://schemas.microsoft.com/office/drawing/2014/main" id="{1096AFE8-C841-A65B-D5BC-788D9E6CF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5172338"/>
              <a:ext cx="303801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Podatkovno podprto odločanje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44C320-4DC3-299A-4513-2BD17B0E312A}"/>
                </a:ext>
              </a:extLst>
            </p:cNvPr>
            <p:cNvSpPr txBox="1"/>
            <p:nvPr/>
          </p:nvSpPr>
          <p:spPr>
            <a:xfrm>
              <a:off x="7539872" y="4985750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sl-SI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6</a:t>
              </a:r>
              <a:endParaRPr lang="en-US" sz="8000" b="1" dirty="0">
                <a:solidFill>
                  <a:schemeClr val="bg1">
                    <a:lumMod val="95000"/>
                  </a:schemeClr>
                </a:solidFill>
                <a:latin typeface="Lato Heavy" charset="0"/>
                <a:ea typeface="Lato Heavy" charset="0"/>
                <a:cs typeface="Lato Heavy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5F97C3-F444-4D0B-0C5A-7B5FEEC03AA8}"/>
              </a:ext>
            </a:extLst>
          </p:cNvPr>
          <p:cNvGrpSpPr/>
          <p:nvPr/>
        </p:nvGrpSpPr>
        <p:grpSpPr>
          <a:xfrm>
            <a:off x="4070307" y="992017"/>
            <a:ext cx="7912686" cy="1323439"/>
            <a:chOff x="7604225" y="1050002"/>
            <a:chExt cx="7912686" cy="1323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BC671A7-728C-3288-468E-2D0D036284F4}"/>
                </a:ext>
              </a:extLst>
            </p:cNvPr>
            <p:cNvSpPr txBox="1"/>
            <p:nvPr/>
          </p:nvSpPr>
          <p:spPr>
            <a:xfrm>
              <a:off x="7604225" y="1050002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en-US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2</a:t>
              </a: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9ACBF6F6-A30D-EBFA-15EA-0A80F533E6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35150" y="1544654"/>
              <a:ext cx="6781761" cy="54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Podpora zajemu tudi bolj kompleksnih podatkov o parkiriščih (lokacije parkirišč in dostopov, odpiralni časi, ceniki, dokumenti)</a:t>
              </a: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BF4ACB2E-B20B-DF75-9BC1-E6240468A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1244666"/>
              <a:ext cx="37000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Zajem tudi bolj kompleksnih podatkov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82B1D8-A254-FE21-C909-6BDEA270CE12}"/>
              </a:ext>
            </a:extLst>
          </p:cNvPr>
          <p:cNvGrpSpPr/>
          <p:nvPr/>
        </p:nvGrpSpPr>
        <p:grpSpPr>
          <a:xfrm>
            <a:off x="4067870" y="3841290"/>
            <a:ext cx="7915124" cy="1323439"/>
            <a:chOff x="7601788" y="3899275"/>
            <a:chExt cx="7915124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C2664D-F5BC-ACCD-6EEF-02AC0B8C9A19}"/>
                </a:ext>
              </a:extLst>
            </p:cNvPr>
            <p:cNvSpPr txBox="1"/>
            <p:nvPr/>
          </p:nvSpPr>
          <p:spPr>
            <a:xfrm>
              <a:off x="7601788" y="3899275"/>
              <a:ext cx="71278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217">
                <a:defRPr/>
              </a:pPr>
              <a:r>
                <a:rPr lang="sl-SI" sz="8000" b="1" dirty="0">
                  <a:solidFill>
                    <a:schemeClr val="bg1">
                      <a:lumMod val="95000"/>
                    </a:schemeClr>
                  </a:solidFill>
                  <a:latin typeface="Lato Heavy" charset="0"/>
                  <a:ea typeface="Lato Heavy" charset="0"/>
                  <a:cs typeface="Lato Heavy" charset="0"/>
                </a:rPr>
                <a:t>5</a:t>
              </a:r>
              <a:endParaRPr lang="en-US" sz="8000" b="1" dirty="0">
                <a:solidFill>
                  <a:schemeClr val="bg1">
                    <a:lumMod val="95000"/>
                  </a:schemeClr>
                </a:solidFill>
                <a:latin typeface="Lato Heavy" charset="0"/>
                <a:ea typeface="Lato Heavy" charset="0"/>
                <a:cs typeface="Lato Heavy" charset="0"/>
              </a:endParaRP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4E599903-4F9D-0FA5-3E7D-F59DA1BC0C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57021" y="4425128"/>
              <a:ext cx="6759891" cy="52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438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4800">
                  <a:solidFill>
                    <a:schemeClr val="tx1"/>
                  </a:solidFill>
                  <a:latin typeface="Lato" panose="020F0502020204030203" pitchFamily="34" charset="0"/>
                </a:defRPr>
              </a:lvl1pPr>
              <a:lvl2pPr marL="1087438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>
                  <a:solidFill>
                    <a:schemeClr val="tx1"/>
                  </a:solidFill>
                  <a:latin typeface="Lato" panose="020F0502020204030203" pitchFamily="34" charset="0"/>
                </a:defRPr>
              </a:lvl2pPr>
              <a:lvl3pPr marL="2174875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Lato" panose="020F0502020204030203" pitchFamily="34" charset="0"/>
                </a:defRPr>
              </a:lvl3pPr>
              <a:lvl4pPr marL="3262313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4pPr>
              <a:lvl5pPr marL="4349750" defTabSz="108743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5pPr>
              <a:lvl6pPr marL="48069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6pPr>
              <a:lvl7pPr marL="52641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7pPr>
              <a:lvl8pPr marL="57213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8pPr>
              <a:lvl9pPr marL="6178550" defTabSz="1087438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Lato" panose="020F0502020204030203" pitchFamily="34" charset="0"/>
                </a:defRPr>
              </a:lvl9pPr>
            </a:lstStyle>
            <a:p>
              <a:pPr>
                <a:lnSpc>
                  <a:spcPts val="1719"/>
                </a:lnSpc>
                <a:spcBef>
                  <a:spcPct val="20000"/>
                </a:spcBef>
                <a:buNone/>
              </a:pPr>
              <a:r>
                <a:rPr lang="sl-SI" altLang="sl-SI" sz="14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Objava podatkov na uradnem nap.si in izmenjava podatkov z drugimi nacionalnimi in globalnimi prometnimi in navigacijskimi portali (standard DATEX, APDS)</a:t>
              </a:r>
              <a:endParaRPr lang="en-US" altLang="sl-SI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ED7AFCDD-E8A6-FCC4-B255-A1FD50CF4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8239" y="4158209"/>
              <a:ext cx="43604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</a:defRPr>
              </a:lvl9pPr>
            </a:lstStyle>
            <a:p>
              <a:pPr eaLnBrk="1" hangingPunct="1"/>
              <a:r>
                <a:rPr lang="sl-SI" altLang="sl-SI" sz="1600" b="1" dirty="0">
                  <a:solidFill>
                    <a:schemeClr val="tx2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 Integracija z nacionalno točko dostopa (NAP)</a:t>
              </a:r>
              <a:endParaRPr lang="en-US" altLang="sl-SI" sz="1600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816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29DA6A1C-E89F-2637-B7DB-34F59E805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5" r="16747"/>
          <a:stretch/>
        </p:blipFill>
        <p:spPr>
          <a:xfrm>
            <a:off x="3326354" y="1215545"/>
            <a:ext cx="5539292" cy="5401155"/>
          </a:xfrm>
          <a:prstGeom prst="rect">
            <a:avLst/>
          </a:prstGeom>
        </p:spPr>
      </p:pic>
      <p:sp>
        <p:nvSpPr>
          <p:cNvPr id="9" name="TextBox 52">
            <a:extLst>
              <a:ext uri="{FF2B5EF4-FFF2-40B4-BE49-F238E27FC236}">
                <a16:creationId xmlns:a16="http://schemas.microsoft.com/office/drawing/2014/main" id="{5347CFE3-6654-A78D-EBC3-E9F9678A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73" y="241300"/>
            <a:ext cx="11303573" cy="7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1" tIns="22856" rIns="45711" bIns="2285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Primer prikaza na NCUP (nap.si)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82275-69C4-0BEE-6716-1AE9BD123452}"/>
              </a:ext>
            </a:extLst>
          </p:cNvPr>
          <p:cNvSpPr/>
          <p:nvPr/>
        </p:nvSpPr>
        <p:spPr bwMode="auto">
          <a:xfrm>
            <a:off x="5718176" y="1006476"/>
            <a:ext cx="776288" cy="460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anchor="ctr"/>
          <a:lstStyle/>
          <a:p>
            <a:pPr algn="ctr" defTabSz="914217">
              <a:defRPr/>
            </a:pPr>
            <a:endParaRPr lang="en-US" sz="900" dirty="0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554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1A071-51B3-EA2D-5417-3E44EB1B7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2">
            <a:extLst>
              <a:ext uri="{FF2B5EF4-FFF2-40B4-BE49-F238E27FC236}">
                <a16:creationId xmlns:a16="http://schemas.microsoft.com/office/drawing/2014/main" id="{E5360D62-13C5-D71C-4726-78249EB01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73" y="241300"/>
            <a:ext cx="11303573" cy="7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1" tIns="22856" rIns="45711" bIns="2285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Primer prikaza na NCUP (nap.si)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4F3B2-9061-8E4A-0F7A-77115B4B8940}"/>
              </a:ext>
            </a:extLst>
          </p:cNvPr>
          <p:cNvSpPr/>
          <p:nvPr/>
        </p:nvSpPr>
        <p:spPr bwMode="auto">
          <a:xfrm>
            <a:off x="5718176" y="1006476"/>
            <a:ext cx="776288" cy="460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anchor="ctr"/>
          <a:lstStyle/>
          <a:p>
            <a:pPr algn="ctr" defTabSz="914217">
              <a:defRPr/>
            </a:pPr>
            <a:endParaRPr lang="en-US" sz="900" dirty="0">
              <a:solidFill>
                <a:schemeClr val="accent2"/>
              </a:solidFill>
              <a:latin typeface="Open Sans Light"/>
            </a:endParaRPr>
          </a:p>
        </p:txBody>
      </p:sp>
      <p:pic>
        <p:nvPicPr>
          <p:cNvPr id="11" name="Picture 10" descr="A map with many roads&#10;&#10;Description automatically generated">
            <a:extLst>
              <a:ext uri="{FF2B5EF4-FFF2-40B4-BE49-F238E27FC236}">
                <a16:creationId xmlns:a16="http://schemas.microsoft.com/office/drawing/2014/main" id="{6FF1DECC-A141-5344-7777-6743AA8CC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612" y="1186496"/>
            <a:ext cx="10186475" cy="56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5CB85F-D19A-D12B-ACED-6F2722F22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7913" b="38868"/>
          <a:stretch/>
        </p:blipFill>
        <p:spPr>
          <a:xfrm>
            <a:off x="5330750" y="0"/>
            <a:ext cx="3222700" cy="684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05B6CAE-D17F-B1E7-E52F-DEDB16485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111" b="31531"/>
          <a:stretch/>
        </p:blipFill>
        <p:spPr>
          <a:xfrm>
            <a:off x="9452260" y="213035"/>
            <a:ext cx="1833453" cy="662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2">
            <a:extLst>
              <a:ext uri="{FF2B5EF4-FFF2-40B4-BE49-F238E27FC236}">
                <a16:creationId xmlns:a16="http://schemas.microsoft.com/office/drawing/2014/main" id="{5D059342-70CE-8BD1-902D-457452E53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137"/>
            <a:ext cx="5607627" cy="14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1" tIns="22856" rIns="45711" bIns="2285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Primer prikaza na NCUP (nap.si)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349DE-BF96-A03B-B730-A77688D80EB1}"/>
              </a:ext>
            </a:extLst>
          </p:cNvPr>
          <p:cNvSpPr/>
          <p:nvPr/>
        </p:nvSpPr>
        <p:spPr bwMode="auto">
          <a:xfrm>
            <a:off x="2418702" y="2419639"/>
            <a:ext cx="385111" cy="460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anchor="ctr"/>
          <a:lstStyle/>
          <a:p>
            <a:pPr algn="ctr" defTabSz="914217">
              <a:defRPr/>
            </a:pPr>
            <a:endParaRPr lang="en-US" sz="900" dirty="0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7290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028CE-6D3E-5146-9B9E-A7BCABF77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52">
            <a:extLst>
              <a:ext uri="{FF2B5EF4-FFF2-40B4-BE49-F238E27FC236}">
                <a16:creationId xmlns:a16="http://schemas.microsoft.com/office/drawing/2014/main" id="{27B56F5B-8083-512D-2D36-8FBD789CA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91" y="784671"/>
            <a:ext cx="4395993" cy="41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1" tIns="22856" rIns="45711" bIns="22856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Gradbeno inženirski objekti „samostojna parkirišča“ </a:t>
            </a:r>
          </a:p>
          <a:p>
            <a:pPr algn="ctr" eaLnBrk="1" hangingPunct="1"/>
            <a:r>
              <a:rPr lang="sl-SI" altLang="sl-SI" sz="4400" b="1" dirty="0">
                <a:solidFill>
                  <a:schemeClr val="tx2"/>
                </a:solidFill>
                <a:latin typeface="Lato Regular" panose="020F0502020204030203" pitchFamily="34" charset="0"/>
              </a:rPr>
              <a:t>v platformi SIPARK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80F4DD-22F2-1129-9945-3F34ACDDE825}"/>
              </a:ext>
            </a:extLst>
          </p:cNvPr>
          <p:cNvSpPr/>
          <p:nvPr/>
        </p:nvSpPr>
        <p:spPr bwMode="auto">
          <a:xfrm>
            <a:off x="2870343" y="5112176"/>
            <a:ext cx="776288" cy="460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anchor="ctr"/>
          <a:lstStyle/>
          <a:p>
            <a:pPr algn="ctr" defTabSz="914217">
              <a:defRPr/>
            </a:pPr>
            <a:endParaRPr lang="en-US" sz="900" dirty="0">
              <a:solidFill>
                <a:schemeClr val="accent2"/>
              </a:solidFill>
              <a:latin typeface="Open Sans Light"/>
            </a:endParaRPr>
          </a:p>
        </p:txBody>
      </p:sp>
      <p:pic>
        <p:nvPicPr>
          <p:cNvPr id="10" name="Picture Placeholder 9" descr="A parking lot with green lights and cars&#10;&#10;Description automatically generated">
            <a:extLst>
              <a:ext uri="{FF2B5EF4-FFF2-40B4-BE49-F238E27FC236}">
                <a16:creationId xmlns:a16="http://schemas.microsoft.com/office/drawing/2014/main" id="{790AB4BC-F5E0-9611-3F64-B1C77B59A3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9236"/>
          <a:stretch>
            <a:fillRect/>
          </a:stretch>
        </p:blipFill>
        <p:spPr>
          <a:xfrm>
            <a:off x="6735517" y="-8871"/>
            <a:ext cx="5545842" cy="6745671"/>
          </a:xfrm>
        </p:spPr>
      </p:pic>
    </p:spTree>
    <p:extLst>
      <p:ext uri="{BB962C8B-B14F-4D97-AF65-F5344CB8AC3E}">
        <p14:creationId xmlns:p14="http://schemas.microsoft.com/office/powerpoint/2010/main" val="362553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E9C86F4-7D71-F905-3F23-B424E13D7E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1151367"/>
            <a:ext cx="326312" cy="32631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A5C8453F-A3FA-1C7E-03B1-1CEDA86D5B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2910674"/>
            <a:ext cx="326312" cy="326312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FD94A0A1-ABAA-5DEA-0F09-43105FA52D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0" y="5449625"/>
            <a:ext cx="326312" cy="326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EE5C4-DB24-40B0-C79E-52A316BC7B99}"/>
              </a:ext>
            </a:extLst>
          </p:cNvPr>
          <p:cNvGrpSpPr>
            <a:grpSpLocks/>
          </p:cNvGrpSpPr>
          <p:nvPr/>
        </p:nvGrpSpPr>
        <p:grpSpPr bwMode="auto">
          <a:xfrm>
            <a:off x="1881621" y="22302"/>
            <a:ext cx="8157729" cy="811213"/>
            <a:chOff x="7256917" y="483017"/>
            <a:chExt cx="11091169" cy="1622005"/>
          </a:xfrm>
        </p:grpSpPr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46DF2A06-18BF-C00C-8F2F-99EA4C57F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917" y="483017"/>
              <a:ext cx="11091169" cy="14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anose="020F0502020204030203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sl-SI" altLang="sl-SI" sz="4400" b="1" dirty="0">
                  <a:solidFill>
                    <a:schemeClr val="tx2"/>
                  </a:solidFill>
                  <a:latin typeface="Lato Regular" panose="020F0502020204030203" pitchFamily="34" charset="0"/>
                </a:rPr>
                <a:t>Uvod</a:t>
              </a:r>
              <a:endParaRPr lang="id-ID" altLang="sl-SI" sz="4400" b="1" dirty="0">
                <a:solidFill>
                  <a:schemeClr val="tx2"/>
                </a:solidFill>
                <a:latin typeface="Lato Regular" panose="020F050202020403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A758A1-49CA-9055-559D-D3B10EA14B7C}"/>
                </a:ext>
              </a:extLst>
            </p:cNvPr>
            <p:cNvSpPr/>
            <p:nvPr/>
          </p:nvSpPr>
          <p:spPr>
            <a:xfrm>
              <a:off x="12098392" y="2012972"/>
              <a:ext cx="1552505" cy="9205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 defTabSz="914217">
                <a:defRPr/>
              </a:pPr>
              <a:endParaRPr lang="en-US" sz="900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A77772-DF7D-9962-9FF3-F9AC9735AC1C}"/>
              </a:ext>
            </a:extLst>
          </p:cNvPr>
          <p:cNvSpPr txBox="1">
            <a:spLocks/>
          </p:cNvSpPr>
          <p:nvPr/>
        </p:nvSpPr>
        <p:spPr>
          <a:xfrm>
            <a:off x="703118" y="1061885"/>
            <a:ext cx="10465738" cy="63506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 nepremičninski evidenci Zbirnega katastra gospodarske javne infrastrukture (ZK GJI) vodimo od leta 2006 več vrst infrastruktur javnega značaja (1000 – prometna </a:t>
            </a:r>
            <a:r>
              <a:rPr lang="sl-SI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infr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., 2000 – energetska </a:t>
            </a:r>
            <a:r>
              <a:rPr lang="sl-SI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infr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., 3000 – komunalna – </a:t>
            </a:r>
            <a:r>
              <a:rPr lang="sl-SI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infr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., 4000 – vodna </a:t>
            </a:r>
            <a:r>
              <a:rPr lang="sl-SI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infr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.,…)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Leta 2004 sprejet Zakon o graditvi objektov (Uradni list št. 102/2024), ki je nalagal investitorjem </a:t>
            </a:r>
            <a:r>
              <a:rPr lang="sl-SI" sz="16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vpis v uradne evidence 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 postopkih pridobitve gradb. in </a:t>
            </a:r>
            <a:r>
              <a:rPr lang="sl-SI" sz="16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uporabn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dovoljenj (16. člen).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Za vse gradbeno inženirske objekte (GIO) to ni bilo možno (npr. športni objekti, parkirišča,…).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 prenovi nepremičninskih evidenc v okviru programa projektov eProstor tudi nova zakonodaja: Zakon o katastru nepremičnin (Uradni list št. 54/2021), ki omogoči vpis GIO (10. člen).</a:t>
            </a: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Geodetska uprava Republike Slovenije (GURS) izvaja projekt nadgradnje ZK GJI z gradbeno inženirskimi objekti (GIO) v okviru projekta Načrt za okrevanje in odpornost (NOO). </a:t>
            </a:r>
          </a:p>
          <a:p>
            <a:pPr marL="0" indent="0">
              <a:buNone/>
            </a:pPr>
            <a:endParaRPr lang="sl-SI" sz="160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sz="16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Uredba 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 razvrščanju objektov (Uradni list št. 96/2022) glede na CC SI klasifikacijo objektov, </a:t>
            </a:r>
            <a:r>
              <a:rPr lang="sl-SI" sz="16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med katerimi so GIO tudi samostojna parkirišča</a:t>
            </a:r>
            <a: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l-SI" sz="1600" u="sng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/>
              <a:buNone/>
            </a:pPr>
            <a:endParaRPr lang="sl-SI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09AAA552-9B2E-D657-CF79-7DE403C30E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3677" y="6222764"/>
            <a:ext cx="1245173" cy="5699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B67856-DFB4-7C57-51B3-AB2C41EAA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283" y="6251204"/>
            <a:ext cx="2848373" cy="45726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7873AA8-5DD0-4991-9668-A9A01FF82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70522"/>
            <a:ext cx="1319198" cy="637061"/>
          </a:xfrm>
          <a:prstGeom prst="rect">
            <a:avLst/>
          </a:prstGeom>
        </p:spPr>
      </p:pic>
      <p:pic>
        <p:nvPicPr>
          <p:cNvPr id="4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1FEC93D-F564-C19E-4BD7-730309A596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0" y="2109081"/>
            <a:ext cx="326312" cy="326312"/>
          </a:xfrm>
          <a:prstGeom prst="rect">
            <a:avLst/>
          </a:prstGeom>
        </p:spPr>
      </p:pic>
      <p:pic>
        <p:nvPicPr>
          <p:cNvPr id="5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090F9A78-6C76-1B8D-6533-FD37BB4F8B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" y="3685153"/>
            <a:ext cx="326312" cy="32631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83581D20-CB18-9D4C-9AE6-3C434D19B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043" y="6222764"/>
            <a:ext cx="2486625" cy="462315"/>
          </a:xfrm>
          <a:prstGeom prst="rect">
            <a:avLst/>
          </a:prstGeom>
        </p:spPr>
      </p:pic>
      <p:pic>
        <p:nvPicPr>
          <p:cNvPr id="2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C95876CB-F584-78AE-B0CF-44C1B01E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0" y="4635716"/>
            <a:ext cx="326312" cy="3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42927</TotalTime>
  <Words>1449</Words>
  <Application>Microsoft Office PowerPoint</Application>
  <PresentationFormat>Širokozaslonsko</PresentationFormat>
  <Paragraphs>263</Paragraphs>
  <Slides>26</Slides>
  <Notes>5</Notes>
  <HiddenSlides>0</HiddenSlides>
  <MMClips>0</MMClips>
  <ScaleCrop>false</ScaleCrop>
  <HeadingPairs>
    <vt:vector size="6" baseType="variant">
      <vt:variant>
        <vt:lpstr>Uporabljene pisave</vt:lpstr>
      </vt:variant>
      <vt:variant>
        <vt:i4>11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26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Josefin Sans</vt:lpstr>
      <vt:lpstr>Lato</vt:lpstr>
      <vt:lpstr>Lato Black</vt:lpstr>
      <vt:lpstr>Lato Heavy</vt:lpstr>
      <vt:lpstr>Lato Light</vt:lpstr>
      <vt:lpstr>Lato Regular</vt:lpstr>
      <vt:lpstr>Open Sans Light</vt:lpstr>
      <vt:lpstr>Office Theme</vt:lpstr>
      <vt:lpstr>Custom Design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Predlogi – Mestni promet Ng</dc:title>
  <dc:creator>igea3</dc:creator>
  <cp:lastModifiedBy>Luka Škulj</cp:lastModifiedBy>
  <cp:revision>285</cp:revision>
  <cp:lastPrinted>2023-01-05T08:39:29Z</cp:lastPrinted>
  <dcterms:created xsi:type="dcterms:W3CDTF">2022-05-20T06:43:35Z</dcterms:created>
  <dcterms:modified xsi:type="dcterms:W3CDTF">2024-11-28T11:09:30Z</dcterms:modified>
</cp:coreProperties>
</file>