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2" r:id="rId2"/>
    <p:sldId id="293" r:id="rId3"/>
    <p:sldId id="294" r:id="rId4"/>
    <p:sldId id="295" r:id="rId5"/>
    <p:sldId id="296" r:id="rId6"/>
    <p:sldId id="297" r:id="rId7"/>
    <p:sldId id="298" r:id="rId8"/>
    <p:sldId id="310" r:id="rId9"/>
    <p:sldId id="337" r:id="rId10"/>
    <p:sldId id="338" r:id="rId11"/>
    <p:sldId id="339" r:id="rId12"/>
    <p:sldId id="340" r:id="rId13"/>
    <p:sldId id="341" r:id="rId14"/>
    <p:sldId id="342" r:id="rId15"/>
    <p:sldId id="302" r:id="rId16"/>
    <p:sldId id="303" r:id="rId17"/>
    <p:sldId id="304" r:id="rId18"/>
    <p:sldId id="305" r:id="rId19"/>
    <p:sldId id="315" r:id="rId20"/>
    <p:sldId id="316" r:id="rId21"/>
    <p:sldId id="317" r:id="rId22"/>
    <p:sldId id="318" r:id="rId23"/>
    <p:sldId id="319" r:id="rId24"/>
    <p:sldId id="320" r:id="rId25"/>
    <p:sldId id="321" r:id="rId26"/>
    <p:sldId id="307" r:id="rId27"/>
    <p:sldId id="299" r:id="rId28"/>
    <p:sldId id="314" r:id="rId29"/>
    <p:sldId id="313" r:id="rId30"/>
    <p:sldId id="335" r:id="rId31"/>
    <p:sldId id="336" r:id="rId32"/>
    <p:sldId id="323" r:id="rId33"/>
    <p:sldId id="327" r:id="rId34"/>
    <p:sldId id="311" r:id="rId35"/>
    <p:sldId id="312" r:id="rId36"/>
    <p:sldId id="306" r:id="rId37"/>
    <p:sldId id="322" r:id="rId38"/>
    <p:sldId id="308" r:id="rId39"/>
    <p:sldId id="326" r:id="rId40"/>
    <p:sldId id="32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0" autoAdjust="0"/>
    <p:restoredTop sz="60069" autoAdjust="0"/>
  </p:normalViewPr>
  <p:slideViewPr>
    <p:cSldViewPr>
      <p:cViewPr varScale="1">
        <p:scale>
          <a:sx n="44" d="100"/>
          <a:sy n="44" d="100"/>
        </p:scale>
        <p:origin x="1764"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D:\tm\ozave&#353;&#269;anje%20pe&#353;ci\pe&#353;ci%202017_18_podatki%20Andra&#382;.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tm\kolesar2017.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sz="1400" b="0" i="0" baseline="0" dirty="0">
                <a:effectLst/>
              </a:rPr>
              <a:t>Povprečno število umrlih pešcev na leto po starostnih skupinah (zadnjih pet let)</a:t>
            </a:r>
            <a:endParaRPr lang="sl-SI" sz="1100" dirty="0">
              <a:effectLst/>
            </a:endParaRPr>
          </a:p>
        </c:rich>
      </c:tx>
      <c:layout>
        <c:manualLayout>
          <c:xMode val="edge"/>
          <c:yMode val="edge"/>
          <c:x val="9.8042303475714437E-2"/>
          <c:y val="2.7777698841435518E-2"/>
        </c:manualLayout>
      </c:layout>
      <c:overlay val="0"/>
      <c:spPr>
        <a:noFill/>
        <a:ln>
          <a:noFill/>
        </a:ln>
        <a:effectLst/>
      </c:spPr>
    </c:title>
    <c:autoTitleDeleted val="0"/>
    <c:plotArea>
      <c:layout/>
      <c:barChart>
        <c:barDir val="col"/>
        <c:grouping val="clustered"/>
        <c:varyColors val="0"/>
        <c:ser>
          <c:idx val="0"/>
          <c:order val="0"/>
          <c:tx>
            <c:strRef>
              <c:f>tabele!$R$6</c:f>
              <c:strCache>
                <c:ptCount val="1"/>
                <c:pt idx="0">
                  <c:v>od 0 do 14 let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tabele!$AH$6</c:f>
              <c:numCache>
                <c:formatCode>General</c:formatCode>
                <c:ptCount val="1"/>
                <c:pt idx="0">
                  <c:v>0.4</c:v>
                </c:pt>
              </c:numCache>
            </c:numRef>
          </c:val>
          <c:extLst>
            <c:ext xmlns:c16="http://schemas.microsoft.com/office/drawing/2014/chart" uri="{C3380CC4-5D6E-409C-BE32-E72D297353CC}">
              <c16:uniqueId val="{00000000-F41C-484B-9313-8EBEE0BAC8AA}"/>
            </c:ext>
          </c:extLst>
        </c:ser>
        <c:ser>
          <c:idx val="1"/>
          <c:order val="1"/>
          <c:tx>
            <c:strRef>
              <c:f>tabele!$R$7</c:f>
              <c:strCache>
                <c:ptCount val="1"/>
                <c:pt idx="0">
                  <c:v>od 15 do 17 let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tabele!$AH$7</c:f>
              <c:numCache>
                <c:formatCode>General</c:formatCode>
                <c:ptCount val="1"/>
                <c:pt idx="0">
                  <c:v>0</c:v>
                </c:pt>
              </c:numCache>
            </c:numRef>
          </c:val>
          <c:extLst>
            <c:ext xmlns:c16="http://schemas.microsoft.com/office/drawing/2014/chart" uri="{C3380CC4-5D6E-409C-BE32-E72D297353CC}">
              <c16:uniqueId val="{00000001-F41C-484B-9313-8EBEE0BAC8AA}"/>
            </c:ext>
          </c:extLst>
        </c:ser>
        <c:ser>
          <c:idx val="2"/>
          <c:order val="2"/>
          <c:tx>
            <c:strRef>
              <c:f>tabele!$R$8</c:f>
              <c:strCache>
                <c:ptCount val="1"/>
                <c:pt idx="0">
                  <c:v>od 18 do 24 let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tabele!$AH$8</c:f>
              <c:numCache>
                <c:formatCode>General</c:formatCode>
                <c:ptCount val="1"/>
                <c:pt idx="0">
                  <c:v>1.4</c:v>
                </c:pt>
              </c:numCache>
            </c:numRef>
          </c:val>
          <c:extLst>
            <c:ext xmlns:c16="http://schemas.microsoft.com/office/drawing/2014/chart" uri="{C3380CC4-5D6E-409C-BE32-E72D297353CC}">
              <c16:uniqueId val="{00000002-F41C-484B-9313-8EBEE0BAC8AA}"/>
            </c:ext>
          </c:extLst>
        </c:ser>
        <c:ser>
          <c:idx val="3"/>
          <c:order val="3"/>
          <c:tx>
            <c:strRef>
              <c:f>tabele!$R$9</c:f>
              <c:strCache>
                <c:ptCount val="1"/>
                <c:pt idx="0">
                  <c:v>od 25 do 34 let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tabele!$AH$9</c:f>
              <c:numCache>
                <c:formatCode>General</c:formatCode>
                <c:ptCount val="1"/>
                <c:pt idx="0">
                  <c:v>1</c:v>
                </c:pt>
              </c:numCache>
            </c:numRef>
          </c:val>
          <c:extLst>
            <c:ext xmlns:c16="http://schemas.microsoft.com/office/drawing/2014/chart" uri="{C3380CC4-5D6E-409C-BE32-E72D297353CC}">
              <c16:uniqueId val="{00000003-F41C-484B-9313-8EBEE0BAC8AA}"/>
            </c:ext>
          </c:extLst>
        </c:ser>
        <c:ser>
          <c:idx val="4"/>
          <c:order val="4"/>
          <c:tx>
            <c:strRef>
              <c:f>tabele!$R$10</c:f>
              <c:strCache>
                <c:ptCount val="1"/>
                <c:pt idx="0">
                  <c:v>od 35 do 44 let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tabele!$AH$10</c:f>
              <c:numCache>
                <c:formatCode>General</c:formatCode>
                <c:ptCount val="1"/>
                <c:pt idx="0">
                  <c:v>0.6</c:v>
                </c:pt>
              </c:numCache>
            </c:numRef>
          </c:val>
          <c:extLst>
            <c:ext xmlns:c16="http://schemas.microsoft.com/office/drawing/2014/chart" uri="{C3380CC4-5D6E-409C-BE32-E72D297353CC}">
              <c16:uniqueId val="{00000004-F41C-484B-9313-8EBEE0BAC8AA}"/>
            </c:ext>
          </c:extLst>
        </c:ser>
        <c:ser>
          <c:idx val="5"/>
          <c:order val="5"/>
          <c:tx>
            <c:strRef>
              <c:f>tabele!$R$11</c:f>
              <c:strCache>
                <c:ptCount val="1"/>
                <c:pt idx="0">
                  <c:v>od 45 do 54 let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tabele!$AH$11</c:f>
              <c:numCache>
                <c:formatCode>General</c:formatCode>
                <c:ptCount val="1"/>
                <c:pt idx="0">
                  <c:v>3</c:v>
                </c:pt>
              </c:numCache>
            </c:numRef>
          </c:val>
          <c:extLst>
            <c:ext xmlns:c16="http://schemas.microsoft.com/office/drawing/2014/chart" uri="{C3380CC4-5D6E-409C-BE32-E72D297353CC}">
              <c16:uniqueId val="{00000005-F41C-484B-9313-8EBEE0BAC8AA}"/>
            </c:ext>
          </c:extLst>
        </c:ser>
        <c:ser>
          <c:idx val="6"/>
          <c:order val="6"/>
          <c:tx>
            <c:strRef>
              <c:f>tabele!$R$12</c:f>
              <c:strCache>
                <c:ptCount val="1"/>
                <c:pt idx="0">
                  <c:v>od 55 do 64 let</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tabele!$AH$12</c:f>
              <c:numCache>
                <c:formatCode>General</c:formatCode>
                <c:ptCount val="1"/>
                <c:pt idx="0">
                  <c:v>1.8</c:v>
                </c:pt>
              </c:numCache>
            </c:numRef>
          </c:val>
          <c:extLst>
            <c:ext xmlns:c16="http://schemas.microsoft.com/office/drawing/2014/chart" uri="{C3380CC4-5D6E-409C-BE32-E72D297353CC}">
              <c16:uniqueId val="{00000006-F41C-484B-9313-8EBEE0BAC8AA}"/>
            </c:ext>
          </c:extLst>
        </c:ser>
        <c:ser>
          <c:idx val="7"/>
          <c:order val="7"/>
          <c:tx>
            <c:strRef>
              <c:f>tabele!$R$13</c:f>
              <c:strCache>
                <c:ptCount val="1"/>
                <c:pt idx="0">
                  <c:v>65 in več let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tabele!$AH$13</c:f>
              <c:numCache>
                <c:formatCode>General</c:formatCode>
                <c:ptCount val="1"/>
                <c:pt idx="0">
                  <c:v>8.1999999999999993</c:v>
                </c:pt>
              </c:numCache>
            </c:numRef>
          </c:val>
          <c:extLst>
            <c:ext xmlns:c16="http://schemas.microsoft.com/office/drawing/2014/chart" uri="{C3380CC4-5D6E-409C-BE32-E72D297353CC}">
              <c16:uniqueId val="{00000007-F41C-484B-9313-8EBEE0BAC8AA}"/>
            </c:ext>
          </c:extLst>
        </c:ser>
        <c:dLbls>
          <c:dLblPos val="outEnd"/>
          <c:showLegendKey val="0"/>
          <c:showVal val="1"/>
          <c:showCatName val="0"/>
          <c:showSerName val="0"/>
          <c:showPercent val="0"/>
          <c:showBubbleSize val="0"/>
        </c:dLbls>
        <c:gapWidth val="219"/>
        <c:overlap val="-27"/>
        <c:axId val="86714240"/>
        <c:axId val="86715776"/>
      </c:barChart>
      <c:catAx>
        <c:axId val="86714240"/>
        <c:scaling>
          <c:orientation val="minMax"/>
        </c:scaling>
        <c:delete val="1"/>
        <c:axPos val="b"/>
        <c:numFmt formatCode="General" sourceLinked="1"/>
        <c:majorTickMark val="none"/>
        <c:minorTickMark val="none"/>
        <c:tickLblPos val="nextTo"/>
        <c:crossAx val="86715776"/>
        <c:crosses val="autoZero"/>
        <c:auto val="1"/>
        <c:lblAlgn val="ctr"/>
        <c:lblOffset val="100"/>
        <c:noMultiLvlLbl val="0"/>
      </c:catAx>
      <c:valAx>
        <c:axId val="86715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86714240"/>
        <c:crosses val="autoZero"/>
        <c:crossBetween val="between"/>
      </c:valAx>
      <c:spPr>
        <a:noFill/>
        <a:ln>
          <a:noFill/>
        </a:ln>
        <a:effectLst/>
      </c:spPr>
    </c:plotArea>
    <c:plotVisOnly val="1"/>
    <c:dispBlanksAs val="gap"/>
    <c:showDLblsOverMax val="0"/>
  </c:chart>
  <c:spPr>
    <a:noFill/>
    <a:ln>
      <a:solidFill>
        <a:srgbClr val="000000">
          <a:lumMod val="15000"/>
          <a:lumOff val="85000"/>
        </a:srgbClr>
      </a:solidFill>
    </a:ln>
    <a:effectLst/>
  </c:spPr>
  <c:txPr>
    <a:bodyPr/>
    <a:lstStyle/>
    <a:p>
      <a:pPr>
        <a:defRPr/>
      </a:pPr>
      <a:endParaRPr lang="sl-S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dirty="0"/>
              <a:t>Povprečno število umrlih kolesarjev na leto </a:t>
            </a:r>
          </a:p>
          <a:p>
            <a:pPr>
              <a:defRPr sz="1400" b="0" i="0" u="none" strike="noStrike" kern="1200" spc="0" baseline="0">
                <a:solidFill>
                  <a:schemeClr val="tx1">
                    <a:lumMod val="65000"/>
                    <a:lumOff val="35000"/>
                  </a:schemeClr>
                </a:solidFill>
                <a:latin typeface="+mn-lt"/>
                <a:ea typeface="+mn-ea"/>
                <a:cs typeface="+mn-cs"/>
              </a:defRPr>
            </a:pPr>
            <a:r>
              <a:rPr lang="sl-SI" dirty="0"/>
              <a:t>po starostnih skupinah (zadnjih</a:t>
            </a:r>
            <a:r>
              <a:rPr lang="sl-SI" baseline="0" dirty="0"/>
              <a:t> pet let)</a:t>
            </a:r>
            <a:endParaRPr lang="sl-SI" dirty="0"/>
          </a:p>
        </c:rich>
      </c:tx>
      <c:overlay val="0"/>
      <c:spPr>
        <a:noFill/>
        <a:ln>
          <a:noFill/>
        </a:ln>
        <a:effectLst/>
      </c:spPr>
    </c:title>
    <c:autoTitleDeleted val="0"/>
    <c:plotArea>
      <c:layout/>
      <c:barChart>
        <c:barDir val="col"/>
        <c:grouping val="clustered"/>
        <c:varyColors val="0"/>
        <c:ser>
          <c:idx val="0"/>
          <c:order val="0"/>
          <c:tx>
            <c:strRef>
              <c:f>'starostni razredi'!$A$6</c:f>
              <c:strCache>
                <c:ptCount val="1"/>
                <c:pt idx="0">
                  <c:v>od 0 do 14 let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'starostni razredi'!$R$6</c:f>
              <c:numCache>
                <c:formatCode>0.0</c:formatCode>
                <c:ptCount val="1"/>
                <c:pt idx="0">
                  <c:v>0.8</c:v>
                </c:pt>
              </c:numCache>
            </c:numRef>
          </c:val>
          <c:extLst>
            <c:ext xmlns:c16="http://schemas.microsoft.com/office/drawing/2014/chart" uri="{C3380CC4-5D6E-409C-BE32-E72D297353CC}">
              <c16:uniqueId val="{00000000-323C-409D-BF60-22798FD6C421}"/>
            </c:ext>
          </c:extLst>
        </c:ser>
        <c:ser>
          <c:idx val="1"/>
          <c:order val="1"/>
          <c:tx>
            <c:strRef>
              <c:f>'starostni razredi'!$A$7</c:f>
              <c:strCache>
                <c:ptCount val="1"/>
                <c:pt idx="0">
                  <c:v>od 15 do 17 let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'starostni razredi'!$R$7</c:f>
              <c:numCache>
                <c:formatCode>0.0</c:formatCode>
                <c:ptCount val="1"/>
                <c:pt idx="0">
                  <c:v>0.6</c:v>
                </c:pt>
              </c:numCache>
            </c:numRef>
          </c:val>
          <c:extLst>
            <c:ext xmlns:c16="http://schemas.microsoft.com/office/drawing/2014/chart" uri="{C3380CC4-5D6E-409C-BE32-E72D297353CC}">
              <c16:uniqueId val="{00000001-323C-409D-BF60-22798FD6C421}"/>
            </c:ext>
          </c:extLst>
        </c:ser>
        <c:ser>
          <c:idx val="2"/>
          <c:order val="2"/>
          <c:tx>
            <c:strRef>
              <c:f>'starostni razredi'!$A$8</c:f>
              <c:strCache>
                <c:ptCount val="1"/>
                <c:pt idx="0">
                  <c:v>od 18 do 24 let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'starostni razredi'!$R$8</c:f>
              <c:numCache>
                <c:formatCode>0.0</c:formatCode>
                <c:ptCount val="1"/>
                <c:pt idx="0">
                  <c:v>0.8</c:v>
                </c:pt>
              </c:numCache>
            </c:numRef>
          </c:val>
          <c:extLst>
            <c:ext xmlns:c16="http://schemas.microsoft.com/office/drawing/2014/chart" uri="{C3380CC4-5D6E-409C-BE32-E72D297353CC}">
              <c16:uniqueId val="{00000002-323C-409D-BF60-22798FD6C421}"/>
            </c:ext>
          </c:extLst>
        </c:ser>
        <c:ser>
          <c:idx val="3"/>
          <c:order val="3"/>
          <c:tx>
            <c:strRef>
              <c:f>'starostni razredi'!$A$9</c:f>
              <c:strCache>
                <c:ptCount val="1"/>
                <c:pt idx="0">
                  <c:v>od 25 do 34 let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'starostni razredi'!$R$9</c:f>
              <c:numCache>
                <c:formatCode>0.0</c:formatCode>
                <c:ptCount val="1"/>
                <c:pt idx="0">
                  <c:v>0.4</c:v>
                </c:pt>
              </c:numCache>
            </c:numRef>
          </c:val>
          <c:extLst>
            <c:ext xmlns:c16="http://schemas.microsoft.com/office/drawing/2014/chart" uri="{C3380CC4-5D6E-409C-BE32-E72D297353CC}">
              <c16:uniqueId val="{00000003-323C-409D-BF60-22798FD6C421}"/>
            </c:ext>
          </c:extLst>
        </c:ser>
        <c:ser>
          <c:idx val="4"/>
          <c:order val="4"/>
          <c:tx>
            <c:strRef>
              <c:f>'starostni razredi'!$A$10</c:f>
              <c:strCache>
                <c:ptCount val="1"/>
                <c:pt idx="0">
                  <c:v>od 35 do 44 let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'starostni razredi'!$R$10</c:f>
              <c:numCache>
                <c:formatCode>0.0</c:formatCode>
                <c:ptCount val="1"/>
                <c:pt idx="0">
                  <c:v>1.2</c:v>
                </c:pt>
              </c:numCache>
            </c:numRef>
          </c:val>
          <c:extLst>
            <c:ext xmlns:c16="http://schemas.microsoft.com/office/drawing/2014/chart" uri="{C3380CC4-5D6E-409C-BE32-E72D297353CC}">
              <c16:uniqueId val="{00000004-323C-409D-BF60-22798FD6C421}"/>
            </c:ext>
          </c:extLst>
        </c:ser>
        <c:ser>
          <c:idx val="5"/>
          <c:order val="5"/>
          <c:tx>
            <c:strRef>
              <c:f>'starostni razredi'!$A$11</c:f>
              <c:strCache>
                <c:ptCount val="1"/>
                <c:pt idx="0">
                  <c:v>od 45 do 54 let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'starostni razredi'!$R$11</c:f>
              <c:numCache>
                <c:formatCode>0.0</c:formatCode>
                <c:ptCount val="1"/>
                <c:pt idx="0">
                  <c:v>3.2</c:v>
                </c:pt>
              </c:numCache>
            </c:numRef>
          </c:val>
          <c:extLst>
            <c:ext xmlns:c16="http://schemas.microsoft.com/office/drawing/2014/chart" uri="{C3380CC4-5D6E-409C-BE32-E72D297353CC}">
              <c16:uniqueId val="{00000005-323C-409D-BF60-22798FD6C421}"/>
            </c:ext>
          </c:extLst>
        </c:ser>
        <c:ser>
          <c:idx val="6"/>
          <c:order val="6"/>
          <c:tx>
            <c:strRef>
              <c:f>'starostni razredi'!$A$12</c:f>
              <c:strCache>
                <c:ptCount val="1"/>
                <c:pt idx="0">
                  <c:v>od 55 do 64 let</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'starostni razredi'!$R$12</c:f>
              <c:numCache>
                <c:formatCode>0.0</c:formatCode>
                <c:ptCount val="1"/>
                <c:pt idx="0">
                  <c:v>2.6</c:v>
                </c:pt>
              </c:numCache>
            </c:numRef>
          </c:val>
          <c:extLst>
            <c:ext xmlns:c16="http://schemas.microsoft.com/office/drawing/2014/chart" uri="{C3380CC4-5D6E-409C-BE32-E72D297353CC}">
              <c16:uniqueId val="{00000006-323C-409D-BF60-22798FD6C421}"/>
            </c:ext>
          </c:extLst>
        </c:ser>
        <c:ser>
          <c:idx val="7"/>
          <c:order val="7"/>
          <c:tx>
            <c:strRef>
              <c:f>'starostni razredi'!$A$13</c:f>
              <c:strCache>
                <c:ptCount val="1"/>
                <c:pt idx="0">
                  <c:v>65 in več let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'starostni razredi'!$R$13</c:f>
              <c:numCache>
                <c:formatCode>0.0</c:formatCode>
                <c:ptCount val="1"/>
                <c:pt idx="0">
                  <c:v>4</c:v>
                </c:pt>
              </c:numCache>
            </c:numRef>
          </c:val>
          <c:extLst>
            <c:ext xmlns:c16="http://schemas.microsoft.com/office/drawing/2014/chart" uri="{C3380CC4-5D6E-409C-BE32-E72D297353CC}">
              <c16:uniqueId val="{00000007-323C-409D-BF60-22798FD6C421}"/>
            </c:ext>
          </c:extLst>
        </c:ser>
        <c:dLbls>
          <c:showLegendKey val="0"/>
          <c:showVal val="0"/>
          <c:showCatName val="0"/>
          <c:showSerName val="0"/>
          <c:showPercent val="0"/>
          <c:showBubbleSize val="0"/>
        </c:dLbls>
        <c:gapWidth val="219"/>
        <c:overlap val="-27"/>
        <c:axId val="88406272"/>
        <c:axId val="87035904"/>
      </c:barChart>
      <c:catAx>
        <c:axId val="88406272"/>
        <c:scaling>
          <c:orientation val="minMax"/>
        </c:scaling>
        <c:delete val="1"/>
        <c:axPos val="b"/>
        <c:majorTickMark val="out"/>
        <c:minorTickMark val="none"/>
        <c:tickLblPos val="nextTo"/>
        <c:crossAx val="87035904"/>
        <c:crosses val="autoZero"/>
        <c:auto val="1"/>
        <c:lblAlgn val="ctr"/>
        <c:lblOffset val="100"/>
        <c:noMultiLvlLbl val="0"/>
      </c:catAx>
      <c:valAx>
        <c:axId val="87035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88406272"/>
        <c:crosses val="autoZero"/>
        <c:crossBetween val="between"/>
      </c:valAx>
      <c:spPr>
        <a:noFill/>
        <a:ln w="25400">
          <a:noFill/>
        </a:ln>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l-SI"/>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E833D9-D9F8-4D76-A267-D01C03B256DE}" type="datetimeFigureOut">
              <a:rPr lang="en-GB" smtClean="0"/>
              <a:t>23/03/2021</a:t>
            </a:fld>
            <a:endParaRPr lang="en-GB"/>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5119A8-B507-438A-8CB2-DEA29052F915}" type="slidenum">
              <a:rPr lang="en-GB" smtClean="0"/>
              <a:t>‹#›</a:t>
            </a:fld>
            <a:endParaRPr lang="en-GB"/>
          </a:p>
        </p:txBody>
      </p:sp>
    </p:spTree>
    <p:extLst>
      <p:ext uri="{BB962C8B-B14F-4D97-AF65-F5344CB8AC3E}">
        <p14:creationId xmlns:p14="http://schemas.microsoft.com/office/powerpoint/2010/main" val="2619798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vp-rs.si/preventiva/gradiv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vp-rs.si/wp-content/uploads/2017/09/zlozenka_kolesarji_tisk.pdf" TargetMode="External"/><Relationship Id="rId7" Type="http://schemas.openxmlformats.org/officeDocument/2006/relationships/hyperlink" Target="https://www.avp-rs.si/preventiva/gradiva/gradiva-2/zapisniki-o-pregledu-kolesa/"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avp-rs.si/preventiva/gradiva/gradiva-2/kolesarski-spretnostni-poligon/" TargetMode="External"/><Relationship Id="rId5" Type="http://schemas.openxmlformats.org/officeDocument/2006/relationships/hyperlink" Target="https://www.avp-rs.si/preventiva/gradiva/gradiva-2/kolesarske-celade/" TargetMode="External"/><Relationship Id="rId4" Type="http://schemas.openxmlformats.org/officeDocument/2006/relationships/hyperlink" Target="https://www.avp-rs.si/preventiva/prometna-vzgoja/programi/kolesarski-izpiti/"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vp-rs.si/preventiva/svetovalnica/vozniki/"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www.zmos.si/" TargetMode="External"/><Relationship Id="rId3" Type="http://schemas.openxmlformats.org/officeDocument/2006/relationships/hyperlink" Target="http://mop.gov.si/" TargetMode="External"/><Relationship Id="rId7" Type="http://schemas.openxmlformats.org/officeDocument/2006/relationships/hyperlink" Target="http://www.ns-piz.si/"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ssrs.si/" TargetMode="External"/><Relationship Id="rId5" Type="http://schemas.openxmlformats.org/officeDocument/2006/relationships/hyperlink" Target="http://www.zdus-zveza.si/" TargetMode="External"/><Relationship Id="rId10" Type="http://schemas.openxmlformats.org/officeDocument/2006/relationships/hyperlink" Target="http://www.zdruzenjeobcin.si/" TargetMode="External"/><Relationship Id="rId4" Type="http://schemas.openxmlformats.org/officeDocument/2006/relationships/hyperlink" Target="http://mddsz.gov.si/" TargetMode="External"/><Relationship Id="rId9" Type="http://schemas.openxmlformats.org/officeDocument/2006/relationships/hyperlink" Target="http://www.skupnostobcin.si/"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focus.si/kaj-delamo/programi/mobilnost/izracun-stroskov-avtomobila/"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5650" indent="-290513" eaLnBrk="0" hangingPunct="0">
              <a:spcBef>
                <a:spcPct val="30000"/>
              </a:spcBef>
              <a:defRPr sz="1200">
                <a:solidFill>
                  <a:schemeClr val="tx1"/>
                </a:solidFill>
                <a:latin typeface="Arial" charset="0"/>
              </a:defRPr>
            </a:lvl2pPr>
            <a:lvl3pPr marL="1163638" indent="-231775" eaLnBrk="0" hangingPunct="0">
              <a:spcBef>
                <a:spcPct val="30000"/>
              </a:spcBef>
              <a:defRPr sz="1200">
                <a:solidFill>
                  <a:schemeClr val="tx1"/>
                </a:solidFill>
                <a:latin typeface="Arial" charset="0"/>
              </a:defRPr>
            </a:lvl3pPr>
            <a:lvl4pPr marL="1628775" indent="-231775" eaLnBrk="0" hangingPunct="0">
              <a:spcBef>
                <a:spcPct val="30000"/>
              </a:spcBef>
              <a:defRPr sz="1200">
                <a:solidFill>
                  <a:schemeClr val="tx1"/>
                </a:solidFill>
                <a:latin typeface="Arial" charset="0"/>
              </a:defRPr>
            </a:lvl4pPr>
            <a:lvl5pPr marL="2093913" indent="-231775" eaLnBrk="0" hangingPunct="0">
              <a:spcBef>
                <a:spcPct val="30000"/>
              </a:spcBef>
              <a:defRPr sz="1200">
                <a:solidFill>
                  <a:schemeClr val="tx1"/>
                </a:solidFill>
                <a:latin typeface="Arial" charset="0"/>
              </a:defRPr>
            </a:lvl5pPr>
            <a:lvl6pPr marL="2551113" indent="-231775" eaLnBrk="0" fontAlgn="base" hangingPunct="0">
              <a:spcBef>
                <a:spcPct val="30000"/>
              </a:spcBef>
              <a:spcAft>
                <a:spcPct val="0"/>
              </a:spcAft>
              <a:defRPr sz="1200">
                <a:solidFill>
                  <a:schemeClr val="tx1"/>
                </a:solidFill>
                <a:latin typeface="Arial" charset="0"/>
              </a:defRPr>
            </a:lvl6pPr>
            <a:lvl7pPr marL="3008313" indent="-231775" eaLnBrk="0" fontAlgn="base" hangingPunct="0">
              <a:spcBef>
                <a:spcPct val="30000"/>
              </a:spcBef>
              <a:spcAft>
                <a:spcPct val="0"/>
              </a:spcAft>
              <a:defRPr sz="1200">
                <a:solidFill>
                  <a:schemeClr val="tx1"/>
                </a:solidFill>
                <a:latin typeface="Arial" charset="0"/>
              </a:defRPr>
            </a:lvl7pPr>
            <a:lvl8pPr marL="3465513" indent="-231775" eaLnBrk="0" fontAlgn="base" hangingPunct="0">
              <a:spcBef>
                <a:spcPct val="30000"/>
              </a:spcBef>
              <a:spcAft>
                <a:spcPct val="0"/>
              </a:spcAft>
              <a:defRPr sz="1200">
                <a:solidFill>
                  <a:schemeClr val="tx1"/>
                </a:solidFill>
                <a:latin typeface="Arial" charset="0"/>
              </a:defRPr>
            </a:lvl8pPr>
            <a:lvl9pPr marL="3922713"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14E40AC-20C2-48D1-88AA-D31BDCE134E7}" type="slidenum">
              <a:rPr lang="en-US" altLang="sl-SI" smtClean="0"/>
              <a:pPr eaLnBrk="1" hangingPunct="1">
                <a:spcBef>
                  <a:spcPct val="0"/>
                </a:spcBef>
              </a:pPr>
              <a:t>1</a:t>
            </a:fld>
            <a:endParaRPr lang="en-US" altLang="sl-SI"/>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sl-SI" altLang="sl-SI" dirty="0"/>
              <a:t>Dodajte:</a:t>
            </a:r>
          </a:p>
          <a:p>
            <a:pPr eaLnBrk="1" hangingPunct="1"/>
            <a:r>
              <a:rPr lang="sl-SI" altLang="sl-SI" dirty="0"/>
              <a:t>- kraj in čas delavnice</a:t>
            </a:r>
          </a:p>
          <a:p>
            <a:pPr marL="171450" indent="-171450" eaLnBrk="1" hangingPunct="1">
              <a:buFontTx/>
              <a:buChar char="-"/>
            </a:pPr>
            <a:r>
              <a:rPr lang="sl-SI" altLang="sl-SI" dirty="0"/>
              <a:t>nazive in logotipe vseh organizatorjev</a:t>
            </a:r>
          </a:p>
          <a:p>
            <a:pPr marL="171450" indent="-171450" eaLnBrk="1" hangingPunct="1">
              <a:buFontTx/>
              <a:buChar char="-"/>
            </a:pPr>
            <a:endParaRPr lang="sl-SI" altLang="sl-SI" dirty="0"/>
          </a:p>
          <a:p>
            <a:pPr marL="171450" indent="-171450" eaLnBrk="1" hangingPunct="1">
              <a:buFontTx/>
              <a:buChar char="-"/>
            </a:pPr>
            <a:r>
              <a:rPr lang="sl-SI" altLang="sl-SI" dirty="0"/>
              <a:t>Prilagodite </a:t>
            </a:r>
            <a:r>
              <a:rPr lang="sl-SI" altLang="sl-SI" dirty="0" err="1"/>
              <a:t>ppt</a:t>
            </a:r>
            <a:r>
              <a:rPr lang="sl-SI" altLang="sl-SI" dirty="0"/>
              <a:t> svojim potrebam, kaj izpustit ali dodajte</a:t>
            </a:r>
            <a:endParaRPr lang="en-US" altLang="sl-SI" dirty="0"/>
          </a:p>
        </p:txBody>
      </p:sp>
    </p:spTree>
    <p:extLst>
      <p:ext uri="{BB962C8B-B14F-4D97-AF65-F5344CB8AC3E}">
        <p14:creationId xmlns:p14="http://schemas.microsoft.com/office/powerpoint/2010/main" val="2003966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a:t>Občine lahko preverite tudi druge kazalnike zdravja v občini po različnih kriterijih preko spletne strani NIJZ: Zdravje v občini in se tudi primerjate s slovenskim povprečjem. Marsikateri kazalnik boste lahko izboljšali tudi z uvajanjem trajnostne mobilnosti. </a:t>
            </a:r>
          </a:p>
          <a:p>
            <a:pPr marL="0" marR="0" indent="0" algn="l" defTabSz="914400" rtl="0" eaLnBrk="1" fontAlgn="auto" latinLnBrk="0" hangingPunct="1">
              <a:lnSpc>
                <a:spcPct val="100000"/>
              </a:lnSpc>
              <a:spcBef>
                <a:spcPts val="0"/>
              </a:spcBef>
              <a:spcAft>
                <a:spcPts val="0"/>
              </a:spcAft>
              <a:buClrTx/>
              <a:buSzTx/>
              <a:buFontTx/>
              <a:buNone/>
              <a:tabLst/>
              <a:defRPr/>
            </a:pPr>
            <a:endParaRPr lang="sl-SI"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a:t>Z njo lahko vsaj deloma vplivate najmanj na zgoraj navedene kazalce. </a:t>
            </a:r>
          </a:p>
          <a:p>
            <a:pPr marL="0" marR="0" indent="0" algn="l" defTabSz="914400" rtl="0" eaLnBrk="1" fontAlgn="auto" latinLnBrk="0" hangingPunct="1">
              <a:lnSpc>
                <a:spcPct val="100000"/>
              </a:lnSpc>
              <a:spcBef>
                <a:spcPts val="0"/>
              </a:spcBef>
              <a:spcAft>
                <a:spcPts val="0"/>
              </a:spcAft>
              <a:buClrTx/>
              <a:buSzTx/>
              <a:buFontTx/>
              <a:buNone/>
              <a:tabLst/>
              <a:defRPr/>
            </a:pPr>
            <a:endParaRPr lang="sl-SI"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a:t>Predlagamo, da na to mesto umestite kazalnike iz vaše občine. </a:t>
            </a:r>
          </a:p>
          <a:p>
            <a:pPr marL="0" marR="0" indent="0" algn="l" defTabSz="914400" rtl="0" eaLnBrk="1" fontAlgn="auto" latinLnBrk="0" hangingPunct="1">
              <a:lnSpc>
                <a:spcPct val="100000"/>
              </a:lnSpc>
              <a:spcBef>
                <a:spcPts val="0"/>
              </a:spcBef>
              <a:spcAft>
                <a:spcPts val="0"/>
              </a:spcAft>
              <a:buClrTx/>
              <a:buSzTx/>
              <a:buFontTx/>
              <a:buNone/>
              <a:tabLst/>
              <a:defRPr/>
            </a:pPr>
            <a:endParaRPr lang="sl-SI" baseline="0" dirty="0"/>
          </a:p>
          <a:p>
            <a:endParaRPr lang="en-GB" dirty="0"/>
          </a:p>
        </p:txBody>
      </p:sp>
      <p:sp>
        <p:nvSpPr>
          <p:cNvPr id="4" name="Ograda številke diapozitiva 3"/>
          <p:cNvSpPr>
            <a:spLocks noGrp="1"/>
          </p:cNvSpPr>
          <p:nvPr>
            <p:ph type="sldNum" sz="quarter" idx="10"/>
          </p:nvPr>
        </p:nvSpPr>
        <p:spPr/>
        <p:txBody>
          <a:bodyPr/>
          <a:lstStyle/>
          <a:p>
            <a:fld id="{935119A8-B507-438A-8CB2-DEA29052F915}" type="slidenum">
              <a:rPr lang="en-GB" smtClean="0"/>
              <a:t>10</a:t>
            </a:fld>
            <a:endParaRPr lang="en-GB"/>
          </a:p>
        </p:txBody>
      </p:sp>
    </p:spTree>
    <p:extLst>
      <p:ext uri="{BB962C8B-B14F-4D97-AF65-F5344CB8AC3E}">
        <p14:creationId xmlns:p14="http://schemas.microsoft.com/office/powerpoint/2010/main" val="3443793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Naslonili</a:t>
            </a:r>
            <a:r>
              <a:rPr lang="sl-SI" baseline="0" dirty="0"/>
              <a:t> se bomo na eno izmed novejših raziskav,ki se je ukvarjala s tem, </a:t>
            </a:r>
            <a:r>
              <a:rPr lang="sl-SI" dirty="0"/>
              <a:t>vpliva </a:t>
            </a:r>
            <a:r>
              <a:rPr lang="sl-SI" baseline="0" dirty="0"/>
              <a:t>na dolgo in zdravo  življenje in vključuje mednarodno zbrane podatke iz več držav.</a:t>
            </a:r>
          </a:p>
          <a:p>
            <a:endParaRPr lang="sl-SI" baseline="0" dirty="0"/>
          </a:p>
          <a:p>
            <a:r>
              <a:rPr lang="sl-SI" baseline="0" dirty="0"/>
              <a:t>Vidimo, da skoraj na vse najpomembnejše dejavnike lahko vplivamo sami. Z načinom življenja.  Najpomembnejši  pa so naši odnosi z ljudmi, na katere pa posredno vpliva tudi okolje v katerem živimo. </a:t>
            </a:r>
          </a:p>
          <a:p>
            <a:endParaRPr lang="sl-SI"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a:t>Hoja in pešačenje vplivata kar na 5 izmed naštetih ključnih dejavnikov . Z njo lahko vplivamo na telesno težo, na količino opravljene telesne dejavnosti, pa tudi na tiso najpomembnejše: na boljše počutje -hojo lahko spremenimo  v prijetno priložnost za druženje in ohranjanje stikov z ljudmi iz naše bližnje okolice. </a:t>
            </a:r>
          </a:p>
          <a:p>
            <a:pPr marL="0" marR="0" indent="0" algn="l" defTabSz="914400" rtl="0" eaLnBrk="1" fontAlgn="auto" latinLnBrk="0" hangingPunct="1">
              <a:lnSpc>
                <a:spcPct val="100000"/>
              </a:lnSpc>
              <a:spcBef>
                <a:spcPts val="0"/>
              </a:spcBef>
              <a:spcAft>
                <a:spcPts val="0"/>
              </a:spcAft>
              <a:buClrTx/>
              <a:buSzTx/>
              <a:buFontTx/>
              <a:buNone/>
              <a:tabLst/>
              <a:defRPr/>
            </a:pPr>
            <a:endParaRPr lang="sl-SI"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a:t>Udeležence lahko povabite tudi, da se pozanimajo ali v njihovem kraju – na njihovi šoli </a:t>
            </a:r>
            <a:r>
              <a:rPr lang="sl-SI" baseline="0" dirty="0" err="1"/>
              <a:t>obstajo</a:t>
            </a:r>
            <a:r>
              <a:rPr lang="sl-SI" baseline="0" dirty="0"/>
              <a:t> </a:t>
            </a:r>
            <a:r>
              <a:rPr lang="sl-SI" baseline="0" dirty="0" err="1"/>
              <a:t>pešbusi</a:t>
            </a:r>
            <a:r>
              <a:rPr lang="sl-SI" baseline="0" dirty="0"/>
              <a:t> in </a:t>
            </a:r>
            <a:r>
              <a:rPr lang="sl-SI" baseline="0" dirty="0" err="1"/>
              <a:t>bicivlaki</a:t>
            </a:r>
            <a:r>
              <a:rPr lang="sl-SI" baseline="0" dirty="0"/>
              <a:t>  (to je s strani odraslih spremljano pešačenje in kolesarjenje mlajših učencev v šolo) in jih povabite, da se jim zjutraj pridružijo kot spremljevalci prostovoljci. Še posebej je to aktualno za tiste, ki imajo v nižjih razredih vnuke. </a:t>
            </a:r>
          </a:p>
        </p:txBody>
      </p:sp>
      <p:sp>
        <p:nvSpPr>
          <p:cNvPr id="4" name="Ograda številke diapozitiva 3"/>
          <p:cNvSpPr>
            <a:spLocks noGrp="1"/>
          </p:cNvSpPr>
          <p:nvPr>
            <p:ph type="sldNum" sz="quarter" idx="10"/>
          </p:nvPr>
        </p:nvSpPr>
        <p:spPr/>
        <p:txBody>
          <a:bodyPr/>
          <a:lstStyle/>
          <a:p>
            <a:fld id="{6494E1FD-AA42-4005-B88F-BEF7938446BD}" type="slidenum">
              <a:rPr lang="sl-SI" smtClean="0"/>
              <a:t>11</a:t>
            </a:fld>
            <a:endParaRPr lang="sl-SI" dirty="0"/>
          </a:p>
        </p:txBody>
      </p:sp>
    </p:spTree>
    <p:extLst>
      <p:ext uri="{BB962C8B-B14F-4D97-AF65-F5344CB8AC3E}">
        <p14:creationId xmlns:p14="http://schemas.microsoft.com/office/powerpoint/2010/main" val="1454771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GB" dirty="0"/>
          </a:p>
        </p:txBody>
      </p:sp>
      <p:sp>
        <p:nvSpPr>
          <p:cNvPr id="4" name="Ograda številke diapozitiva 3"/>
          <p:cNvSpPr>
            <a:spLocks noGrp="1"/>
          </p:cNvSpPr>
          <p:nvPr>
            <p:ph type="sldNum" sz="quarter" idx="10"/>
          </p:nvPr>
        </p:nvSpPr>
        <p:spPr/>
        <p:txBody>
          <a:bodyPr/>
          <a:lstStyle/>
          <a:p>
            <a:fld id="{935119A8-B507-438A-8CB2-DEA29052F915}" type="slidenum">
              <a:rPr lang="en-GB" smtClean="0"/>
              <a:t>12</a:t>
            </a:fld>
            <a:endParaRPr lang="en-GB"/>
          </a:p>
        </p:txBody>
      </p:sp>
    </p:spTree>
    <p:extLst>
      <p:ext uri="{BB962C8B-B14F-4D97-AF65-F5344CB8AC3E}">
        <p14:creationId xmlns:p14="http://schemas.microsoft.com/office/powerpoint/2010/main" val="1410360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solidFill>
                  <a:schemeClr val="accent1"/>
                </a:solidFill>
              </a:rPr>
              <a:t>Hodite in omogočite ter spodbujajte  ljudi</a:t>
            </a:r>
            <a:r>
              <a:rPr lang="sl-SI" baseline="0" dirty="0">
                <a:solidFill>
                  <a:schemeClr val="accent1"/>
                </a:solidFill>
              </a:rPr>
              <a:t> </a:t>
            </a:r>
            <a:r>
              <a:rPr lang="sl-SI" dirty="0">
                <a:solidFill>
                  <a:schemeClr val="accent1"/>
                </a:solidFill>
              </a:rPr>
              <a:t>v lokalnih okoljih, da bodo lahko hodili! Dandanes</a:t>
            </a:r>
            <a:r>
              <a:rPr lang="sl-SI" baseline="0" dirty="0">
                <a:solidFill>
                  <a:schemeClr val="accent1"/>
                </a:solidFill>
              </a:rPr>
              <a:t> vse preveč sedimo. </a:t>
            </a:r>
            <a:r>
              <a:rPr lang="sl-SI" dirty="0">
                <a:solidFill>
                  <a:schemeClr val="accent1"/>
                </a:solidFill>
              </a:rPr>
              <a:t>Sedenje je tesno povezano z razvojem kroničnih nenalezljivih bolezni in prezgodnjo </a:t>
            </a:r>
            <a:r>
              <a:rPr lang="sl-SI" dirty="0" err="1">
                <a:solidFill>
                  <a:schemeClr val="accent1"/>
                </a:solidFill>
              </a:rPr>
              <a:t>smtrnostjo</a:t>
            </a:r>
            <a:r>
              <a:rPr lang="sl-SI" dirty="0">
                <a:solidFill>
                  <a:schemeClr val="accent1"/>
                </a:solidFill>
              </a:rPr>
              <a:t>. </a:t>
            </a:r>
            <a:r>
              <a:rPr lang="sl-SI" sz="1200" b="1" kern="1200" dirty="0">
                <a:solidFill>
                  <a:srgbClr val="FF0000"/>
                </a:solidFill>
                <a:latin typeface="+mn-lt"/>
                <a:ea typeface="+mn-ea"/>
                <a:cs typeface="+mn-cs"/>
              </a:rPr>
              <a:t>Več kot 6 ur neprekinjenega sedenja se enači s </a:t>
            </a:r>
            <a:r>
              <a:rPr lang="sl-SI" altLang="sl-SI" sz="1200" b="1" kern="1200" dirty="0">
                <a:solidFill>
                  <a:srgbClr val="FF0000"/>
                </a:solidFill>
                <a:latin typeface="+mn-lt"/>
                <a:ea typeface="+mn-ea"/>
                <a:cs typeface="+mn-cs"/>
              </a:rPr>
              <a:t>škodljivostjo kajenja na zdravje</a:t>
            </a:r>
            <a:r>
              <a:rPr lang="sl-SI" sz="1200" b="1" kern="1200" dirty="0">
                <a:solidFill>
                  <a:srgbClr val="FF0000"/>
                </a:solidFill>
                <a:latin typeface="+mn-lt"/>
                <a:ea typeface="+mn-ea"/>
                <a:cs typeface="+mn-cs"/>
              </a:rPr>
              <a:t> . </a:t>
            </a:r>
          </a:p>
          <a:p>
            <a:endParaRPr lang="sl-SI" sz="1200" b="1" kern="1200" dirty="0">
              <a:solidFill>
                <a:srgbClr val="FF0000"/>
              </a:solidFill>
              <a:latin typeface="+mn-lt"/>
              <a:ea typeface="+mn-ea"/>
              <a:cs typeface="+mn-cs"/>
            </a:endParaRPr>
          </a:p>
          <a:p>
            <a:r>
              <a:rPr lang="sl-SI" dirty="0"/>
              <a:t>Z aktivnim življenjem boste po</a:t>
            </a:r>
            <a:r>
              <a:rPr lang="sl-SI" baseline="0" dirty="0"/>
              <a:t> drugi strani </a:t>
            </a:r>
            <a:r>
              <a:rPr lang="sl-SI" dirty="0"/>
              <a:t>pomembno zmanjšali :</a:t>
            </a:r>
          </a:p>
          <a:p>
            <a:r>
              <a:rPr lang="sl-SI" dirty="0"/>
              <a:t>- nevarnost bolezni srca in ožilja, </a:t>
            </a:r>
          </a:p>
          <a:p>
            <a:pPr marL="285750" indent="-285750">
              <a:buFontTx/>
              <a:buChar char="-"/>
            </a:pPr>
            <a:r>
              <a:rPr lang="sl-SI" dirty="0"/>
              <a:t>možnost nastanka kapi, </a:t>
            </a:r>
          </a:p>
          <a:p>
            <a:pPr marL="285750" indent="-285750">
              <a:buFontTx/>
              <a:buChar char="-"/>
            </a:pPr>
            <a:r>
              <a:rPr lang="sl-SI" dirty="0"/>
              <a:t>Vplivali boste na nižji  krvni tlak ter raven holesterola, </a:t>
            </a:r>
          </a:p>
          <a:p>
            <a:pPr marL="285750" indent="-285750">
              <a:buFontTx/>
              <a:buChar char="-"/>
            </a:pPr>
            <a:r>
              <a:rPr lang="sl-SI" dirty="0"/>
              <a:t>preprečili sladkorno tipa 2, raka na dojki in prostati.  </a:t>
            </a:r>
          </a:p>
          <a:p>
            <a:pPr marL="285750" indent="-285750">
              <a:buFontTx/>
              <a:buChar char="-"/>
            </a:pPr>
            <a:r>
              <a:rPr lang="sl-SI" dirty="0"/>
              <a:t>Ohranili zdravje mišic in skeleta. </a:t>
            </a:r>
          </a:p>
          <a:p>
            <a:pPr marL="285750" indent="-285750">
              <a:buFontTx/>
              <a:buChar char="-"/>
            </a:pPr>
            <a:endParaRPr lang="sl-SI" dirty="0"/>
          </a:p>
          <a:p>
            <a:pPr marL="0" indent="0">
              <a:buFontTx/>
              <a:buNone/>
            </a:pPr>
            <a:endParaRPr lang="sl-SI" dirty="0"/>
          </a:p>
          <a:p>
            <a:endParaRPr lang="sl-SI" sz="1200" b="1" kern="1200" dirty="0">
              <a:solidFill>
                <a:srgbClr val="FF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l-SI" dirty="0">
              <a:solidFill>
                <a:srgbClr val="FF0000"/>
              </a:solidFill>
            </a:endParaRPr>
          </a:p>
          <a:p>
            <a:endParaRPr lang="sl-SI" dirty="0"/>
          </a:p>
        </p:txBody>
      </p:sp>
      <p:sp>
        <p:nvSpPr>
          <p:cNvPr id="4" name="Ograda številke diapozitiva 3"/>
          <p:cNvSpPr>
            <a:spLocks noGrp="1"/>
          </p:cNvSpPr>
          <p:nvPr>
            <p:ph type="sldNum" sz="quarter" idx="10"/>
          </p:nvPr>
        </p:nvSpPr>
        <p:spPr/>
        <p:txBody>
          <a:bodyPr/>
          <a:lstStyle/>
          <a:p>
            <a:fld id="{6494E1FD-AA42-4005-B88F-BEF7938446BD}" type="slidenum">
              <a:rPr lang="sl-SI" smtClean="0"/>
              <a:t>13</a:t>
            </a:fld>
            <a:endParaRPr lang="sl-SI" dirty="0"/>
          </a:p>
        </p:txBody>
      </p:sp>
    </p:spTree>
    <p:extLst>
      <p:ext uri="{BB962C8B-B14F-4D97-AF65-F5344CB8AC3E}">
        <p14:creationId xmlns:p14="http://schemas.microsoft.com/office/powerpoint/2010/main" val="383881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solidFill>
                  <a:schemeClr val="accent1"/>
                </a:solidFill>
                <a:latin typeface="Arial" charset="0"/>
                <a:cs typeface="Arial" charset="0"/>
              </a:rPr>
              <a:t>Ogroženost za nastanek bolezni zmanjšuje </a:t>
            </a:r>
            <a:r>
              <a:rPr lang="sl-SI" b="1" dirty="0">
                <a:solidFill>
                  <a:srgbClr val="00B050"/>
                </a:solidFill>
                <a:latin typeface="Arial" charset="0"/>
                <a:cs typeface="Arial" charset="0"/>
              </a:rPr>
              <a:t>že pol ure vsakodnevne zmerne telesne dejavnosti (kjer se rahlo spotimo in zadihamo) </a:t>
            </a:r>
            <a:r>
              <a:rPr lang="sl-SI" dirty="0">
                <a:solidFill>
                  <a:schemeClr val="accent1"/>
                </a:solidFill>
                <a:latin typeface="Arial" charset="0"/>
                <a:cs typeface="Arial" charset="0"/>
              </a:rPr>
              <a:t>oz. 2,5 ure na teden. Tudi</a:t>
            </a:r>
            <a:r>
              <a:rPr lang="sl-SI" baseline="0" dirty="0">
                <a:solidFill>
                  <a:schemeClr val="accent1"/>
                </a:solidFill>
                <a:latin typeface="Arial" charset="0"/>
                <a:cs typeface="Arial" charset="0"/>
              </a:rPr>
              <a:t> manjše spremembe v načinu življenja kot so  sprehod do trgovine, da se večkrat vstanemo, če čez dan sedimo, da uporabljamo stopnice namesto dvigala Štejejo! </a:t>
            </a:r>
          </a:p>
          <a:p>
            <a:endParaRPr lang="sl-SI" baseline="0" dirty="0">
              <a:solidFill>
                <a:schemeClr val="accent1"/>
              </a:solidFill>
              <a:latin typeface="Arial" charset="0"/>
              <a:cs typeface="Arial" charset="0"/>
            </a:endParaRPr>
          </a:p>
          <a:p>
            <a:r>
              <a:rPr lang="sl-SI" baseline="0" dirty="0">
                <a:solidFill>
                  <a:schemeClr val="accent1"/>
                </a:solidFill>
                <a:latin typeface="Arial" charset="0"/>
                <a:cs typeface="Arial" charset="0"/>
              </a:rPr>
              <a:t>Ministrstvo za zdravje podpira različne projekte v lokalnih skupnostih, ki  so za končne uporabnike brezplačne, in stremijo k temu, da bi ljudi spodbudili k temu, da bi se redno in dovolj gibali. </a:t>
            </a:r>
          </a:p>
          <a:p>
            <a:endParaRPr lang="sl-SI" baseline="0" dirty="0">
              <a:solidFill>
                <a:schemeClr val="accent1"/>
              </a:solidFill>
              <a:latin typeface="Arial" charset="0"/>
              <a:cs typeface="Arial" charset="0"/>
            </a:endParaRPr>
          </a:p>
          <a:p>
            <a:r>
              <a:rPr lang="sl-SI" baseline="0" dirty="0">
                <a:solidFill>
                  <a:schemeClr val="accent1"/>
                </a:solidFill>
                <a:latin typeface="Arial" charset="0"/>
                <a:cs typeface="Arial" charset="0"/>
              </a:rPr>
              <a:t>Nekateri med njimi bodo sodelovali pri ETM, ker so tudi sami prepoznali, kako pomembna je trajnostna mobilnost za zdravje in kakovost. </a:t>
            </a:r>
          </a:p>
          <a:p>
            <a:r>
              <a:rPr lang="sl-SI" baseline="0" dirty="0">
                <a:solidFill>
                  <a:schemeClr val="accent1"/>
                </a:solidFill>
                <a:latin typeface="Arial" charset="0"/>
                <a:cs typeface="Arial" charset="0"/>
              </a:rPr>
              <a:t>Vabimo vas , da se z njimi povežete pri obogatitvi vašega programa. </a:t>
            </a:r>
          </a:p>
          <a:p>
            <a:endParaRPr lang="sl-SI" baseline="0" dirty="0">
              <a:solidFill>
                <a:schemeClr val="accent1"/>
              </a:solidFill>
              <a:latin typeface="Arial" charset="0"/>
              <a:cs typeface="Arial" charset="0"/>
            </a:endParaRPr>
          </a:p>
          <a:p>
            <a:r>
              <a:rPr lang="sl-SI" baseline="0" dirty="0">
                <a:solidFill>
                  <a:schemeClr val="accent1"/>
                </a:solidFill>
                <a:latin typeface="Arial" charset="0"/>
                <a:cs typeface="Arial" charset="0"/>
              </a:rPr>
              <a:t>Vabimo vas tudi, da </a:t>
            </a:r>
            <a:r>
              <a:rPr lang="sl-SI" baseline="0" dirty="0" err="1">
                <a:solidFill>
                  <a:schemeClr val="accent1"/>
                </a:solidFill>
                <a:latin typeface="Arial" charset="0"/>
                <a:cs typeface="Arial" charset="0"/>
              </a:rPr>
              <a:t>kontaktirate</a:t>
            </a:r>
            <a:r>
              <a:rPr lang="sl-SI" baseline="0" dirty="0">
                <a:solidFill>
                  <a:schemeClr val="accent1"/>
                </a:solidFill>
                <a:latin typeface="Arial" charset="0"/>
                <a:cs typeface="Arial" charset="0"/>
              </a:rPr>
              <a:t> območne enote NIJZ ali </a:t>
            </a:r>
            <a:r>
              <a:rPr lang="sl-SI" baseline="0" dirty="0" err="1">
                <a:solidFill>
                  <a:schemeClr val="accent1"/>
                </a:solidFill>
                <a:latin typeface="Arial" charset="0"/>
                <a:cs typeface="Arial" charset="0"/>
              </a:rPr>
              <a:t>CKZje</a:t>
            </a:r>
            <a:r>
              <a:rPr lang="sl-SI" baseline="0" dirty="0">
                <a:solidFill>
                  <a:schemeClr val="accent1"/>
                </a:solidFill>
                <a:latin typeface="Arial" charset="0"/>
                <a:cs typeface="Arial" charset="0"/>
              </a:rPr>
              <a:t> v vaši regiji in se po potrebi skušate povezati z njimi pri organizaciji delavnic.</a:t>
            </a:r>
          </a:p>
        </p:txBody>
      </p:sp>
      <p:sp>
        <p:nvSpPr>
          <p:cNvPr id="4" name="Ograda številke diapozitiva 3"/>
          <p:cNvSpPr>
            <a:spLocks noGrp="1"/>
          </p:cNvSpPr>
          <p:nvPr>
            <p:ph type="sldNum" sz="quarter" idx="10"/>
          </p:nvPr>
        </p:nvSpPr>
        <p:spPr/>
        <p:txBody>
          <a:bodyPr/>
          <a:lstStyle/>
          <a:p>
            <a:fld id="{6494E1FD-AA42-4005-B88F-BEF7938446BD}" type="slidenum">
              <a:rPr lang="sl-SI" smtClean="0"/>
              <a:t>14</a:t>
            </a:fld>
            <a:endParaRPr lang="sl-SI" dirty="0"/>
          </a:p>
        </p:txBody>
      </p:sp>
    </p:spTree>
    <p:extLst>
      <p:ext uri="{BB962C8B-B14F-4D97-AF65-F5344CB8AC3E}">
        <p14:creationId xmlns:p14="http://schemas.microsoft.com/office/powerpoint/2010/main" val="737257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značba mesta stranske slike 1"/>
          <p:cNvSpPr>
            <a:spLocks noGrp="1" noRot="1" noChangeAspect="1" noTextEdit="1"/>
          </p:cNvSpPr>
          <p:nvPr>
            <p:ph type="sldImg"/>
          </p:nvPr>
        </p:nvSpPr>
        <p:spPr>
          <a:ln/>
        </p:spPr>
      </p:sp>
      <p:sp>
        <p:nvSpPr>
          <p:cNvPr id="7171" name="Označba mesta opomb 2"/>
          <p:cNvSpPr>
            <a:spLocks noGrp="1"/>
          </p:cNvSpPr>
          <p:nvPr>
            <p:ph type="body" idx="1"/>
          </p:nvPr>
        </p:nvSpPr>
        <p:spPr>
          <a:noFill/>
        </p:spPr>
        <p:txBody>
          <a:bodyPr/>
          <a:lstStyle/>
          <a:p>
            <a:r>
              <a:rPr lang="sl-SI" sz="1200" kern="1200" dirty="0">
                <a:solidFill>
                  <a:schemeClr val="tx1"/>
                </a:solidFill>
                <a:effectLst/>
                <a:latin typeface="+mn-lt"/>
                <a:ea typeface="+mn-ea"/>
                <a:cs typeface="+mn-cs"/>
              </a:rPr>
              <a:t>Statistike za zadnjih pet let dokazujejo, da so starejši pešci in kolesarji izredno ranljiva skupina udeležencev. </a:t>
            </a:r>
          </a:p>
          <a:p>
            <a:endParaRPr lang="sl-SI"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Pešci: v zadnjih petih letih je na slovenskih cestah umrlo  20</a:t>
            </a:r>
            <a:r>
              <a:rPr lang="sl-SI" sz="1200" kern="1200" baseline="0" dirty="0">
                <a:solidFill>
                  <a:schemeClr val="tx1"/>
                </a:solidFill>
                <a:effectLst/>
                <a:latin typeface="+mn-lt"/>
                <a:ea typeface="+mn-ea"/>
                <a:cs typeface="+mn-cs"/>
              </a:rPr>
              <a:t> (2013), 14 (2014), 16 (2015), 22 (2016), 10 (2017) pešcev;</a:t>
            </a:r>
            <a:r>
              <a:rPr lang="sl-SI" sz="1200" kern="1200" dirty="0">
                <a:solidFill>
                  <a:schemeClr val="tx1"/>
                </a:solidFill>
                <a:effectLst/>
                <a:latin typeface="+mn-lt"/>
                <a:ea typeface="+mn-ea"/>
                <a:cs typeface="+mn-cs"/>
              </a:rPr>
              <a:t> med</a:t>
            </a:r>
            <a:r>
              <a:rPr lang="sl-SI" sz="1200" kern="1200" baseline="0" dirty="0">
                <a:solidFill>
                  <a:schemeClr val="tx1"/>
                </a:solidFill>
                <a:effectLst/>
                <a:latin typeface="+mn-lt"/>
                <a:ea typeface="+mn-ea"/>
                <a:cs typeface="+mn-cs"/>
              </a:rPr>
              <a:t> starejšimi od 65 let pa je umrlo 9 (2013), 7 (2014), 10 (2015), 10 (2016), 5 (2017) pešcev. To je v zadnjih petih letih cca 8,2 na leto, kar je enako kot iz vseh ostalih starostnih skupin skupaj. </a:t>
            </a:r>
            <a:r>
              <a:rPr lang="sl-SI" sz="1200" kern="1200" dirty="0">
                <a:solidFill>
                  <a:schemeClr val="tx1"/>
                </a:solidFill>
                <a:effectLst/>
                <a:latin typeface="+mn-lt"/>
                <a:ea typeface="+mn-ea"/>
                <a:cs typeface="+mn-cs"/>
              </a:rPr>
              <a:t>Med glavnimi vzroki prometnih nesreč z najhujšimi posledicami za pešce so </a:t>
            </a:r>
            <a:r>
              <a:rPr lang="sl-SI" sz="1200" b="1" kern="1200" dirty="0">
                <a:solidFill>
                  <a:schemeClr val="tx1"/>
                </a:solidFill>
                <a:effectLst/>
                <a:latin typeface="+mn-lt"/>
                <a:ea typeface="+mn-ea"/>
                <a:cs typeface="+mn-cs"/>
              </a:rPr>
              <a:t>neupoštevanje in odvzem prednosti</a:t>
            </a:r>
            <a:r>
              <a:rPr lang="sl-SI" sz="1200" kern="1200" dirty="0">
                <a:solidFill>
                  <a:schemeClr val="tx1"/>
                </a:solidFill>
                <a:effectLst/>
                <a:latin typeface="+mn-lt"/>
                <a:ea typeface="+mn-ea"/>
                <a:cs typeface="+mn-cs"/>
              </a:rPr>
              <a:t>, </a:t>
            </a:r>
            <a:r>
              <a:rPr lang="sl-SI" sz="1200" b="1" kern="1200" dirty="0">
                <a:solidFill>
                  <a:schemeClr val="tx1"/>
                </a:solidFill>
                <a:effectLst/>
                <a:latin typeface="+mn-lt"/>
                <a:ea typeface="+mn-ea"/>
                <a:cs typeface="+mn-cs"/>
              </a:rPr>
              <a:t>neprilagojena oz. prehitra vožnja voznikov</a:t>
            </a:r>
            <a:r>
              <a:rPr lang="sl-SI" sz="1200" kern="1200" dirty="0">
                <a:solidFill>
                  <a:schemeClr val="tx1"/>
                </a:solidFill>
                <a:effectLst/>
                <a:latin typeface="+mn-lt"/>
                <a:ea typeface="+mn-ea"/>
                <a:cs typeface="+mn-cs"/>
              </a:rPr>
              <a:t> ter v veliki meri </a:t>
            </a:r>
            <a:r>
              <a:rPr lang="sl-SI" sz="1200" b="1" kern="1200" dirty="0">
                <a:solidFill>
                  <a:schemeClr val="tx1"/>
                </a:solidFill>
                <a:effectLst/>
                <a:latin typeface="+mn-lt"/>
                <a:ea typeface="+mn-ea"/>
                <a:cs typeface="+mn-cs"/>
              </a:rPr>
              <a:t>nepravilnosti pešca</a:t>
            </a:r>
            <a:r>
              <a:rPr lang="sl-SI" sz="1200" b="1" kern="1200" baseline="0" dirty="0">
                <a:solidFill>
                  <a:schemeClr val="tx1"/>
                </a:solidFill>
                <a:effectLst/>
                <a:latin typeface="+mn-lt"/>
                <a:ea typeface="+mn-ea"/>
                <a:cs typeface="+mn-cs"/>
              </a:rPr>
              <a:t> </a:t>
            </a:r>
            <a:r>
              <a:rPr lang="sl-SI" sz="1200" b="0" kern="1200" baseline="0" dirty="0">
                <a:solidFill>
                  <a:schemeClr val="tx1"/>
                </a:solidFill>
                <a:effectLst/>
                <a:latin typeface="+mn-lt"/>
                <a:ea typeface="+mn-ea"/>
                <a:cs typeface="+mn-cs"/>
              </a:rPr>
              <a:t>(nepravilno prečkanje ceste). Starejši pa so zaradi temnejših oblačil tudi slabše vidni s strani voznikov.</a:t>
            </a:r>
            <a:endParaRPr lang="sl-SI" sz="1200" b="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endParaRPr lang="sl-SI" altLang="sl-SI" dirty="0"/>
          </a:p>
          <a:p>
            <a:pPr marL="0" marR="0" indent="0" algn="l" defTabSz="914400" rtl="0" eaLnBrk="1" fontAlgn="auto" latinLnBrk="0" hangingPunct="1">
              <a:lnSpc>
                <a:spcPct val="100000"/>
              </a:lnSpc>
              <a:spcBef>
                <a:spcPts val="0"/>
              </a:spcBef>
              <a:spcAft>
                <a:spcPts val="0"/>
              </a:spcAft>
              <a:buClrTx/>
              <a:buSzTx/>
              <a:buFontTx/>
              <a:buNone/>
              <a:tabLst/>
              <a:defRPr/>
            </a:pPr>
            <a:r>
              <a:rPr lang="sl-SI" altLang="sl-SI" dirty="0"/>
              <a:t>Kolesarji: </a:t>
            </a:r>
            <a:r>
              <a:rPr lang="sl-SI" sz="1200" kern="1200" dirty="0">
                <a:solidFill>
                  <a:schemeClr val="tx1"/>
                </a:solidFill>
                <a:effectLst/>
                <a:latin typeface="+mn-lt"/>
                <a:ea typeface="+mn-ea"/>
                <a:cs typeface="+mn-cs"/>
              </a:rPr>
              <a:t>v zadnjih petih letih je na slovenskih cestah umrlo  16</a:t>
            </a:r>
            <a:r>
              <a:rPr lang="sl-SI" sz="1200" kern="1200" baseline="0" dirty="0">
                <a:solidFill>
                  <a:schemeClr val="tx1"/>
                </a:solidFill>
                <a:effectLst/>
                <a:latin typeface="+mn-lt"/>
                <a:ea typeface="+mn-ea"/>
                <a:cs typeface="+mn-cs"/>
              </a:rPr>
              <a:t> (2013), 13 (2014), 14 (2015), 13 (2016), 11 (2017) kolesarjev;</a:t>
            </a:r>
            <a:r>
              <a:rPr lang="sl-SI" sz="1200" kern="1200" dirty="0">
                <a:solidFill>
                  <a:schemeClr val="tx1"/>
                </a:solidFill>
                <a:effectLst/>
                <a:latin typeface="+mn-lt"/>
                <a:ea typeface="+mn-ea"/>
                <a:cs typeface="+mn-cs"/>
              </a:rPr>
              <a:t> med</a:t>
            </a:r>
            <a:r>
              <a:rPr lang="sl-SI" sz="1200" kern="1200" baseline="0" dirty="0">
                <a:solidFill>
                  <a:schemeClr val="tx1"/>
                </a:solidFill>
                <a:effectLst/>
                <a:latin typeface="+mn-lt"/>
                <a:ea typeface="+mn-ea"/>
                <a:cs typeface="+mn-cs"/>
              </a:rPr>
              <a:t> starejšimi od 65 let pa je umrlo 6 (2013), 3 (2014), 5 (2015), 3 (2016), 3 (2017) kolesarjev. To je v zadnjih petih letih cca 4,0 na leto, kar je zopet najvišji delež med vsemi starostnimi skupinami. Število smrtno ponesrečenih kolesarjev sicer strmo naraste po 45 letu. </a:t>
            </a:r>
            <a:r>
              <a:rPr lang="sl-SI" sz="1200" kern="1200" dirty="0">
                <a:solidFill>
                  <a:schemeClr val="tx1"/>
                </a:solidFill>
                <a:effectLst/>
                <a:latin typeface="+mn-lt"/>
                <a:ea typeface="+mn-ea"/>
                <a:cs typeface="+mn-cs"/>
              </a:rPr>
              <a:t>Analiza varnosti in udeležbe kolesarjev v prometnih nesrečah za leto 2017 je pokazala, da se velika večina prometnih nesreč z udeležbo kolesarjev zgodi znotraj naselij (84 %), zato so nujni učinkoviti ukrepi na lokalni ravni. Med </a:t>
            </a:r>
            <a:r>
              <a:rPr lang="sl-SI" sz="1200" b="1" kern="1200" dirty="0">
                <a:solidFill>
                  <a:schemeClr val="tx1"/>
                </a:solidFill>
                <a:effectLst/>
                <a:latin typeface="+mn-lt"/>
                <a:ea typeface="+mn-ea"/>
                <a:cs typeface="+mn-cs"/>
              </a:rPr>
              <a:t>najpogostejšimi vzroki</a:t>
            </a:r>
            <a:r>
              <a:rPr lang="sl-SI" sz="1200" kern="1200" dirty="0">
                <a:solidFill>
                  <a:schemeClr val="tx1"/>
                </a:solidFill>
                <a:effectLst/>
                <a:latin typeface="+mn-lt"/>
                <a:ea typeface="+mn-ea"/>
                <a:cs typeface="+mn-cs"/>
              </a:rPr>
              <a:t> prometnih nesreč z udeležbo kolesarjev je </a:t>
            </a:r>
            <a:r>
              <a:rPr lang="sl-SI" sz="1200" b="1" kern="1200" dirty="0">
                <a:solidFill>
                  <a:schemeClr val="tx1"/>
                </a:solidFill>
                <a:effectLst/>
                <a:latin typeface="+mn-lt"/>
                <a:ea typeface="+mn-ea"/>
                <a:cs typeface="+mn-cs"/>
              </a:rPr>
              <a:t>neupoštevanje pravil o prednosti</a:t>
            </a:r>
            <a:r>
              <a:rPr lang="sl-SI" sz="1200" kern="1200" dirty="0">
                <a:solidFill>
                  <a:schemeClr val="tx1"/>
                </a:solidFill>
                <a:effectLst/>
                <a:latin typeface="+mn-lt"/>
                <a:ea typeface="+mn-ea"/>
                <a:cs typeface="+mn-cs"/>
              </a:rPr>
              <a:t>  (26 %), </a:t>
            </a:r>
            <a:r>
              <a:rPr lang="sl-SI" sz="1200" b="1" kern="1200" dirty="0">
                <a:solidFill>
                  <a:schemeClr val="tx1"/>
                </a:solidFill>
                <a:effectLst/>
                <a:latin typeface="+mn-lt"/>
                <a:ea typeface="+mn-ea"/>
                <a:cs typeface="+mn-cs"/>
              </a:rPr>
              <a:t>neprilagojena hitrost</a:t>
            </a:r>
            <a:r>
              <a:rPr lang="sl-SI" sz="1200" kern="1200" dirty="0">
                <a:solidFill>
                  <a:schemeClr val="tx1"/>
                </a:solidFill>
                <a:effectLst/>
                <a:latin typeface="+mn-lt"/>
                <a:ea typeface="+mn-ea"/>
                <a:cs typeface="+mn-cs"/>
              </a:rPr>
              <a:t> (21 %) in </a:t>
            </a:r>
            <a:r>
              <a:rPr lang="sl-SI" sz="1200" b="1" kern="1200" dirty="0">
                <a:solidFill>
                  <a:schemeClr val="tx1"/>
                </a:solidFill>
                <a:effectLst/>
                <a:latin typeface="+mn-lt"/>
                <a:ea typeface="+mn-ea"/>
                <a:cs typeface="+mn-cs"/>
              </a:rPr>
              <a:t>nepravilna stran oz. smer vožnje</a:t>
            </a:r>
            <a:r>
              <a:rPr lang="sl-SI" sz="1200" kern="1200" dirty="0">
                <a:solidFill>
                  <a:schemeClr val="tx1"/>
                </a:solidFill>
                <a:effectLst/>
                <a:latin typeface="+mn-lt"/>
                <a:ea typeface="+mn-ea"/>
                <a:cs typeface="+mn-cs"/>
              </a:rPr>
              <a:t> (16 %). Pri lažje oziroma težje poškodovanih so večinoma kolesarji sami povzročitelji prometnih nesreč, v primeru smrtnega izida pa so kolesarji odgovorni za povzročitev 36 % nesreč,  kar je manj kot v primerjavi z letom poprej (62 %). Pozitivno je, da se je v primerjavi z letom 2016 pri kolesarjih </a:t>
            </a:r>
            <a:r>
              <a:rPr lang="sl-SI" sz="1200" b="1" kern="1200" dirty="0">
                <a:solidFill>
                  <a:schemeClr val="tx1"/>
                </a:solidFill>
                <a:effectLst/>
                <a:latin typeface="+mn-lt"/>
                <a:ea typeface="+mn-ea"/>
                <a:cs typeface="+mn-cs"/>
              </a:rPr>
              <a:t>zmanjšala problematika alkoholiziranosti, in sicer se je za 24 % zmanjšalo število nesreč, ki jih je povzročil alkoholiziran kolesar.</a:t>
            </a:r>
            <a:endParaRPr lang="sl-SI"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l-SI"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altLang="sl-SI" dirty="0"/>
          </a:p>
        </p:txBody>
      </p:sp>
      <p:sp>
        <p:nvSpPr>
          <p:cNvPr id="7172" name="Označba mesta številke diapozitiva 3"/>
          <p:cNvSpPr>
            <a:spLocks noGrp="1"/>
          </p:cNvSpPr>
          <p:nvPr>
            <p:ph type="sldNum" sz="quarter" idx="5"/>
          </p:nvPr>
        </p:nvSpPr>
        <p:spPr>
          <a:noFill/>
        </p:spPr>
        <p:txBody>
          <a:bodyPr/>
          <a:lstStyle>
            <a:lvl1pPr defTabSz="914437">
              <a:defRPr>
                <a:solidFill>
                  <a:schemeClr val="tx1"/>
                </a:solidFill>
                <a:latin typeface="Arial" pitchFamily="34" charset="0"/>
                <a:cs typeface="Arial" pitchFamily="34" charset="0"/>
              </a:defRPr>
            </a:lvl1pPr>
            <a:lvl2pPr marL="729057" indent="-280406" defTabSz="914437">
              <a:defRPr>
                <a:solidFill>
                  <a:schemeClr val="tx1"/>
                </a:solidFill>
                <a:latin typeface="Arial" pitchFamily="34" charset="0"/>
                <a:cs typeface="Arial" pitchFamily="34" charset="0"/>
              </a:defRPr>
            </a:lvl2pPr>
            <a:lvl3pPr marL="1121626" indent="-224325" defTabSz="914437">
              <a:defRPr>
                <a:solidFill>
                  <a:schemeClr val="tx1"/>
                </a:solidFill>
                <a:latin typeface="Arial" pitchFamily="34" charset="0"/>
                <a:cs typeface="Arial" pitchFamily="34" charset="0"/>
              </a:defRPr>
            </a:lvl3pPr>
            <a:lvl4pPr marL="1570276" indent="-224325" defTabSz="914437">
              <a:defRPr>
                <a:solidFill>
                  <a:schemeClr val="tx1"/>
                </a:solidFill>
                <a:latin typeface="Arial" pitchFamily="34" charset="0"/>
                <a:cs typeface="Arial" pitchFamily="34" charset="0"/>
              </a:defRPr>
            </a:lvl4pPr>
            <a:lvl5pPr marL="2018927" indent="-224325" defTabSz="914437">
              <a:defRPr>
                <a:solidFill>
                  <a:schemeClr val="tx1"/>
                </a:solidFill>
                <a:latin typeface="Arial" pitchFamily="34" charset="0"/>
                <a:cs typeface="Arial" pitchFamily="34" charset="0"/>
              </a:defRPr>
            </a:lvl5pPr>
            <a:lvl6pPr marL="2467577" indent="-224325" defTabSz="914437" eaLnBrk="0" fontAlgn="base" hangingPunct="0">
              <a:spcBef>
                <a:spcPct val="0"/>
              </a:spcBef>
              <a:spcAft>
                <a:spcPct val="0"/>
              </a:spcAft>
              <a:defRPr>
                <a:solidFill>
                  <a:schemeClr val="tx1"/>
                </a:solidFill>
                <a:latin typeface="Arial" pitchFamily="34" charset="0"/>
                <a:cs typeface="Arial" pitchFamily="34" charset="0"/>
              </a:defRPr>
            </a:lvl6pPr>
            <a:lvl7pPr marL="2916227" indent="-224325" defTabSz="914437" eaLnBrk="0" fontAlgn="base" hangingPunct="0">
              <a:spcBef>
                <a:spcPct val="0"/>
              </a:spcBef>
              <a:spcAft>
                <a:spcPct val="0"/>
              </a:spcAft>
              <a:defRPr>
                <a:solidFill>
                  <a:schemeClr val="tx1"/>
                </a:solidFill>
                <a:latin typeface="Arial" pitchFamily="34" charset="0"/>
                <a:cs typeface="Arial" pitchFamily="34" charset="0"/>
              </a:defRPr>
            </a:lvl7pPr>
            <a:lvl8pPr marL="3364878" indent="-224325" defTabSz="914437" eaLnBrk="0" fontAlgn="base" hangingPunct="0">
              <a:spcBef>
                <a:spcPct val="0"/>
              </a:spcBef>
              <a:spcAft>
                <a:spcPct val="0"/>
              </a:spcAft>
              <a:defRPr>
                <a:solidFill>
                  <a:schemeClr val="tx1"/>
                </a:solidFill>
                <a:latin typeface="Arial" pitchFamily="34" charset="0"/>
                <a:cs typeface="Arial" pitchFamily="34" charset="0"/>
              </a:defRPr>
            </a:lvl8pPr>
            <a:lvl9pPr marL="3813528" indent="-224325" defTabSz="914437" eaLnBrk="0" fontAlgn="base" hangingPunct="0">
              <a:spcBef>
                <a:spcPct val="0"/>
              </a:spcBef>
              <a:spcAft>
                <a:spcPct val="0"/>
              </a:spcAft>
              <a:defRPr>
                <a:solidFill>
                  <a:schemeClr val="tx1"/>
                </a:solidFill>
                <a:latin typeface="Arial" pitchFamily="34" charset="0"/>
                <a:cs typeface="Arial" pitchFamily="34" charset="0"/>
              </a:defRPr>
            </a:lvl9pPr>
          </a:lstStyle>
          <a:p>
            <a:fld id="{E5CCAF80-F6F0-42D1-AC90-210EFE97BFF9}" type="slidenum">
              <a:rPr lang="sl-SI" altLang="sl-SI"/>
              <a:pPr/>
              <a:t>15</a:t>
            </a:fld>
            <a:endParaRPr lang="sl-SI" altLang="sl-SI"/>
          </a:p>
        </p:txBody>
      </p:sp>
    </p:spTree>
    <p:extLst>
      <p:ext uri="{BB962C8B-B14F-4D97-AF65-F5344CB8AC3E}">
        <p14:creationId xmlns:p14="http://schemas.microsoft.com/office/powerpoint/2010/main" val="3204159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Pešec se mora vedno prepričati o varnem prečkanju ceste. Ponoči ali ob zmanjšani vidljivosti med hojo po cesti moramo nositi odsevnik na vidnem mestu na strani, ki je obrnjena proti vozišču. Poskrbimo za večjo vidnost in varnost </a:t>
            </a:r>
            <a:r>
              <a:rPr lang="sl-SI" sz="1200" b="1" kern="1200" dirty="0">
                <a:solidFill>
                  <a:schemeClr val="tx1"/>
                </a:solidFill>
                <a:effectLst/>
                <a:latin typeface="+mn-lt"/>
                <a:ea typeface="+mn-ea"/>
                <a:cs typeface="+mn-cs"/>
              </a:rPr>
              <a:t>z uporabo svetlih in odsevnih oblačil ter odsevnih teles </a:t>
            </a:r>
            <a:r>
              <a:rPr lang="sl-SI" sz="1200" kern="1200" dirty="0">
                <a:solidFill>
                  <a:schemeClr val="tx1"/>
                </a:solidFill>
                <a:effectLst/>
                <a:latin typeface="+mn-lt"/>
                <a:ea typeface="+mn-ea"/>
                <a:cs typeface="+mn-cs"/>
              </a:rPr>
              <a:t>(odsevni trakovi, kresničke, uporaba svetilke, odsevni povodec za psa, sprehajalna palica, nahrbtnik, oblačila in obutev). Uporaba kresničk in odsevnih trakov</a:t>
            </a:r>
            <a:r>
              <a:rPr lang="sl-SI" sz="1200" kern="1200" baseline="0" dirty="0">
                <a:solidFill>
                  <a:schemeClr val="tx1"/>
                </a:solidFill>
                <a:effectLst/>
                <a:latin typeface="+mn-lt"/>
                <a:ea typeface="+mn-ea"/>
                <a:cs typeface="+mn-cs"/>
              </a:rPr>
              <a:t> je zakonsko obvezna (Zakon o pravilih v cestnem prometu, 84. člen).</a:t>
            </a:r>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Obvezna uporaba prehodov za pešce. Na semaforiziranih prehodih počakati na zeleno luč za pešce,</a:t>
            </a:r>
            <a:r>
              <a:rPr lang="sl-SI" sz="1200" kern="1200" baseline="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na </a:t>
            </a:r>
            <a:r>
              <a:rPr lang="sl-SI" sz="1200" kern="1200" dirty="0" err="1">
                <a:solidFill>
                  <a:schemeClr val="tx1"/>
                </a:solidFill>
                <a:effectLst/>
                <a:latin typeface="+mn-lt"/>
                <a:ea typeface="+mn-ea"/>
                <a:cs typeface="+mn-cs"/>
              </a:rPr>
              <a:t>nesemaforiziranih</a:t>
            </a:r>
            <a:r>
              <a:rPr lang="sl-SI" sz="1200" kern="1200" dirty="0">
                <a:solidFill>
                  <a:schemeClr val="tx1"/>
                </a:solidFill>
                <a:effectLst/>
                <a:latin typeface="+mn-lt"/>
                <a:ea typeface="+mn-ea"/>
                <a:cs typeface="+mn-cs"/>
              </a:rPr>
              <a:t> prehodih posebno pozornost nameniti približujočim se vozilom, da se ta dejansko ustavijo.</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Učenci prvega in drugega razreda osnovne šole morajo na poti v šolo in iz nje, poleg odsevnika, nositi tudi rumeno rutico, nameščeno okoli vratu. </a:t>
            </a:r>
            <a:r>
              <a:rPr lang="sl-SI" sz="1200" b="1" kern="1200" dirty="0">
                <a:solidFill>
                  <a:schemeClr val="tx1"/>
                </a:solidFill>
                <a:effectLst/>
                <a:latin typeface="+mn-lt"/>
                <a:ea typeface="+mn-ea"/>
                <a:cs typeface="+mn-cs"/>
              </a:rPr>
              <a:t>Odrasli, ki ob cesti spremljajo otroke, le te držijo za roko na zunanji strani, proč od ceste.</a:t>
            </a:r>
          </a:p>
          <a:p>
            <a:endParaRPr lang="sl-SI" sz="1200" b="1"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Na avtocesti </a:t>
            </a:r>
            <a:r>
              <a:rPr lang="sl-SI" sz="1200" kern="1200" dirty="0">
                <a:solidFill>
                  <a:schemeClr val="tx1"/>
                </a:solidFill>
                <a:effectLst/>
                <a:latin typeface="+mn-lt"/>
                <a:ea typeface="+mn-ea"/>
                <a:cs typeface="+mn-cs"/>
              </a:rPr>
              <a:t>se ne smemo zadrževati izven vozila ob cestišču, saj je to izredno nevarno. V primeru izrednega dogodka poskrbimo za svojo varnost: vozilo ustavimo na odstavnem pasu z vsemi delujočimi utripalkami, oblečemo odsevni telovnik, zavarujemo mesto dogodka z varnostnim trikotnikom, izstopimo iz vozila in se umaknimo na varno za zaščitno ograjo ter pokličimo pomoč.</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Povezave do gradiv: </a:t>
            </a:r>
            <a:r>
              <a:rPr lang="sl-SI" sz="1200" u="sng" kern="1200" dirty="0">
                <a:solidFill>
                  <a:schemeClr val="tx1"/>
                </a:solidFill>
                <a:effectLst/>
                <a:latin typeface="+mn-lt"/>
                <a:ea typeface="+mn-ea"/>
                <a:cs typeface="+mn-cs"/>
                <a:hlinkClick r:id="rId3"/>
              </a:rPr>
              <a:t>https://www.avp-rs.si/preventiva/gradiva/</a:t>
            </a:r>
            <a:r>
              <a:rPr lang="sl-SI" sz="1200" kern="1200" dirty="0">
                <a:solidFill>
                  <a:schemeClr val="tx1"/>
                </a:solidFill>
                <a:effectLst/>
                <a:latin typeface="+mn-lt"/>
                <a:ea typeface="+mn-ea"/>
                <a:cs typeface="+mn-cs"/>
              </a:rPr>
              <a:t> </a:t>
            </a:r>
          </a:p>
          <a:p>
            <a:endParaRPr lang="sl-SI" dirty="0"/>
          </a:p>
        </p:txBody>
      </p:sp>
      <p:sp>
        <p:nvSpPr>
          <p:cNvPr id="4" name="Označba mesta številke diapozitiva 3"/>
          <p:cNvSpPr>
            <a:spLocks noGrp="1"/>
          </p:cNvSpPr>
          <p:nvPr>
            <p:ph type="sldNum" sz="quarter" idx="10"/>
          </p:nvPr>
        </p:nvSpPr>
        <p:spPr/>
        <p:txBody>
          <a:bodyPr/>
          <a:lstStyle/>
          <a:p>
            <a:fld id="{935119A8-B507-438A-8CB2-DEA29052F915}" type="slidenum">
              <a:rPr lang="en-GB" smtClean="0"/>
              <a:t>16</a:t>
            </a:fld>
            <a:endParaRPr lang="en-GB"/>
          </a:p>
        </p:txBody>
      </p:sp>
    </p:spTree>
    <p:extLst>
      <p:ext uri="{BB962C8B-B14F-4D97-AF65-F5344CB8AC3E}">
        <p14:creationId xmlns:p14="http://schemas.microsoft.com/office/powerpoint/2010/main" val="2990541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Zloženka Varno s kolesom v prometu:  </a:t>
            </a:r>
            <a:r>
              <a:rPr lang="sl-SI" sz="1200" u="sng" kern="1200" dirty="0">
                <a:solidFill>
                  <a:schemeClr val="tx1"/>
                </a:solidFill>
                <a:effectLst/>
                <a:latin typeface="+mn-lt"/>
                <a:ea typeface="+mn-ea"/>
                <a:cs typeface="+mn-cs"/>
                <a:hlinkClick r:id="rId3"/>
              </a:rPr>
              <a:t>https://www.avp-rs.si/wp-content/uploads/2017/09/zlozenka_kolesarji_tisk.pdf</a:t>
            </a:r>
            <a:r>
              <a:rPr lang="sl-SI" sz="1200" kern="1200" dirty="0">
                <a:solidFill>
                  <a:schemeClr val="tx1"/>
                </a:solidFill>
                <a:effectLst/>
                <a:latin typeface="+mn-lt"/>
                <a:ea typeface="+mn-ea"/>
                <a:cs typeface="+mn-cs"/>
              </a:rPr>
              <a:t> </a:t>
            </a:r>
          </a:p>
          <a:p>
            <a:r>
              <a:rPr lang="sl-SI" sz="1200" b="1" kern="1200" dirty="0">
                <a:solidFill>
                  <a:schemeClr val="tx1"/>
                </a:solidFill>
                <a:effectLst/>
                <a:latin typeface="+mn-lt"/>
                <a:ea typeface="+mn-ea"/>
                <a:cs typeface="+mn-cs"/>
              </a:rPr>
              <a:t> </a:t>
            </a:r>
          </a:p>
          <a:p>
            <a:r>
              <a:rPr lang="sl-SI" sz="1200" b="1" kern="1200" dirty="0">
                <a:solidFill>
                  <a:schemeClr val="tx1"/>
                </a:solidFill>
                <a:effectLst/>
                <a:latin typeface="+mn-lt"/>
                <a:ea typeface="+mn-ea"/>
                <a:cs typeface="+mn-cs"/>
              </a:rPr>
              <a:t>Varno s kolesom</a:t>
            </a:r>
          </a:p>
          <a:p>
            <a:r>
              <a:rPr lang="sl-SI" sz="1200" kern="1200" dirty="0">
                <a:solidFill>
                  <a:schemeClr val="tx1"/>
                </a:solidFill>
                <a:effectLst/>
                <a:latin typeface="+mn-lt"/>
                <a:ea typeface="+mn-ea"/>
                <a:cs typeface="+mn-cs"/>
              </a:rPr>
              <a:t>Kolesarjenje je zdrav, okolju prijazen in poceni način prevoza. Spodbujati bi morali dnevno, rekreacijsko in športno kolesarjenje. Odrasli smo otrokom zgled.</a:t>
            </a:r>
            <a:br>
              <a:rPr lang="sl-SI" sz="1200" kern="1200" dirty="0">
                <a:solidFill>
                  <a:schemeClr val="tx1"/>
                </a:solidFill>
                <a:effectLst/>
                <a:latin typeface="+mn-lt"/>
                <a:ea typeface="+mn-ea"/>
                <a:cs typeface="+mn-cs"/>
              </a:rPr>
            </a:br>
            <a:r>
              <a:rPr lang="sl-SI" sz="1200" kern="1200" dirty="0">
                <a:solidFill>
                  <a:schemeClr val="tx1"/>
                </a:solidFill>
                <a:effectLst/>
                <a:latin typeface="+mn-lt"/>
                <a:ea typeface="+mn-ea"/>
                <a:cs typeface="+mn-cs"/>
              </a:rPr>
              <a:t>Prav tako kot pešci so tudi kolesarji med najbolj ogroženimi skupinami v cestnem prometu. Med njimi najbolj izstopajo starejši nad 65 let.</a:t>
            </a:r>
            <a:br>
              <a:rPr lang="sl-SI" sz="1200" kern="1200" dirty="0">
                <a:solidFill>
                  <a:schemeClr val="tx1"/>
                </a:solidFill>
                <a:effectLst/>
                <a:latin typeface="+mn-lt"/>
                <a:ea typeface="+mn-ea"/>
                <a:cs typeface="+mn-cs"/>
              </a:rPr>
            </a:br>
            <a:br>
              <a:rPr lang="sl-SI" sz="1200" b="1" kern="1200" dirty="0">
                <a:solidFill>
                  <a:schemeClr val="tx1"/>
                </a:solidFill>
                <a:effectLst/>
                <a:latin typeface="+mn-lt"/>
                <a:ea typeface="+mn-ea"/>
                <a:cs typeface="+mn-cs"/>
              </a:rPr>
            </a:br>
            <a:r>
              <a:rPr lang="sl-SI" sz="1200" b="1" kern="1200" dirty="0">
                <a:solidFill>
                  <a:schemeClr val="tx1"/>
                </a:solidFill>
                <a:effectLst/>
                <a:latin typeface="+mn-lt"/>
                <a:ea typeface="+mn-ea"/>
                <a:cs typeface="+mn-cs"/>
              </a:rPr>
              <a:t>Svojo varnost lahko kolesarji povečajo, če:</a:t>
            </a:r>
          </a:p>
          <a:p>
            <a:pPr lvl="0"/>
            <a:r>
              <a:rPr lang="sl-SI" sz="1200" kern="1200" dirty="0">
                <a:solidFill>
                  <a:schemeClr val="tx1"/>
                </a:solidFill>
                <a:effectLst/>
                <a:latin typeface="+mn-lt"/>
                <a:ea typeface="+mn-ea"/>
                <a:cs typeface="+mn-cs"/>
              </a:rPr>
              <a:t>- vozijo tehnično brezhibno kolo,</a:t>
            </a:r>
          </a:p>
          <a:p>
            <a:pPr lvl="0"/>
            <a:r>
              <a:rPr lang="sl-SI" sz="1200" kern="1200" dirty="0">
                <a:solidFill>
                  <a:schemeClr val="tx1"/>
                </a:solidFill>
                <a:effectLst/>
                <a:latin typeface="+mn-lt"/>
                <a:ea typeface="+mn-ea"/>
                <a:cs typeface="+mn-cs"/>
              </a:rPr>
              <a:t>- dosledno upoštevajo prometne predpise (vožnja po kolesarski stezi, upoštevanje prednosti, prečkanje ceste na</a:t>
            </a:r>
          </a:p>
          <a:p>
            <a:pPr lvl="0"/>
            <a:r>
              <a:rPr lang="sl-SI" sz="1200" kern="1200" dirty="0">
                <a:solidFill>
                  <a:schemeClr val="tx1"/>
                </a:solidFill>
                <a:effectLst/>
                <a:latin typeface="+mn-lt"/>
                <a:ea typeface="+mn-ea"/>
                <a:cs typeface="+mn-cs"/>
              </a:rPr>
              <a:t>označenih prehodih za pešce, vožnja ob robu cestišča itd.),</a:t>
            </a:r>
          </a:p>
          <a:p>
            <a:pPr lvl="0"/>
            <a:r>
              <a:rPr lang="sl-SI" sz="1200" kern="1200" dirty="0">
                <a:solidFill>
                  <a:schemeClr val="tx1"/>
                </a:solidFill>
                <a:effectLst/>
                <a:latin typeface="+mn-lt"/>
                <a:ea typeface="+mn-ea"/>
                <a:cs typeface="+mn-cs"/>
              </a:rPr>
              <a:t>- uporabljajo kolesarske zaščitne čelade,</a:t>
            </a:r>
          </a:p>
          <a:p>
            <a:pPr lvl="0"/>
            <a:r>
              <a:rPr lang="sl-SI" sz="1200" kern="1200" dirty="0">
                <a:solidFill>
                  <a:schemeClr val="tx1"/>
                </a:solidFill>
                <a:effectLst/>
                <a:latin typeface="+mn-lt"/>
                <a:ea typeface="+mn-ea"/>
                <a:cs typeface="+mn-cs"/>
              </a:rPr>
              <a:t>- uporabljajo odsevne predmete in luči za boljšo opaznost na cesti,</a:t>
            </a:r>
          </a:p>
          <a:p>
            <a:pPr lvl="0"/>
            <a:r>
              <a:rPr lang="sl-SI" sz="1200" kern="1200" dirty="0">
                <a:solidFill>
                  <a:schemeClr val="tx1"/>
                </a:solidFill>
                <a:effectLst/>
                <a:latin typeface="+mn-lt"/>
                <a:ea typeface="+mn-ea"/>
                <a:cs typeface="+mn-cs"/>
              </a:rPr>
              <a:t>- previdno in preudarno ravnajo ter predvidevajo ravnanje drugih udeležencev v prometu.</a:t>
            </a:r>
          </a:p>
          <a:p>
            <a:br>
              <a:rPr lang="sl-SI" sz="1200" b="1" kern="1200" dirty="0">
                <a:solidFill>
                  <a:schemeClr val="tx1"/>
                </a:solidFill>
                <a:effectLst/>
                <a:latin typeface="+mn-lt"/>
                <a:ea typeface="+mn-ea"/>
                <a:cs typeface="+mn-cs"/>
              </a:rPr>
            </a:br>
            <a:r>
              <a:rPr lang="sl-SI" sz="1200" b="1" kern="1200" dirty="0">
                <a:solidFill>
                  <a:schemeClr val="tx1"/>
                </a:solidFill>
                <a:effectLst/>
                <a:latin typeface="+mn-lt"/>
                <a:ea typeface="+mn-ea"/>
                <a:cs typeface="+mn-cs"/>
              </a:rPr>
              <a:t>Uporaba kolesarske čelade</a:t>
            </a:r>
          </a:p>
          <a:p>
            <a:r>
              <a:rPr lang="sl-SI" sz="1200" kern="1200" dirty="0">
                <a:solidFill>
                  <a:schemeClr val="tx1"/>
                </a:solidFill>
                <a:effectLst/>
                <a:latin typeface="+mn-lt"/>
                <a:ea typeface="+mn-ea"/>
                <a:cs typeface="+mn-cs"/>
              </a:rPr>
              <a:t>Kolesarska čelada je nepogrešljiv del opreme vsakega kolesarja. Ni modna muha ali zaščita, ki je namenjena le športnikom. Vsak trk ali padec s kolesom lahko povzroči poškodbe glave, ki puščajo trajne posledice.</a:t>
            </a:r>
            <a:br>
              <a:rPr lang="sl-SI" sz="1200" kern="1200" dirty="0">
                <a:solidFill>
                  <a:schemeClr val="tx1"/>
                </a:solidFill>
                <a:effectLst/>
                <a:latin typeface="+mn-lt"/>
                <a:ea typeface="+mn-ea"/>
                <a:cs typeface="+mn-cs"/>
              </a:rPr>
            </a:br>
            <a:r>
              <a:rPr lang="sl-SI" sz="1200" kern="1200" dirty="0">
                <a:solidFill>
                  <a:schemeClr val="tx1"/>
                </a:solidFill>
                <a:effectLst/>
                <a:latin typeface="+mn-lt"/>
                <a:ea typeface="+mn-ea"/>
                <a:cs typeface="+mn-cs"/>
              </a:rPr>
              <a:t>Zato za vsakega kolesarja velja, da “Bistro glavo varuje čelada”.</a:t>
            </a:r>
            <a:br>
              <a:rPr lang="sl-SI" sz="1200" kern="1200" dirty="0">
                <a:solidFill>
                  <a:schemeClr val="tx1"/>
                </a:solidFill>
                <a:effectLst/>
                <a:latin typeface="+mn-lt"/>
                <a:ea typeface="+mn-ea"/>
                <a:cs typeface="+mn-cs"/>
              </a:rPr>
            </a:br>
            <a:r>
              <a:rPr lang="sl-SI" sz="1200" kern="1200" dirty="0">
                <a:solidFill>
                  <a:schemeClr val="tx1"/>
                </a:solidFill>
                <a:effectLst/>
                <a:latin typeface="+mn-lt"/>
                <a:ea typeface="+mn-ea"/>
                <a:cs typeface="+mn-cs"/>
              </a:rPr>
              <a:t>Otroci do 18. leta starosti, ki vozijo kolo ali kolo s pomožnim motorjem ali so na kolesu potniki morajo med vožnjo nositi zaščitno kolesarsko čelado.</a:t>
            </a:r>
            <a:br>
              <a:rPr lang="sl-SI" sz="1200" kern="1200" dirty="0">
                <a:solidFill>
                  <a:schemeClr val="tx1"/>
                </a:solidFill>
                <a:effectLst/>
                <a:latin typeface="+mn-lt"/>
                <a:ea typeface="+mn-ea"/>
                <a:cs typeface="+mn-cs"/>
              </a:rPr>
            </a:br>
            <a:r>
              <a:rPr lang="sl-SI" sz="1200" kern="1200" dirty="0">
                <a:solidFill>
                  <a:schemeClr val="tx1"/>
                </a:solidFill>
                <a:effectLst/>
                <a:latin typeface="+mn-lt"/>
                <a:ea typeface="+mn-ea"/>
                <a:cs typeface="+mn-cs"/>
              </a:rPr>
              <a:t>Pri nakupu čelade pazite da upoštevate nekaj napotkov:</a:t>
            </a:r>
          </a:p>
          <a:p>
            <a:pPr lvl="0"/>
            <a:r>
              <a:rPr lang="sl-SI" sz="1200" kern="1200" dirty="0">
                <a:solidFill>
                  <a:schemeClr val="tx1"/>
                </a:solidFill>
                <a:effectLst/>
                <a:latin typeface="+mn-lt"/>
                <a:ea typeface="+mn-ea"/>
                <a:cs typeface="+mn-cs"/>
              </a:rPr>
              <a:t>Kolesarska čelada mora biti izdelana v skladu z mednarodnim standardom za kolesarske čelade EN 1078 z oznako CE. Na nalepki mora biti oznaka proizvajalca, države, kjer je bila izdelana, velikost čelade in leto proizvodnje. Nalepka z oznako standarda mora biti na levi strani čelade. Navodilo kako se uporablja čelada, pa je obvezno na desni notranji strani čelade.</a:t>
            </a:r>
          </a:p>
          <a:p>
            <a:pPr lvl="0"/>
            <a:r>
              <a:rPr lang="sl-SI" sz="1200" kern="1200" dirty="0">
                <a:solidFill>
                  <a:schemeClr val="tx1"/>
                </a:solidFill>
                <a:effectLst/>
                <a:latin typeface="+mn-lt"/>
                <a:ea typeface="+mn-ea"/>
                <a:cs typeface="+mn-cs"/>
              </a:rPr>
              <a:t>Čelada mora biti primerne velikosti. S priloženimi blazinicami ali s posebnim sistemom za uravnavanje si jo prilagodite tako, da trdno stoji na glavi in je obenem udobna. Tudi trakovi za zapenjanje morajo biti nastavljeni tako, da čelado tudi ob morebitnem udarcu obdržijo na glavi in obenem preprečujejo gibanje čelade po glavi.</a:t>
            </a:r>
          </a:p>
          <a:p>
            <a:pPr lvl="0"/>
            <a:r>
              <a:rPr lang="sl-SI" sz="1200" kern="1200" dirty="0">
                <a:solidFill>
                  <a:schemeClr val="tx1"/>
                </a:solidFill>
                <a:effectLst/>
                <a:latin typeface="+mn-lt"/>
                <a:ea typeface="+mn-ea"/>
                <a:cs typeface="+mn-cs"/>
              </a:rPr>
              <a:t>Da bo čelada lahko preprečila udarec, jo mora kolesar pravilno nositi. Čelada mora ležati na glavi tako, da je njen prvi rob približno 2 cm nad obrvmi. Čelada mora biti med vožnjo vselej zapeta s trakovi za zapenjanje, ki se morajo prilegati bradi.</a:t>
            </a:r>
          </a:p>
          <a:p>
            <a:pPr lvl="0"/>
            <a:r>
              <a:rPr lang="sl-SI" sz="1200" kern="1200" dirty="0">
                <a:solidFill>
                  <a:schemeClr val="tx1"/>
                </a:solidFill>
                <a:effectLst/>
                <a:latin typeface="+mn-lt"/>
                <a:ea typeface="+mn-ea"/>
                <a:cs typeface="+mn-cs"/>
              </a:rPr>
              <a:t>Po vsakem močnejšem udarcu, je potrebno čelado zamenjati, saj se poškoduje notranja zgradba čelade, ki ob ponovnem udarcu ne bo več uspešno zaščitila kolesarja.</a:t>
            </a:r>
          </a:p>
          <a:p>
            <a:pPr lvl="0"/>
            <a:r>
              <a:rPr lang="sl-SI" sz="1200" kern="1200" dirty="0">
                <a:solidFill>
                  <a:schemeClr val="tx1"/>
                </a:solidFill>
                <a:effectLst/>
                <a:latin typeface="+mn-lt"/>
                <a:ea typeface="+mn-ea"/>
                <a:cs typeface="+mn-cs"/>
              </a:rPr>
              <a:t>Pri nakupu čelade za otroka, jo izbirajte skupaj z njim. Tako boste izbrali ustrezno velikost. Otroku pa prepustite izbiro vzorca in barve. Če mu bo čelada všeč, jo bo tudi z veseljem uporabljal.</a:t>
            </a:r>
          </a:p>
          <a:p>
            <a:br>
              <a:rPr lang="sl-SI" sz="1200" b="1" kern="1200" dirty="0">
                <a:solidFill>
                  <a:schemeClr val="tx1"/>
                </a:solidFill>
                <a:effectLst/>
                <a:latin typeface="+mn-lt"/>
                <a:ea typeface="+mn-ea"/>
                <a:cs typeface="+mn-cs"/>
              </a:rPr>
            </a:br>
            <a:br>
              <a:rPr lang="sl-SI" sz="1200" b="0" kern="1200" dirty="0">
                <a:solidFill>
                  <a:schemeClr val="tx1"/>
                </a:solidFill>
                <a:effectLst/>
                <a:latin typeface="+mn-lt"/>
                <a:ea typeface="+mn-ea"/>
                <a:cs typeface="+mn-cs"/>
              </a:rPr>
            </a:br>
            <a:r>
              <a:rPr lang="sl-SI" sz="1200" b="1" kern="1200" dirty="0">
                <a:solidFill>
                  <a:schemeClr val="tx1"/>
                </a:solidFill>
                <a:effectLst/>
                <a:latin typeface="+mn-lt"/>
                <a:ea typeface="+mn-ea"/>
                <a:cs typeface="+mn-cs"/>
              </a:rPr>
              <a:t>Ustrezna oprema kolesarja in kolesa</a:t>
            </a:r>
          </a:p>
          <a:p>
            <a:r>
              <a:rPr lang="sl-SI" sz="1200" kern="1200" dirty="0">
                <a:solidFill>
                  <a:schemeClr val="tx1"/>
                </a:solidFill>
                <a:effectLst/>
                <a:latin typeface="+mn-lt"/>
                <a:ea typeface="+mn-ea"/>
                <a:cs typeface="+mn-cs"/>
              </a:rPr>
              <a:t>Za varnost kolesarja je izredno pomembno, da ima brezhibno in tehnično ustrezno kolo, ki ima:</a:t>
            </a:r>
          </a:p>
          <a:p>
            <a:pPr lvl="0"/>
            <a:r>
              <a:rPr lang="sl-SI" sz="1200" kern="1200" dirty="0">
                <a:solidFill>
                  <a:schemeClr val="tx1"/>
                </a:solidFill>
                <a:effectLst/>
                <a:latin typeface="+mn-lt"/>
                <a:ea typeface="+mn-ea"/>
                <a:cs typeface="+mn-cs"/>
              </a:rPr>
              <a:t>je ustrezne velikosti,</a:t>
            </a:r>
          </a:p>
          <a:p>
            <a:pPr lvl="0"/>
            <a:r>
              <a:rPr lang="sl-SI" sz="1200" kern="1200" dirty="0">
                <a:solidFill>
                  <a:schemeClr val="tx1"/>
                </a:solidFill>
                <a:effectLst/>
                <a:latin typeface="+mn-lt"/>
                <a:ea typeface="+mn-ea"/>
                <a:cs typeface="+mn-cs"/>
              </a:rPr>
              <a:t>ima delujočo sprednjo in zadnjo zavoro,</a:t>
            </a:r>
          </a:p>
          <a:p>
            <a:pPr lvl="0"/>
            <a:r>
              <a:rPr lang="sl-SI" sz="1200" kern="1200" dirty="0">
                <a:solidFill>
                  <a:schemeClr val="tx1"/>
                </a:solidFill>
                <a:effectLst/>
                <a:latin typeface="+mn-lt"/>
                <a:ea typeface="+mn-ea"/>
                <a:cs typeface="+mn-cs"/>
              </a:rPr>
              <a:t>ima sprednjo belo in zadnjo rdečo luč,</a:t>
            </a:r>
          </a:p>
          <a:p>
            <a:pPr lvl="0"/>
            <a:r>
              <a:rPr lang="sl-SI" sz="1200" kern="1200" dirty="0">
                <a:solidFill>
                  <a:schemeClr val="tx1"/>
                </a:solidFill>
                <a:effectLst/>
                <a:latin typeface="+mn-lt"/>
                <a:ea typeface="+mn-ea"/>
                <a:cs typeface="+mn-cs"/>
              </a:rPr>
              <a:t>ima odsevnike v pedalih in med naperami,</a:t>
            </a:r>
          </a:p>
          <a:p>
            <a:pPr lvl="0"/>
            <a:r>
              <a:rPr lang="sl-SI" sz="1200" kern="1200" dirty="0">
                <a:solidFill>
                  <a:schemeClr val="tx1"/>
                </a:solidFill>
                <a:effectLst/>
                <a:latin typeface="+mn-lt"/>
                <a:ea typeface="+mn-ea"/>
                <a:cs typeface="+mn-cs"/>
              </a:rPr>
              <a:t>ima zvonec.</a:t>
            </a:r>
          </a:p>
          <a:p>
            <a:r>
              <a:rPr lang="sl-SI" sz="1200" kern="1200" dirty="0">
                <a:solidFill>
                  <a:schemeClr val="tx1"/>
                </a:solidFill>
                <a:effectLst/>
                <a:latin typeface="+mn-lt"/>
                <a:ea typeface="+mn-ea"/>
                <a:cs typeface="+mn-cs"/>
              </a:rPr>
              <a:t>Kolesar mora biti za kolesarjenje primerno oblečen:</a:t>
            </a:r>
          </a:p>
          <a:p>
            <a:pPr lvl="0"/>
            <a:r>
              <a:rPr lang="sl-SI" sz="1200" kern="1200" dirty="0">
                <a:solidFill>
                  <a:schemeClr val="tx1"/>
                </a:solidFill>
                <a:effectLst/>
                <a:latin typeface="+mn-lt"/>
                <a:ea typeface="+mn-ea"/>
                <a:cs typeface="+mn-cs"/>
              </a:rPr>
              <a:t>Vedno uporablja zaščitno kolesarsko čelado, ki ščiti glavo pred hujšimi posledicami, tako med vožnjo v naselju kot med vožnjo izven naselij ali pri gorskem kolesarjenju,</a:t>
            </a:r>
          </a:p>
          <a:p>
            <a:pPr lvl="0"/>
            <a:r>
              <a:rPr lang="sl-SI" sz="1200" kern="1200" dirty="0">
                <a:solidFill>
                  <a:schemeClr val="tx1"/>
                </a:solidFill>
                <a:effectLst/>
                <a:latin typeface="+mn-lt"/>
                <a:ea typeface="+mn-ea"/>
                <a:cs typeface="+mn-cs"/>
              </a:rPr>
              <a:t>nosi športna ali udobna oblačila,</a:t>
            </a:r>
          </a:p>
          <a:p>
            <a:pPr lvl="0"/>
            <a:r>
              <a:rPr lang="sl-SI" sz="1200" kern="1200" dirty="0">
                <a:solidFill>
                  <a:schemeClr val="tx1"/>
                </a:solidFill>
                <a:effectLst/>
                <a:latin typeface="+mn-lt"/>
                <a:ea typeface="+mn-ea"/>
                <a:cs typeface="+mn-cs"/>
              </a:rPr>
              <a:t>odsevni telovnik ali druge odsevnike, da je bolje viden.</a:t>
            </a:r>
          </a:p>
          <a:p>
            <a:pPr lvl="0"/>
            <a:endParaRPr lang="sl-SI" sz="1200" kern="1200" dirty="0">
              <a:solidFill>
                <a:schemeClr val="tx1"/>
              </a:solidFill>
              <a:effectLst/>
              <a:latin typeface="+mn-lt"/>
              <a:ea typeface="+mn-ea"/>
              <a:cs typeface="+mn-cs"/>
            </a:endParaRPr>
          </a:p>
          <a:p>
            <a:pPr lvl="0"/>
            <a:r>
              <a:rPr lang="sl-SI" sz="1200" kern="1200" dirty="0">
                <a:solidFill>
                  <a:schemeClr val="tx1"/>
                </a:solidFill>
                <a:effectLst/>
                <a:latin typeface="+mn-lt"/>
                <a:ea typeface="+mn-ea"/>
                <a:cs typeface="+mn-cs"/>
              </a:rPr>
              <a:t>Prometna vzgoja &gt; Programi prometne vzgoje: </a:t>
            </a:r>
            <a:r>
              <a:rPr lang="sl-SI" sz="1200" b="1" u="sng" kern="1200" dirty="0">
                <a:solidFill>
                  <a:schemeClr val="tx1"/>
                </a:solidFill>
                <a:effectLst/>
                <a:latin typeface="+mn-lt"/>
                <a:ea typeface="+mn-ea"/>
                <a:cs typeface="+mn-cs"/>
                <a:hlinkClick r:id="rId4"/>
              </a:rPr>
              <a:t>Kolesarski izpiti</a:t>
            </a:r>
            <a:endParaRPr lang="sl-SI" sz="1200" kern="1200" dirty="0">
              <a:solidFill>
                <a:schemeClr val="tx1"/>
              </a:solidFill>
              <a:effectLst/>
              <a:latin typeface="+mn-lt"/>
              <a:ea typeface="+mn-ea"/>
              <a:cs typeface="+mn-cs"/>
            </a:endParaRPr>
          </a:p>
          <a:p>
            <a:pPr lvl="0"/>
            <a:r>
              <a:rPr lang="sl-SI" sz="1200" kern="1200" dirty="0">
                <a:solidFill>
                  <a:schemeClr val="tx1"/>
                </a:solidFill>
                <a:effectLst/>
                <a:latin typeface="+mn-lt"/>
                <a:ea typeface="+mn-ea"/>
                <a:cs typeface="+mn-cs"/>
              </a:rPr>
              <a:t>Prometna vzgoja &gt; Preventivna gradiva: </a:t>
            </a:r>
            <a:r>
              <a:rPr lang="sl-SI" sz="1200" b="1" u="sng" kern="1200" dirty="0">
                <a:solidFill>
                  <a:schemeClr val="tx1"/>
                </a:solidFill>
                <a:effectLst/>
                <a:latin typeface="+mn-lt"/>
                <a:ea typeface="+mn-ea"/>
                <a:cs typeface="+mn-cs"/>
                <a:hlinkClick r:id="rId5"/>
              </a:rPr>
              <a:t>Kolesarske čelade</a:t>
            </a:r>
            <a:endParaRPr lang="sl-SI" sz="1200" kern="1200" dirty="0">
              <a:solidFill>
                <a:schemeClr val="tx1"/>
              </a:solidFill>
              <a:effectLst/>
              <a:latin typeface="+mn-lt"/>
              <a:ea typeface="+mn-ea"/>
              <a:cs typeface="+mn-cs"/>
            </a:endParaRPr>
          </a:p>
          <a:p>
            <a:pPr lvl="0"/>
            <a:r>
              <a:rPr lang="sl-SI" sz="1200" kern="1200" dirty="0">
                <a:solidFill>
                  <a:schemeClr val="tx1"/>
                </a:solidFill>
                <a:effectLst/>
                <a:latin typeface="+mn-lt"/>
                <a:ea typeface="+mn-ea"/>
                <a:cs typeface="+mn-cs"/>
              </a:rPr>
              <a:t>Prometna vzgoja &gt; Preventivna gradiva: </a:t>
            </a:r>
            <a:r>
              <a:rPr lang="sl-SI" sz="1200" b="1" u="sng" kern="1200" dirty="0">
                <a:solidFill>
                  <a:schemeClr val="tx1"/>
                </a:solidFill>
                <a:effectLst/>
                <a:latin typeface="+mn-lt"/>
                <a:ea typeface="+mn-ea"/>
                <a:cs typeface="+mn-cs"/>
                <a:hlinkClick r:id="rId6"/>
              </a:rPr>
              <a:t>Kolesarski spretnostni poligon</a:t>
            </a:r>
            <a:endParaRPr lang="sl-SI" sz="1200" kern="1200" dirty="0">
              <a:solidFill>
                <a:schemeClr val="tx1"/>
              </a:solidFill>
              <a:effectLst/>
              <a:latin typeface="+mn-lt"/>
              <a:ea typeface="+mn-ea"/>
              <a:cs typeface="+mn-cs"/>
            </a:endParaRPr>
          </a:p>
          <a:p>
            <a:pPr lvl="0"/>
            <a:r>
              <a:rPr lang="sl-SI" sz="1200" kern="1200" dirty="0">
                <a:solidFill>
                  <a:schemeClr val="tx1"/>
                </a:solidFill>
                <a:effectLst/>
                <a:latin typeface="+mn-lt"/>
                <a:ea typeface="+mn-ea"/>
                <a:cs typeface="+mn-cs"/>
              </a:rPr>
              <a:t>Prometna vzgoja &gt; Preventivna gradiva: </a:t>
            </a:r>
            <a:r>
              <a:rPr lang="sl-SI" sz="1200" b="1" u="sng" kern="1200" dirty="0">
                <a:solidFill>
                  <a:schemeClr val="tx1"/>
                </a:solidFill>
                <a:effectLst/>
                <a:latin typeface="+mn-lt"/>
                <a:ea typeface="+mn-ea"/>
                <a:cs typeface="+mn-cs"/>
                <a:hlinkClick r:id="rId7"/>
              </a:rPr>
              <a:t>Zapisnik o pregledu kolesa</a:t>
            </a:r>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935119A8-B507-438A-8CB2-DEA29052F915}" type="slidenum">
              <a:rPr lang="en-GB" smtClean="0"/>
              <a:t>17</a:t>
            </a:fld>
            <a:endParaRPr lang="en-GB"/>
          </a:p>
        </p:txBody>
      </p:sp>
    </p:spTree>
    <p:extLst>
      <p:ext uri="{BB962C8B-B14F-4D97-AF65-F5344CB8AC3E}">
        <p14:creationId xmlns:p14="http://schemas.microsoft.com/office/powerpoint/2010/main" val="1570422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Med vozniki in potniki osebnih avtomobilov so najbolj ogroženi in najbolj ogrožajo mladi med 18. in 24. letom ter starejši nad 50 let starosti. Pogosto so žrtve prometnih nesreč z vozili tudi ranljivejši udeleženci v prometu, predvsem pešci in kolesarji.</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Najpogostejši vzroki za nastanek prometnih nesreč so:</a:t>
            </a:r>
          </a:p>
          <a:p>
            <a:r>
              <a:rPr lang="sl-SI" sz="1200" kern="1200" dirty="0">
                <a:solidFill>
                  <a:schemeClr val="tx1"/>
                </a:solidFill>
                <a:effectLst/>
                <a:latin typeface="+mn-lt"/>
                <a:ea typeface="+mn-ea"/>
                <a:cs typeface="+mn-cs"/>
              </a:rPr>
              <a:t>hitrost</a:t>
            </a:r>
          </a:p>
          <a:p>
            <a:r>
              <a:rPr lang="sl-SI" sz="1200" kern="1200" dirty="0">
                <a:solidFill>
                  <a:schemeClr val="tx1"/>
                </a:solidFill>
                <a:effectLst/>
                <a:latin typeface="+mn-lt"/>
                <a:ea typeface="+mn-ea"/>
                <a:cs typeface="+mn-cs"/>
              </a:rPr>
              <a:t>neupoštevanje prednosti</a:t>
            </a:r>
          </a:p>
          <a:p>
            <a:r>
              <a:rPr lang="sl-SI" sz="1200" kern="1200" dirty="0">
                <a:solidFill>
                  <a:schemeClr val="tx1"/>
                </a:solidFill>
                <a:effectLst/>
                <a:latin typeface="+mn-lt"/>
                <a:ea typeface="+mn-ea"/>
                <a:cs typeface="+mn-cs"/>
              </a:rPr>
              <a:t>nepravilna stran in smer vožnje</a:t>
            </a:r>
          </a:p>
          <a:p>
            <a:r>
              <a:rPr lang="sl-SI" sz="1200" kern="1200" dirty="0">
                <a:solidFill>
                  <a:schemeClr val="tx1"/>
                </a:solidFill>
                <a:effectLst/>
                <a:latin typeface="+mn-lt"/>
                <a:ea typeface="+mn-ea"/>
                <a:cs typeface="+mn-cs"/>
              </a:rPr>
              <a:t>neustrezna varnostna razdalja</a:t>
            </a:r>
          </a:p>
          <a:p>
            <a:r>
              <a:rPr lang="sl-SI" sz="1200" kern="1200" dirty="0">
                <a:solidFill>
                  <a:schemeClr val="tx1"/>
                </a:solidFill>
                <a:effectLst/>
                <a:latin typeface="+mn-lt"/>
                <a:ea typeface="+mn-ea"/>
                <a:cs typeface="+mn-cs"/>
              </a:rPr>
              <a:t>vožnja pod vplivom alkohola, mamil ali drugih psihoaktivnih snovi.</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Upoštevanje cestno-prometnih pravil, prometne signalizacije, razmer na cesti, predvsem pa strpnost in sodelovanje med udeleženci v prometu lahko preprečijo marsikatero nesrečo.</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Vozniki</a:t>
            </a:r>
            <a:r>
              <a:rPr lang="sl-SI" sz="1200" kern="1200" dirty="0">
                <a:solidFill>
                  <a:schemeClr val="tx1"/>
                </a:solidFill>
                <a:effectLst/>
                <a:latin typeface="+mn-lt"/>
                <a:ea typeface="+mn-ea"/>
                <a:cs typeface="+mn-cs"/>
              </a:rPr>
              <a:t> poskrbimo predvsem, da vozimo zmerno (počasneje ob megli, dežju, snegu in slabši vidljivosti), pričakujmo pešce na cestah in jim odstopimo prednost, pozorni bodimo tudi na pešce na vozišču, kjer ni pločnikov. Za dobro vidljivost poskrbimo s čiščenjem vseh stekel in ogledal na vašem vozilu. Ne uporabljamo mobilnega telefona med vožnjo, saj na ta način ogrožamo tudi pešce.</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 </a:t>
            </a:r>
          </a:p>
          <a:p>
            <a:r>
              <a:rPr lang="sl-SI" sz="1200" kern="1200" dirty="0">
                <a:solidFill>
                  <a:schemeClr val="tx1"/>
                </a:solidFill>
                <a:effectLst/>
                <a:latin typeface="+mn-lt"/>
                <a:ea typeface="+mn-ea"/>
                <a:cs typeface="+mn-cs"/>
              </a:rPr>
              <a:t>Več nasvetov za voznike: </a:t>
            </a:r>
            <a:r>
              <a:rPr lang="sl-SI" sz="1200" u="sng" kern="1200" dirty="0">
                <a:solidFill>
                  <a:schemeClr val="tx1"/>
                </a:solidFill>
                <a:effectLst/>
                <a:latin typeface="+mn-lt"/>
                <a:ea typeface="+mn-ea"/>
                <a:cs typeface="+mn-cs"/>
                <a:hlinkClick r:id="rId3"/>
              </a:rPr>
              <a:t>https://www.avp-rs.si/preventiva/svetovalnica/vozniki/</a:t>
            </a:r>
            <a:endParaRPr lang="sl-SI" dirty="0"/>
          </a:p>
        </p:txBody>
      </p:sp>
      <p:sp>
        <p:nvSpPr>
          <p:cNvPr id="4" name="Označba mesta številke diapozitiva 3"/>
          <p:cNvSpPr>
            <a:spLocks noGrp="1"/>
          </p:cNvSpPr>
          <p:nvPr>
            <p:ph type="sldNum" sz="quarter" idx="10"/>
          </p:nvPr>
        </p:nvSpPr>
        <p:spPr/>
        <p:txBody>
          <a:bodyPr/>
          <a:lstStyle/>
          <a:p>
            <a:fld id="{935119A8-B507-438A-8CB2-DEA29052F915}" type="slidenum">
              <a:rPr lang="en-GB" smtClean="0"/>
              <a:t>18</a:t>
            </a:fld>
            <a:endParaRPr lang="en-GB"/>
          </a:p>
        </p:txBody>
      </p:sp>
    </p:spTree>
    <p:extLst>
      <p:ext uri="{BB962C8B-B14F-4D97-AF65-F5344CB8AC3E}">
        <p14:creationId xmlns:p14="http://schemas.microsoft.com/office/powerpoint/2010/main" val="1328375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grada stranske slike 1"/>
          <p:cNvSpPr>
            <a:spLocks noGrp="1" noRot="1" noChangeAspect="1" noTextEdit="1"/>
          </p:cNvSpPr>
          <p:nvPr>
            <p:ph type="sldImg"/>
          </p:nvPr>
        </p:nvSpPr>
        <p:spPr>
          <a:ln/>
        </p:spPr>
      </p:sp>
      <p:sp>
        <p:nvSpPr>
          <p:cNvPr id="13315" name="Ograda opomb 2"/>
          <p:cNvSpPr>
            <a:spLocks noGrp="1"/>
          </p:cNvSpPr>
          <p:nvPr>
            <p:ph type="body" idx="1"/>
          </p:nvPr>
        </p:nvSpPr>
        <p:spPr>
          <a:noFill/>
        </p:spPr>
        <p:txBody>
          <a:bodyPr/>
          <a:lstStyle/>
          <a:p>
            <a:endParaRPr lang="sl-SI" altLang="sl-SI" dirty="0"/>
          </a:p>
        </p:txBody>
      </p:sp>
      <p:sp>
        <p:nvSpPr>
          <p:cNvPr id="13316" name="Ograda številke diapozitiva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A0312D-DC81-4CCC-9A14-732D98C0B98A}" type="slidenum">
              <a:rPr lang="en-GB" altLang="sl-SI" sz="1300" smtClean="0"/>
              <a:pPr eaLnBrk="1" hangingPunct="1">
                <a:spcBef>
                  <a:spcPct val="0"/>
                </a:spcBef>
              </a:pPr>
              <a:t>19</a:t>
            </a:fld>
            <a:endParaRPr lang="en-GB" altLang="sl-SI" sz="1300"/>
          </a:p>
        </p:txBody>
      </p:sp>
    </p:spTree>
    <p:extLst>
      <p:ext uri="{BB962C8B-B14F-4D97-AF65-F5344CB8AC3E}">
        <p14:creationId xmlns:p14="http://schemas.microsoft.com/office/powerpoint/2010/main" val="2604451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Program po potrebi</a:t>
            </a:r>
            <a:r>
              <a:rPr lang="sl-SI" baseline="0" dirty="0"/>
              <a:t> spremenite/dopolnite</a:t>
            </a:r>
            <a:r>
              <a:rPr lang="sl-SI" dirty="0"/>
              <a:t> glede na svoje prilagoditve</a:t>
            </a:r>
          </a:p>
        </p:txBody>
      </p:sp>
      <p:sp>
        <p:nvSpPr>
          <p:cNvPr id="4" name="Ograda številke diapozitiva 3"/>
          <p:cNvSpPr>
            <a:spLocks noGrp="1"/>
          </p:cNvSpPr>
          <p:nvPr>
            <p:ph type="sldNum" sz="quarter" idx="10"/>
          </p:nvPr>
        </p:nvSpPr>
        <p:spPr/>
        <p:txBody>
          <a:bodyPr/>
          <a:lstStyle/>
          <a:p>
            <a:fld id="{935119A8-B507-438A-8CB2-DEA29052F915}" type="slidenum">
              <a:rPr lang="en-GB" smtClean="0"/>
              <a:t>2</a:t>
            </a:fld>
            <a:endParaRPr lang="en-GB"/>
          </a:p>
        </p:txBody>
      </p:sp>
    </p:spTree>
    <p:extLst>
      <p:ext uri="{BB962C8B-B14F-4D97-AF65-F5344CB8AC3E}">
        <p14:creationId xmlns:p14="http://schemas.microsoft.com/office/powerpoint/2010/main" val="2354683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grada stranske slike 1"/>
          <p:cNvSpPr>
            <a:spLocks noGrp="1" noRot="1" noChangeAspect="1" noTextEdit="1"/>
          </p:cNvSpPr>
          <p:nvPr>
            <p:ph type="sldImg"/>
          </p:nvPr>
        </p:nvSpPr>
        <p:spPr>
          <a:ln/>
        </p:spPr>
      </p:sp>
      <p:sp>
        <p:nvSpPr>
          <p:cNvPr id="14339" name="Ograda opomb 2"/>
          <p:cNvSpPr>
            <a:spLocks noGrp="1"/>
          </p:cNvSpPr>
          <p:nvPr>
            <p:ph type="body" idx="1"/>
          </p:nvPr>
        </p:nvSpPr>
        <p:spPr>
          <a:noFill/>
        </p:spPr>
        <p:txBody>
          <a:bodyPr/>
          <a:lstStyle/>
          <a:p>
            <a:r>
              <a:rPr lang="sl-SI" altLang="sl-SI" b="1"/>
              <a:t>Partnerji:</a:t>
            </a:r>
          </a:p>
          <a:p>
            <a:r>
              <a:rPr lang="sl-SI" altLang="sl-SI">
                <a:hlinkClick r:id="rId3"/>
              </a:rPr>
              <a:t>Ministrstvo za okolje in prostor</a:t>
            </a:r>
            <a:endParaRPr lang="sl-SI" altLang="sl-SI"/>
          </a:p>
          <a:p>
            <a:r>
              <a:rPr lang="sl-SI" altLang="sl-SI">
                <a:hlinkClick r:id="rId4"/>
              </a:rPr>
              <a:t>Ministrstvo za delo, družino, socialne zadeve in enake možnosti</a:t>
            </a:r>
            <a:endParaRPr lang="sl-SI" altLang="sl-SI"/>
          </a:p>
          <a:p>
            <a:r>
              <a:rPr lang="sl-SI" altLang="sl-SI">
                <a:hlinkClick r:id="rId5"/>
              </a:rPr>
              <a:t>Zveza društev upokojencev Slovenije</a:t>
            </a:r>
            <a:r>
              <a:rPr lang="sl-SI" altLang="sl-SI"/>
              <a:t> – link na lokalno zvezo</a:t>
            </a:r>
          </a:p>
          <a:p>
            <a:r>
              <a:rPr lang="sl-SI" altLang="sl-SI">
                <a:hlinkClick r:id="rId6"/>
              </a:rPr>
              <a:t>Stanovanjski sklad Republike Slovenije</a:t>
            </a:r>
            <a:endParaRPr lang="sl-SI" altLang="sl-SI"/>
          </a:p>
          <a:p>
            <a:r>
              <a:rPr lang="sl-SI" altLang="sl-SI">
                <a:hlinkClick r:id="rId7"/>
              </a:rPr>
              <a:t>Nepremičninski sklad pokojninskega in invalidskega zavarovanja</a:t>
            </a:r>
            <a:endParaRPr lang="sl-SI" altLang="sl-SI"/>
          </a:p>
          <a:p>
            <a:r>
              <a:rPr lang="sl-SI" altLang="sl-SI">
                <a:hlinkClick r:id="rId8"/>
              </a:rPr>
              <a:t>Združenje mestnih občin Slovenije</a:t>
            </a:r>
            <a:endParaRPr lang="sl-SI" altLang="sl-SI"/>
          </a:p>
          <a:p>
            <a:r>
              <a:rPr lang="sl-SI" altLang="sl-SI">
                <a:hlinkClick r:id="rId9"/>
              </a:rPr>
              <a:t>Skupnost občin Slovenije</a:t>
            </a:r>
            <a:endParaRPr lang="sl-SI" altLang="sl-SI"/>
          </a:p>
          <a:p>
            <a:r>
              <a:rPr lang="sl-SI" altLang="sl-SI">
                <a:hlinkClick r:id="rId10"/>
              </a:rPr>
              <a:t>Združenje občin Slovenije</a:t>
            </a:r>
            <a:endParaRPr lang="sl-SI" altLang="sl-SI"/>
          </a:p>
          <a:p>
            <a:endParaRPr lang="sl-SI" altLang="sl-SI"/>
          </a:p>
        </p:txBody>
      </p:sp>
      <p:sp>
        <p:nvSpPr>
          <p:cNvPr id="14340" name="Ograda številke diapozitiva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0A27DC8-6B41-4445-9BDF-B1B197B9E3EC}" type="slidenum">
              <a:rPr lang="en-GB" altLang="sl-SI" sz="1300" smtClean="0"/>
              <a:pPr eaLnBrk="1" hangingPunct="1">
                <a:spcBef>
                  <a:spcPct val="0"/>
                </a:spcBef>
              </a:pPr>
              <a:t>20</a:t>
            </a:fld>
            <a:endParaRPr lang="en-GB" altLang="sl-SI" sz="1300"/>
          </a:p>
        </p:txBody>
      </p:sp>
    </p:spTree>
    <p:extLst>
      <p:ext uri="{BB962C8B-B14F-4D97-AF65-F5344CB8AC3E}">
        <p14:creationId xmlns:p14="http://schemas.microsoft.com/office/powerpoint/2010/main" val="2503963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grada stranske slike 1"/>
          <p:cNvSpPr>
            <a:spLocks noGrp="1" noRot="1" noChangeAspect="1" noTextEdit="1"/>
          </p:cNvSpPr>
          <p:nvPr>
            <p:ph type="sldImg"/>
          </p:nvPr>
        </p:nvSpPr>
        <p:spPr>
          <a:ln/>
        </p:spPr>
      </p:sp>
      <p:sp>
        <p:nvSpPr>
          <p:cNvPr id="15363" name="Ograda opomb 2"/>
          <p:cNvSpPr>
            <a:spLocks noGrp="1"/>
          </p:cNvSpPr>
          <p:nvPr>
            <p:ph type="body" idx="1"/>
          </p:nvPr>
        </p:nvSpPr>
        <p:spPr>
          <a:noFill/>
        </p:spPr>
        <p:txBody>
          <a:bodyPr/>
          <a:lstStyle/>
          <a:p>
            <a:endParaRPr lang="sl-SI" altLang="sl-SI"/>
          </a:p>
        </p:txBody>
      </p:sp>
      <p:sp>
        <p:nvSpPr>
          <p:cNvPr id="15364" name="Ograda številke diapozitiva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ED63C8-0B0B-47A1-89B5-83A3176AD3A1}" type="slidenum">
              <a:rPr lang="en-GB" altLang="sl-SI" sz="1300" smtClean="0"/>
              <a:pPr eaLnBrk="1" hangingPunct="1">
                <a:spcBef>
                  <a:spcPct val="0"/>
                </a:spcBef>
              </a:pPr>
              <a:t>25</a:t>
            </a:fld>
            <a:endParaRPr lang="en-GB" altLang="sl-SI" sz="1300"/>
          </a:p>
        </p:txBody>
      </p:sp>
    </p:spTree>
    <p:extLst>
      <p:ext uri="{BB962C8B-B14F-4D97-AF65-F5344CB8AC3E}">
        <p14:creationId xmlns:p14="http://schemas.microsoft.com/office/powerpoint/2010/main" val="3508192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kern="1200" dirty="0">
                <a:solidFill>
                  <a:schemeClr val="tx1"/>
                </a:solidFill>
                <a:effectLst/>
                <a:latin typeface="+mn-lt"/>
                <a:ea typeface="+mn-ea"/>
                <a:cs typeface="+mn-cs"/>
              </a:rPr>
              <a:t>Namen tega dela delavnice je ozavestiti udeležence, kako enostransko marsikdaj gledamo na strošek avtomobila. Velikokrat pomislimo le na ceno oz. strošek bencina. S pomočjo stroškovnika v prilogi spomnimo, kateri vse so dejanski stroški avtomobila.</a:t>
            </a:r>
          </a:p>
          <a:p>
            <a:r>
              <a:rPr lang="sl-SI" sz="1200" kern="1200" dirty="0">
                <a:solidFill>
                  <a:schemeClr val="tx1"/>
                </a:solidFill>
                <a:effectLst/>
                <a:latin typeface="+mn-lt"/>
                <a:ea typeface="+mn-ea"/>
                <a:cs typeface="+mn-cs"/>
              </a:rPr>
              <a:t> </a:t>
            </a:r>
          </a:p>
          <a:p>
            <a:r>
              <a:rPr lang="sl-SI" sz="1200" kern="1200" dirty="0">
                <a:solidFill>
                  <a:schemeClr val="tx1"/>
                </a:solidFill>
                <a:effectLst/>
                <a:latin typeface="+mn-lt"/>
                <a:ea typeface="+mn-ea"/>
                <a:cs typeface="+mn-cs"/>
              </a:rPr>
              <a:t>Lahko tudi skupaj računajo na spletnem </a:t>
            </a:r>
            <a:r>
              <a:rPr lang="sl-SI" sz="1200" kern="1200" dirty="0" err="1">
                <a:solidFill>
                  <a:schemeClr val="tx1"/>
                </a:solidFill>
                <a:effectLst/>
                <a:latin typeface="+mn-lt"/>
                <a:ea typeface="+mn-ea"/>
                <a:cs typeface="+mn-cs"/>
              </a:rPr>
              <a:t>kalkulatorju</a:t>
            </a:r>
            <a:r>
              <a:rPr lang="sl-SI" sz="1200" kern="1200" dirty="0">
                <a:solidFill>
                  <a:schemeClr val="tx1"/>
                </a:solidFill>
                <a:effectLst/>
                <a:latin typeface="+mn-lt"/>
                <a:ea typeface="+mn-ea"/>
                <a:cs typeface="+mn-cs"/>
              </a:rPr>
              <a:t>: </a:t>
            </a:r>
            <a:r>
              <a:rPr lang="sl-SI" sz="1200" u="sng" kern="1200" dirty="0">
                <a:solidFill>
                  <a:schemeClr val="tx1"/>
                </a:solidFill>
                <a:effectLst/>
                <a:latin typeface="+mn-lt"/>
                <a:ea typeface="+mn-ea"/>
                <a:cs typeface="+mn-cs"/>
                <a:hlinkClick r:id="rId3"/>
              </a:rPr>
              <a:t>http://focus.si/kaj-delamo/programi/mobilnost/izracun-stroskov-avtomobila/</a:t>
            </a:r>
            <a:r>
              <a:rPr lang="sl-SI" sz="1200" kern="1200" dirty="0">
                <a:solidFill>
                  <a:schemeClr val="tx1"/>
                </a:solidFill>
                <a:effectLst/>
                <a:latin typeface="+mn-lt"/>
                <a:ea typeface="+mn-ea"/>
                <a:cs typeface="+mn-cs"/>
              </a:rPr>
              <a:t>, kjer lahko vnesejo še svoj dohodek in ugotovijo, kolikšen del dohodka zapravijo le za avtomobil. Prav tako lahko izračunajo letne izpuste CO2 (</a:t>
            </a:r>
            <a:r>
              <a:rPr lang="sl-SI" sz="1200" kern="1200" dirty="0" err="1">
                <a:solidFill>
                  <a:schemeClr val="tx1"/>
                </a:solidFill>
                <a:effectLst/>
                <a:latin typeface="+mn-lt"/>
                <a:ea typeface="+mn-ea"/>
                <a:cs typeface="+mn-cs"/>
              </a:rPr>
              <a:t>ogljični</a:t>
            </a:r>
            <a:r>
              <a:rPr lang="sl-SI" sz="1200" kern="1200" dirty="0">
                <a:solidFill>
                  <a:schemeClr val="tx1"/>
                </a:solidFill>
                <a:effectLst/>
                <a:latin typeface="+mn-lt"/>
                <a:ea typeface="+mn-ea"/>
                <a:cs typeface="+mn-cs"/>
              </a:rPr>
              <a:t> odtis).</a:t>
            </a:r>
          </a:p>
          <a:p>
            <a:r>
              <a:rPr lang="sl-SI" sz="1200" kern="1200" dirty="0">
                <a:solidFill>
                  <a:schemeClr val="tx1"/>
                </a:solidFill>
                <a:effectLst/>
                <a:latin typeface="+mn-lt"/>
                <a:ea typeface="+mn-ea"/>
                <a:cs typeface="+mn-cs"/>
              </a:rPr>
              <a:t> </a:t>
            </a:r>
          </a:p>
          <a:p>
            <a:endParaRPr lang="sl-SI" dirty="0"/>
          </a:p>
        </p:txBody>
      </p:sp>
      <p:sp>
        <p:nvSpPr>
          <p:cNvPr id="4" name="Ograda številke diapozitiva 3"/>
          <p:cNvSpPr>
            <a:spLocks noGrp="1"/>
          </p:cNvSpPr>
          <p:nvPr>
            <p:ph type="sldNum" sz="quarter" idx="10"/>
          </p:nvPr>
        </p:nvSpPr>
        <p:spPr/>
        <p:txBody>
          <a:bodyPr/>
          <a:lstStyle/>
          <a:p>
            <a:fld id="{935119A8-B507-438A-8CB2-DEA29052F915}" type="slidenum">
              <a:rPr lang="en-GB" smtClean="0"/>
              <a:t>27</a:t>
            </a:fld>
            <a:endParaRPr lang="en-GB"/>
          </a:p>
        </p:txBody>
      </p:sp>
    </p:spTree>
    <p:extLst>
      <p:ext uri="{BB962C8B-B14F-4D97-AF65-F5344CB8AC3E}">
        <p14:creationId xmlns:p14="http://schemas.microsoft.com/office/powerpoint/2010/main" val="2213370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kern="1200" dirty="0">
                <a:solidFill>
                  <a:schemeClr val="tx1"/>
                </a:solidFill>
                <a:effectLst/>
                <a:latin typeface="+mn-lt"/>
                <a:ea typeface="+mn-ea"/>
                <a:cs typeface="+mn-cs"/>
              </a:rPr>
              <a:t>Udeleženci pripravijo skupne odgovore na vprašanja.</a:t>
            </a:r>
          </a:p>
          <a:p>
            <a:endParaRPr lang="sl-SI"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 udeleženci se pogovarjamo tudi, kakšne so druge možnosti, pa tudi o usposobljenosti starejših za vožnjo avtomobila. Zaradi starosti in uporabe zdravil se njihove psihofizične sposobnosti vožnje avtomobila močno zmanjšajo, kar ogroža tudi druge udeležence v prometu. </a:t>
            </a:r>
          </a:p>
          <a:p>
            <a:r>
              <a:rPr lang="sl-SI" sz="1200" u="none" strike="noStrike"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endParaRPr lang="sl-SI" dirty="0"/>
          </a:p>
        </p:txBody>
      </p:sp>
      <p:sp>
        <p:nvSpPr>
          <p:cNvPr id="4" name="Ograda številke diapozitiva 3"/>
          <p:cNvSpPr>
            <a:spLocks noGrp="1"/>
          </p:cNvSpPr>
          <p:nvPr>
            <p:ph type="sldNum" sz="quarter" idx="10"/>
          </p:nvPr>
        </p:nvSpPr>
        <p:spPr/>
        <p:txBody>
          <a:bodyPr/>
          <a:lstStyle/>
          <a:p>
            <a:fld id="{935119A8-B507-438A-8CB2-DEA29052F915}" type="slidenum">
              <a:rPr lang="en-GB" smtClean="0"/>
              <a:t>28</a:t>
            </a:fld>
            <a:endParaRPr lang="en-GB"/>
          </a:p>
        </p:txBody>
      </p:sp>
    </p:spTree>
    <p:extLst>
      <p:ext uri="{BB962C8B-B14F-4D97-AF65-F5344CB8AC3E}">
        <p14:creationId xmlns:p14="http://schemas.microsoft.com/office/powerpoint/2010/main" val="2362845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Udeležencem ponudimo alternativo osebnemu avtomobilu in poudarimo, da se je v zadnjem času je ponudba razširila, saj imamo poleg klasičnega JPP še različne alternativne oblike prevoza, ki so precej spremenile možnost potovanj. Lahko se pogovorimo na posameznem primeru udeleženca, ki ima možnost uporabe drugih sredstev prevoza in bi načeloma lahko potoval na drug način.</a:t>
            </a:r>
          </a:p>
          <a:p>
            <a:endParaRPr lang="sl-SI" dirty="0"/>
          </a:p>
        </p:txBody>
      </p:sp>
      <p:sp>
        <p:nvSpPr>
          <p:cNvPr id="4" name="Ograda številke diapozitiva 3"/>
          <p:cNvSpPr>
            <a:spLocks noGrp="1"/>
          </p:cNvSpPr>
          <p:nvPr>
            <p:ph type="sldNum" sz="quarter" idx="10"/>
          </p:nvPr>
        </p:nvSpPr>
        <p:spPr/>
        <p:txBody>
          <a:bodyPr/>
          <a:lstStyle/>
          <a:p>
            <a:fld id="{935119A8-B507-438A-8CB2-DEA29052F915}" type="slidenum">
              <a:rPr lang="en-GB" smtClean="0"/>
              <a:t>29</a:t>
            </a:fld>
            <a:endParaRPr lang="en-GB"/>
          </a:p>
        </p:txBody>
      </p:sp>
    </p:spTree>
    <p:extLst>
      <p:ext uri="{BB962C8B-B14F-4D97-AF65-F5344CB8AC3E}">
        <p14:creationId xmlns:p14="http://schemas.microsoft.com/office/powerpoint/2010/main" val="823987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b="0" i="0" u="none" strike="noStrike" kern="1200" baseline="0" dirty="0">
                <a:solidFill>
                  <a:schemeClr val="tx1"/>
                </a:solidFill>
                <a:latin typeface="+mn-lt"/>
                <a:ea typeface="+mn-ea"/>
                <a:cs typeface="+mn-cs"/>
              </a:rPr>
              <a:t>Kontakti IC, kjer imajo na voljo brezplačne spretnostne poligone za kolesarje. </a:t>
            </a:r>
          </a:p>
          <a:p>
            <a:endParaRPr lang="sl-SI" sz="1200" b="0" i="0" u="none" strike="noStrike" kern="1200" baseline="0" dirty="0">
              <a:solidFill>
                <a:schemeClr val="tx1"/>
              </a:solidFill>
              <a:latin typeface="+mn-lt"/>
              <a:ea typeface="+mn-ea"/>
              <a:cs typeface="+mn-cs"/>
            </a:endParaRPr>
          </a:p>
          <a:p>
            <a:r>
              <a:rPr lang="sl-SI" dirty="0"/>
              <a:t> </a:t>
            </a:r>
          </a:p>
        </p:txBody>
      </p:sp>
      <p:sp>
        <p:nvSpPr>
          <p:cNvPr id="4" name="Označba mesta številke diapozitiva 3"/>
          <p:cNvSpPr>
            <a:spLocks noGrp="1"/>
          </p:cNvSpPr>
          <p:nvPr>
            <p:ph type="sldNum" sz="quarter" idx="10"/>
          </p:nvPr>
        </p:nvSpPr>
        <p:spPr/>
        <p:txBody>
          <a:bodyPr/>
          <a:lstStyle/>
          <a:p>
            <a:fld id="{935119A8-B507-438A-8CB2-DEA29052F915}" type="slidenum">
              <a:rPr lang="en-GB" smtClean="0"/>
              <a:t>34</a:t>
            </a:fld>
            <a:endParaRPr lang="en-GB"/>
          </a:p>
        </p:txBody>
      </p:sp>
    </p:spTree>
    <p:extLst>
      <p:ext uri="{BB962C8B-B14F-4D97-AF65-F5344CB8AC3E}">
        <p14:creationId xmlns:p14="http://schemas.microsoft.com/office/powerpoint/2010/main" val="2641046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5650" indent="-290513" eaLnBrk="0" hangingPunct="0">
              <a:spcBef>
                <a:spcPct val="30000"/>
              </a:spcBef>
              <a:defRPr sz="1200">
                <a:solidFill>
                  <a:schemeClr val="tx1"/>
                </a:solidFill>
                <a:latin typeface="Arial" charset="0"/>
              </a:defRPr>
            </a:lvl2pPr>
            <a:lvl3pPr marL="1163638" indent="-231775" eaLnBrk="0" hangingPunct="0">
              <a:spcBef>
                <a:spcPct val="30000"/>
              </a:spcBef>
              <a:defRPr sz="1200">
                <a:solidFill>
                  <a:schemeClr val="tx1"/>
                </a:solidFill>
                <a:latin typeface="Arial" charset="0"/>
              </a:defRPr>
            </a:lvl3pPr>
            <a:lvl4pPr marL="1628775" indent="-231775" eaLnBrk="0" hangingPunct="0">
              <a:spcBef>
                <a:spcPct val="30000"/>
              </a:spcBef>
              <a:defRPr sz="1200">
                <a:solidFill>
                  <a:schemeClr val="tx1"/>
                </a:solidFill>
                <a:latin typeface="Arial" charset="0"/>
              </a:defRPr>
            </a:lvl4pPr>
            <a:lvl5pPr marL="2093913" indent="-231775" eaLnBrk="0" hangingPunct="0">
              <a:spcBef>
                <a:spcPct val="30000"/>
              </a:spcBef>
              <a:defRPr sz="1200">
                <a:solidFill>
                  <a:schemeClr val="tx1"/>
                </a:solidFill>
                <a:latin typeface="Arial" charset="0"/>
              </a:defRPr>
            </a:lvl5pPr>
            <a:lvl6pPr marL="2551113" indent="-231775" eaLnBrk="0" fontAlgn="base" hangingPunct="0">
              <a:spcBef>
                <a:spcPct val="30000"/>
              </a:spcBef>
              <a:spcAft>
                <a:spcPct val="0"/>
              </a:spcAft>
              <a:defRPr sz="1200">
                <a:solidFill>
                  <a:schemeClr val="tx1"/>
                </a:solidFill>
                <a:latin typeface="Arial" charset="0"/>
              </a:defRPr>
            </a:lvl6pPr>
            <a:lvl7pPr marL="3008313" indent="-231775" eaLnBrk="0" fontAlgn="base" hangingPunct="0">
              <a:spcBef>
                <a:spcPct val="30000"/>
              </a:spcBef>
              <a:spcAft>
                <a:spcPct val="0"/>
              </a:spcAft>
              <a:defRPr sz="1200">
                <a:solidFill>
                  <a:schemeClr val="tx1"/>
                </a:solidFill>
                <a:latin typeface="Arial" charset="0"/>
              </a:defRPr>
            </a:lvl7pPr>
            <a:lvl8pPr marL="3465513" indent="-231775" eaLnBrk="0" fontAlgn="base" hangingPunct="0">
              <a:spcBef>
                <a:spcPct val="30000"/>
              </a:spcBef>
              <a:spcAft>
                <a:spcPct val="0"/>
              </a:spcAft>
              <a:defRPr sz="1200">
                <a:solidFill>
                  <a:schemeClr val="tx1"/>
                </a:solidFill>
                <a:latin typeface="Arial" charset="0"/>
              </a:defRPr>
            </a:lvl8pPr>
            <a:lvl9pPr marL="3922713"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BCC9E4F-B938-457A-BB66-89134A42A39C}" type="slidenum">
              <a:rPr lang="en-US" altLang="sl-SI" smtClean="0"/>
              <a:pPr eaLnBrk="1" hangingPunct="1">
                <a:spcBef>
                  <a:spcPct val="0"/>
                </a:spcBef>
              </a:pPr>
              <a:t>36</a:t>
            </a:fld>
            <a:endParaRPr lang="en-US" altLang="sl-SI"/>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r>
              <a:rPr lang="sl-SI" sz="1200" kern="1200" dirty="0">
                <a:solidFill>
                  <a:schemeClr val="tx1"/>
                </a:solidFill>
                <a:effectLst/>
                <a:latin typeface="+mn-lt"/>
                <a:ea typeface="+mn-ea"/>
                <a:cs typeface="+mn-cs"/>
              </a:rPr>
              <a:t>Namen delavnice je preveriti / demonstrirati nakup vozovnice za JPP.</a:t>
            </a:r>
          </a:p>
          <a:p>
            <a:r>
              <a:rPr lang="sl-SI" sz="1200" kern="1200" dirty="0">
                <a:solidFill>
                  <a:schemeClr val="tx1"/>
                </a:solidFill>
                <a:effectLst/>
                <a:latin typeface="+mn-lt"/>
                <a:ea typeface="+mn-ea"/>
                <a:cs typeface="+mn-cs"/>
              </a:rPr>
              <a:t>Morda je minila že dolga vrsta let, odkar so se udeleženci vozili z javnim prevozom. Nepoznavanje njegove uporabe je lahko vzrok, da se ga ne poslužujejo. </a:t>
            </a:r>
          </a:p>
          <a:p>
            <a:pPr marL="0" marR="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a:solidFill>
                  <a:schemeClr val="tx1"/>
                </a:solidFill>
                <a:effectLst/>
                <a:latin typeface="+mn-lt"/>
                <a:ea typeface="+mn-ea"/>
                <a:cs typeface="+mn-cs"/>
              </a:rPr>
              <a:t>Če </a:t>
            </a:r>
            <a:r>
              <a:rPr lang="sl-SI" sz="1200" kern="1200" dirty="0">
                <a:solidFill>
                  <a:schemeClr val="tx1"/>
                </a:solidFill>
                <a:effectLst/>
                <a:latin typeface="+mn-lt"/>
                <a:ea typeface="+mn-ea"/>
                <a:cs typeface="+mn-cs"/>
              </a:rPr>
              <a:t>se bo delavnica izvajala v okolju, kjer je tema o uporabi JPP aktualna, predlagamo, da se povežete z lokalnim avtobusnim prevoznikom ali </a:t>
            </a:r>
            <a:r>
              <a:rPr lang="sl-SI" sz="1200" kern="1200">
                <a:solidFill>
                  <a:schemeClr val="tx1"/>
                </a:solidFill>
                <a:effectLst/>
                <a:latin typeface="+mn-lt"/>
                <a:ea typeface="+mn-ea"/>
                <a:cs typeface="+mn-cs"/>
              </a:rPr>
              <a:t>Slovenskimi</a:t>
            </a:r>
            <a:r>
              <a:rPr lang="sl-SI" sz="1200" kern="1200" baseline="0">
                <a:solidFill>
                  <a:schemeClr val="tx1"/>
                </a:solidFill>
                <a:effectLst/>
                <a:latin typeface="+mn-lt"/>
                <a:ea typeface="+mn-ea"/>
                <a:cs typeface="+mn-cs"/>
              </a:rPr>
              <a:t> železnicami in </a:t>
            </a:r>
            <a:r>
              <a:rPr lang="sl-SI" sz="1200" kern="1200" baseline="0" dirty="0">
                <a:solidFill>
                  <a:schemeClr val="tx1"/>
                </a:solidFill>
                <a:effectLst/>
                <a:latin typeface="+mn-lt"/>
                <a:ea typeface="+mn-ea"/>
                <a:cs typeface="+mn-cs"/>
              </a:rPr>
              <a:t>jih povabite na delavnico, da oni predstavijo določene vsebine.</a:t>
            </a:r>
            <a:endParaRPr lang="sl-SI" sz="1200" kern="1200" dirty="0">
              <a:solidFill>
                <a:schemeClr val="tx1"/>
              </a:solidFill>
              <a:effectLst/>
              <a:latin typeface="+mn-lt"/>
              <a:ea typeface="+mn-ea"/>
              <a:cs typeface="+mn-cs"/>
            </a:endParaRPr>
          </a:p>
          <a:p>
            <a:pPr eaLnBrk="1" hangingPunct="1"/>
            <a:endParaRPr lang="en-US" altLang="sl-SI" dirty="0"/>
          </a:p>
        </p:txBody>
      </p:sp>
    </p:spTree>
    <p:extLst>
      <p:ext uri="{BB962C8B-B14F-4D97-AF65-F5344CB8AC3E}">
        <p14:creationId xmlns:p14="http://schemas.microsoft.com/office/powerpoint/2010/main" val="326323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5650" indent="-290513" eaLnBrk="0" hangingPunct="0">
              <a:spcBef>
                <a:spcPct val="30000"/>
              </a:spcBef>
              <a:defRPr sz="1200">
                <a:solidFill>
                  <a:schemeClr val="tx1"/>
                </a:solidFill>
                <a:latin typeface="Arial" charset="0"/>
              </a:defRPr>
            </a:lvl2pPr>
            <a:lvl3pPr marL="1163638" indent="-231775" eaLnBrk="0" hangingPunct="0">
              <a:spcBef>
                <a:spcPct val="30000"/>
              </a:spcBef>
              <a:defRPr sz="1200">
                <a:solidFill>
                  <a:schemeClr val="tx1"/>
                </a:solidFill>
                <a:latin typeface="Arial" charset="0"/>
              </a:defRPr>
            </a:lvl3pPr>
            <a:lvl4pPr marL="1628775" indent="-231775" eaLnBrk="0" hangingPunct="0">
              <a:spcBef>
                <a:spcPct val="30000"/>
              </a:spcBef>
              <a:defRPr sz="1200">
                <a:solidFill>
                  <a:schemeClr val="tx1"/>
                </a:solidFill>
                <a:latin typeface="Arial" charset="0"/>
              </a:defRPr>
            </a:lvl4pPr>
            <a:lvl5pPr marL="2093913" indent="-231775" eaLnBrk="0" hangingPunct="0">
              <a:spcBef>
                <a:spcPct val="30000"/>
              </a:spcBef>
              <a:defRPr sz="1200">
                <a:solidFill>
                  <a:schemeClr val="tx1"/>
                </a:solidFill>
                <a:latin typeface="Arial" charset="0"/>
              </a:defRPr>
            </a:lvl5pPr>
            <a:lvl6pPr marL="2551113" indent="-231775" eaLnBrk="0" fontAlgn="base" hangingPunct="0">
              <a:spcBef>
                <a:spcPct val="30000"/>
              </a:spcBef>
              <a:spcAft>
                <a:spcPct val="0"/>
              </a:spcAft>
              <a:defRPr sz="1200">
                <a:solidFill>
                  <a:schemeClr val="tx1"/>
                </a:solidFill>
                <a:latin typeface="Arial" charset="0"/>
              </a:defRPr>
            </a:lvl6pPr>
            <a:lvl7pPr marL="3008313" indent="-231775" eaLnBrk="0" fontAlgn="base" hangingPunct="0">
              <a:spcBef>
                <a:spcPct val="30000"/>
              </a:spcBef>
              <a:spcAft>
                <a:spcPct val="0"/>
              </a:spcAft>
              <a:defRPr sz="1200">
                <a:solidFill>
                  <a:schemeClr val="tx1"/>
                </a:solidFill>
                <a:latin typeface="Arial" charset="0"/>
              </a:defRPr>
            </a:lvl7pPr>
            <a:lvl8pPr marL="3465513" indent="-231775" eaLnBrk="0" fontAlgn="base" hangingPunct="0">
              <a:spcBef>
                <a:spcPct val="30000"/>
              </a:spcBef>
              <a:spcAft>
                <a:spcPct val="0"/>
              </a:spcAft>
              <a:defRPr sz="1200">
                <a:solidFill>
                  <a:schemeClr val="tx1"/>
                </a:solidFill>
                <a:latin typeface="Arial" charset="0"/>
              </a:defRPr>
            </a:lvl8pPr>
            <a:lvl9pPr marL="3922713"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BCC9E4F-B938-457A-BB66-89134A42A39C}" type="slidenum">
              <a:rPr lang="en-US" altLang="sl-SI" smtClean="0"/>
              <a:pPr eaLnBrk="1" hangingPunct="1">
                <a:spcBef>
                  <a:spcPct val="0"/>
                </a:spcBef>
              </a:pPr>
              <a:t>3</a:t>
            </a:fld>
            <a:endParaRPr lang="en-US" altLang="sl-SI"/>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sl-SI" altLang="sl-SI" dirty="0"/>
              <a:t>V uvodu</a:t>
            </a:r>
            <a:r>
              <a:rPr lang="sl-SI" altLang="sl-SI" baseline="0" dirty="0"/>
              <a:t> lahko povprašate udeležence, kaj si predstavljajo pod pojmom trajnostna mobilnost.</a:t>
            </a:r>
          </a:p>
          <a:p>
            <a:pPr eaLnBrk="1" hangingPunct="1"/>
            <a:endParaRPr lang="sl-SI" altLang="sl-SI" baseline="0" dirty="0"/>
          </a:p>
          <a:p>
            <a:pPr eaLnBrk="1" hangingPunct="1"/>
            <a:r>
              <a:rPr lang="sl-SI" altLang="sl-SI" baseline="0" dirty="0"/>
              <a:t>Razložimo, da si prizadevamo zmanjšati uporabo osebnega avtomobila na račun povečanja deleža hoje, kolesarjenja in uporabe javnega prevoza pri vseh prebivalcih v Sloveniji. </a:t>
            </a:r>
          </a:p>
          <a:p>
            <a:pPr eaLnBrk="1" hangingPunct="1"/>
            <a:r>
              <a:rPr lang="sl-SI" altLang="sl-SI" baseline="0" dirty="0"/>
              <a:t>Uporaba avtomobila je smiselna predvsem na območjih, kjer ni javnega prevoza oz. je slabo organiziran. In tudi takrat se trudimo, da je avtomobil čim bolj zaseden, torej da se ne vozimo sami, temveč peljemo kadar je to smiselno, še druge osebe. O tem bo več govora v nadaljevanju.</a:t>
            </a:r>
          </a:p>
          <a:p>
            <a:pPr eaLnBrk="1" hangingPunct="1"/>
            <a:endParaRPr lang="sl-SI" altLang="sl-SI" baseline="0" dirty="0"/>
          </a:p>
          <a:p>
            <a:pPr eaLnBrk="1" hangingPunct="1"/>
            <a:r>
              <a:rPr lang="sl-SI" altLang="sl-SI" baseline="0" dirty="0"/>
              <a:t>Lahko še pojasnimo, da se je masovna </a:t>
            </a:r>
            <a:r>
              <a:rPr lang="sl-SI" altLang="sl-SI" baseline="0" dirty="0" err="1"/>
              <a:t>avtomobilizacija</a:t>
            </a:r>
            <a:r>
              <a:rPr lang="sl-SI" altLang="sl-SI" baseline="0" dirty="0"/>
              <a:t> začela dogajati v 60tih letih 20. stoletja in da glede na kratko obdobje prenasičenosti motoriziranega prometa z vsemi njegovimi negativnimi vplivi ne znamo niti natančno predvideti vseh negativnih posledic takega razvoja.</a:t>
            </a:r>
            <a:endParaRPr lang="en-US" altLang="sl-SI" dirty="0"/>
          </a:p>
        </p:txBody>
      </p:sp>
    </p:spTree>
    <p:extLst>
      <p:ext uri="{BB962C8B-B14F-4D97-AF65-F5344CB8AC3E}">
        <p14:creationId xmlns:p14="http://schemas.microsoft.com/office/powerpoint/2010/main" val="296857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eaLnBrk="0" hangingPunct="0">
              <a:spcBef>
                <a:spcPct val="30000"/>
              </a:spcBef>
              <a:defRPr sz="1200">
                <a:solidFill>
                  <a:schemeClr val="tx1"/>
                </a:solidFill>
                <a:latin typeface="Arial" charset="0"/>
              </a:defRPr>
            </a:lvl1pPr>
            <a:lvl2pPr marL="37922200" indent="-37465000" defTabSz="879475" eaLnBrk="0" hangingPunct="0">
              <a:spcBef>
                <a:spcPct val="30000"/>
              </a:spcBef>
              <a:defRPr sz="1200">
                <a:solidFill>
                  <a:schemeClr val="tx1"/>
                </a:solidFill>
                <a:latin typeface="Arial" charset="0"/>
              </a:defRPr>
            </a:lvl2pPr>
            <a:lvl3pPr marL="1163638" indent="-231775" defTabSz="879475" eaLnBrk="0" hangingPunct="0">
              <a:spcBef>
                <a:spcPct val="30000"/>
              </a:spcBef>
              <a:defRPr sz="1200">
                <a:solidFill>
                  <a:schemeClr val="tx1"/>
                </a:solidFill>
                <a:latin typeface="Arial" charset="0"/>
              </a:defRPr>
            </a:lvl3pPr>
            <a:lvl4pPr marL="1628775" indent="-231775" defTabSz="879475" eaLnBrk="0" hangingPunct="0">
              <a:spcBef>
                <a:spcPct val="30000"/>
              </a:spcBef>
              <a:defRPr sz="1200">
                <a:solidFill>
                  <a:schemeClr val="tx1"/>
                </a:solidFill>
                <a:latin typeface="Arial" charset="0"/>
              </a:defRPr>
            </a:lvl4pPr>
            <a:lvl5pPr marL="2093913" indent="-231775" defTabSz="879475" eaLnBrk="0" hangingPunct="0">
              <a:spcBef>
                <a:spcPct val="30000"/>
              </a:spcBef>
              <a:defRPr sz="1200">
                <a:solidFill>
                  <a:schemeClr val="tx1"/>
                </a:solidFill>
                <a:latin typeface="Arial" charset="0"/>
              </a:defRPr>
            </a:lvl5pPr>
            <a:lvl6pPr marL="2551113" indent="-231775" defTabSz="879475" eaLnBrk="0" fontAlgn="base" hangingPunct="0">
              <a:spcBef>
                <a:spcPct val="30000"/>
              </a:spcBef>
              <a:spcAft>
                <a:spcPct val="0"/>
              </a:spcAft>
              <a:defRPr sz="1200">
                <a:solidFill>
                  <a:schemeClr val="tx1"/>
                </a:solidFill>
                <a:latin typeface="Arial" charset="0"/>
              </a:defRPr>
            </a:lvl6pPr>
            <a:lvl7pPr marL="3008313" indent="-231775" defTabSz="879475" eaLnBrk="0" fontAlgn="base" hangingPunct="0">
              <a:spcBef>
                <a:spcPct val="30000"/>
              </a:spcBef>
              <a:spcAft>
                <a:spcPct val="0"/>
              </a:spcAft>
              <a:defRPr sz="1200">
                <a:solidFill>
                  <a:schemeClr val="tx1"/>
                </a:solidFill>
                <a:latin typeface="Arial" charset="0"/>
              </a:defRPr>
            </a:lvl7pPr>
            <a:lvl8pPr marL="3465513" indent="-231775" defTabSz="879475" eaLnBrk="0" fontAlgn="base" hangingPunct="0">
              <a:spcBef>
                <a:spcPct val="30000"/>
              </a:spcBef>
              <a:spcAft>
                <a:spcPct val="0"/>
              </a:spcAft>
              <a:defRPr sz="1200">
                <a:solidFill>
                  <a:schemeClr val="tx1"/>
                </a:solidFill>
                <a:latin typeface="Arial" charset="0"/>
              </a:defRPr>
            </a:lvl8pPr>
            <a:lvl9pPr marL="3922713" indent="-231775" defTabSz="8794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E3ACE14-9F5C-4A83-8198-F2484B2A8BC2}" type="slidenum">
              <a:rPr lang="en-US" altLang="sl-SI" smtClean="0">
                <a:ea typeface="MS PGothic" pitchFamily="34" charset="-128"/>
              </a:rPr>
              <a:pPr eaLnBrk="1" hangingPunct="1">
                <a:spcBef>
                  <a:spcPct val="0"/>
                </a:spcBef>
              </a:pPr>
              <a:t>4</a:t>
            </a:fld>
            <a:endParaRPr lang="en-US" altLang="sl-SI">
              <a:ea typeface="MS PGothic" pitchFamily="34" charset="-128"/>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l-SI" altLang="sl-SI" dirty="0"/>
              <a:t>Promet ni samo velik onesnaževalec</a:t>
            </a:r>
            <a:r>
              <a:rPr lang="sl-SI" altLang="sl-SI" baseline="0" dirty="0"/>
              <a:t> okolja, je tudi velik porabnik prostora. </a:t>
            </a:r>
          </a:p>
          <a:p>
            <a:pPr eaLnBrk="1" hangingPunct="1"/>
            <a:r>
              <a:rPr lang="sl-SI" altLang="sl-SI" baseline="0" dirty="0"/>
              <a:t>Pričujoče fotografije nam lepo ilustrirajo, koliko prostora in prevoznih sredstev potrebujemo za prevoz 75 ljudi. </a:t>
            </a:r>
          </a:p>
          <a:p>
            <a:pPr eaLnBrk="1" hangingPunct="1"/>
            <a:r>
              <a:rPr lang="sl-SI" altLang="sl-SI" baseline="0" dirty="0"/>
              <a:t>V primeru, da se vsi ti ljudje peljejo z avtomobili, bo ulica videti takole, kot kaže prva fotografija.</a:t>
            </a:r>
          </a:p>
          <a:p>
            <a:pPr eaLnBrk="1" hangingPunct="1"/>
            <a:r>
              <a:rPr lang="sl-SI" altLang="sl-SI" baseline="0" dirty="0"/>
              <a:t>Če gre teh 75 ljudi v avtobuse, bo slika že precej drugačna, še bolj pa se spremeni, če so ti ljudje na kolesih. Poraba prostora je sicer približno enaka, kot v drugem primeru, nimamo pa emisij in ljudje se ob opravljanju dnevne poti do službe, šole, trgovine, obiska zdravnika ali na primer nakupa zraven še </a:t>
            </a:r>
            <a:r>
              <a:rPr lang="sl-SI" altLang="sl-SI" baseline="0" dirty="0" err="1"/>
              <a:t>rekreirajo</a:t>
            </a:r>
            <a:r>
              <a:rPr lang="sl-SI" altLang="sl-SI" baseline="0" dirty="0"/>
              <a:t>.</a:t>
            </a:r>
          </a:p>
          <a:p>
            <a:pPr eaLnBrk="1" hangingPunct="1"/>
            <a:endParaRPr lang="sl-SI" altLang="sl-SI" baseline="0" dirty="0"/>
          </a:p>
          <a:p>
            <a:pPr eaLnBrk="1" hangingPunct="1"/>
            <a:r>
              <a:rPr lang="sl-SI" altLang="sl-SI" baseline="0" dirty="0"/>
              <a:t>Ker je prostor omejena dobrina, je potrebno z njim smotrno ravnati. </a:t>
            </a:r>
          </a:p>
          <a:p>
            <a:pPr eaLnBrk="1" hangingPunct="1"/>
            <a:r>
              <a:rPr lang="sl-SI" altLang="sl-SI" baseline="0" dirty="0"/>
              <a:t>To pride še posebej do izraza v mestih, kjer so prometnice ujete med obstoječimi stavbami in drugimi ureditvami. Zato ne bomo rušili stavb, da bomo lahko uredili pločnike in kolesarske povezave, temveč je potrebno odvzeti nekaj prostora avtomobilom. Saj če želim imeti v mestih manj avtomobilov, jim moramo nameniti tudi manj prostora.</a:t>
            </a:r>
          </a:p>
          <a:p>
            <a:pPr eaLnBrk="1" hangingPunct="1"/>
            <a:endParaRPr lang="de-DE" altLang="sl-SI" dirty="0"/>
          </a:p>
        </p:txBody>
      </p:sp>
    </p:spTree>
    <p:extLst>
      <p:ext uri="{BB962C8B-B14F-4D97-AF65-F5344CB8AC3E}">
        <p14:creationId xmlns:p14="http://schemas.microsoft.com/office/powerpoint/2010/main" val="784689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Želimo torej, da bi ljudje</a:t>
            </a:r>
            <a:r>
              <a:rPr lang="sl-SI" baseline="0" dirty="0"/>
              <a:t> čim več</a:t>
            </a:r>
            <a:r>
              <a:rPr lang="sl-SI" dirty="0"/>
              <a:t> hodili peš, za kar jim je potrebno urediti primerne površine za pešce. </a:t>
            </a:r>
          </a:p>
          <a:p>
            <a:endParaRPr lang="sl-SI" dirty="0"/>
          </a:p>
          <a:p>
            <a:r>
              <a:rPr lang="sl-SI" dirty="0"/>
              <a:t>Vendar ni dovolj, da naredimo</a:t>
            </a:r>
            <a:r>
              <a:rPr lang="sl-SI" baseline="0" dirty="0"/>
              <a:t> nek približek pločnika, ki je ozek, morda slabo vzdrževan in umazan. </a:t>
            </a:r>
          </a:p>
          <a:p>
            <a:r>
              <a:rPr lang="sl-SI" baseline="0" dirty="0"/>
              <a:t>Zgraditi je potrebno take površine za pešce, ki so lepo urejene in nas dobesedno vabijo, da se z veseljem sprehodimo do bližnje trgovine ali šole. To pomeni, da so površine opremljene z različno urbano opremo, kot na primer klopi, da je vzdolž poti urejena ozelenitev, da so tlaki atraktivni, da je pot speljana skozi park in podobno.</a:t>
            </a:r>
          </a:p>
          <a:p>
            <a:endParaRPr lang="sl-SI" baseline="0" dirty="0"/>
          </a:p>
          <a:p>
            <a:r>
              <a:rPr lang="sl-SI" baseline="0" dirty="0"/>
              <a:t>Lahko zapletete prisotne v kratko debato in jih povprašate, kako so urejene poti za pešce v njihovem domačem kraju. </a:t>
            </a:r>
          </a:p>
          <a:p>
            <a:r>
              <a:rPr lang="sl-SI" baseline="0" dirty="0"/>
              <a:t>Razložite jim, da če z ureditvami niso zadovoljni, da lahko podajo predloge za ureditve na občino in da bo o tem več govora v nadaljevanju.</a:t>
            </a:r>
            <a:endParaRPr lang="sl-SI" dirty="0"/>
          </a:p>
          <a:p>
            <a:endParaRPr lang="sl-SI" dirty="0"/>
          </a:p>
          <a:p>
            <a:endParaRPr lang="sl-SI" dirty="0"/>
          </a:p>
        </p:txBody>
      </p:sp>
      <p:sp>
        <p:nvSpPr>
          <p:cNvPr id="4" name="Ograda številke diapozitiva 3"/>
          <p:cNvSpPr>
            <a:spLocks noGrp="1"/>
          </p:cNvSpPr>
          <p:nvPr>
            <p:ph type="sldNum" sz="quarter" idx="10"/>
          </p:nvPr>
        </p:nvSpPr>
        <p:spPr/>
        <p:txBody>
          <a:bodyPr/>
          <a:lstStyle/>
          <a:p>
            <a:fld id="{935119A8-B507-438A-8CB2-DEA29052F915}" type="slidenum">
              <a:rPr lang="en-GB" smtClean="0"/>
              <a:t>5</a:t>
            </a:fld>
            <a:endParaRPr lang="en-GB"/>
          </a:p>
        </p:txBody>
      </p:sp>
    </p:spTree>
    <p:extLst>
      <p:ext uri="{BB962C8B-B14F-4D97-AF65-F5344CB8AC3E}">
        <p14:creationId xmlns:p14="http://schemas.microsoft.com/office/powerpoint/2010/main" val="229090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Podobno</a:t>
            </a:r>
            <a:r>
              <a:rPr lang="sl-SI" baseline="0" dirty="0"/>
              <a:t> je pri kolesarskih povezavah. Tudi  tu velja, da ljudje raje in več kolesarijo, če so poti prijetne in varne ter da niso speljane po daljših obvozih. </a:t>
            </a:r>
          </a:p>
          <a:p>
            <a:endParaRPr lang="sl-SI" baseline="0" dirty="0"/>
          </a:p>
          <a:p>
            <a:r>
              <a:rPr lang="sl-SI" baseline="0" dirty="0"/>
              <a:t>Poti skozi parke, ob vodotokih, v območjih z manj avtomobilskega prometa oz. ločeno od njega so zaželene oblike ureditev.</a:t>
            </a:r>
            <a:endParaRPr lang="sl-SI" dirty="0"/>
          </a:p>
        </p:txBody>
      </p:sp>
      <p:sp>
        <p:nvSpPr>
          <p:cNvPr id="4" name="Ograda številke diapozitiva 3"/>
          <p:cNvSpPr>
            <a:spLocks noGrp="1"/>
          </p:cNvSpPr>
          <p:nvPr>
            <p:ph type="sldNum" sz="quarter" idx="10"/>
          </p:nvPr>
        </p:nvSpPr>
        <p:spPr/>
        <p:txBody>
          <a:bodyPr/>
          <a:lstStyle/>
          <a:p>
            <a:fld id="{935119A8-B507-438A-8CB2-DEA29052F915}" type="slidenum">
              <a:rPr lang="en-GB" smtClean="0"/>
              <a:t>6</a:t>
            </a:fld>
            <a:endParaRPr lang="en-GB"/>
          </a:p>
        </p:txBody>
      </p:sp>
    </p:spTree>
    <p:extLst>
      <p:ext uri="{BB962C8B-B14F-4D97-AF65-F5344CB8AC3E}">
        <p14:creationId xmlns:p14="http://schemas.microsoft.com/office/powerpoint/2010/main" val="194627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eaLnBrk="0" hangingPunct="0">
              <a:spcBef>
                <a:spcPct val="30000"/>
              </a:spcBef>
              <a:defRPr sz="1200">
                <a:solidFill>
                  <a:schemeClr val="tx1"/>
                </a:solidFill>
                <a:latin typeface="Arial" charset="0"/>
              </a:defRPr>
            </a:lvl1pPr>
            <a:lvl2pPr marL="37922200" indent="-37465000" defTabSz="879475" eaLnBrk="0" hangingPunct="0">
              <a:spcBef>
                <a:spcPct val="30000"/>
              </a:spcBef>
              <a:defRPr sz="1200">
                <a:solidFill>
                  <a:schemeClr val="tx1"/>
                </a:solidFill>
                <a:latin typeface="Arial" charset="0"/>
              </a:defRPr>
            </a:lvl2pPr>
            <a:lvl3pPr marL="1163638" indent="-231775" defTabSz="879475" eaLnBrk="0" hangingPunct="0">
              <a:spcBef>
                <a:spcPct val="30000"/>
              </a:spcBef>
              <a:defRPr sz="1200">
                <a:solidFill>
                  <a:schemeClr val="tx1"/>
                </a:solidFill>
                <a:latin typeface="Arial" charset="0"/>
              </a:defRPr>
            </a:lvl3pPr>
            <a:lvl4pPr marL="1628775" indent="-231775" defTabSz="879475" eaLnBrk="0" hangingPunct="0">
              <a:spcBef>
                <a:spcPct val="30000"/>
              </a:spcBef>
              <a:defRPr sz="1200">
                <a:solidFill>
                  <a:schemeClr val="tx1"/>
                </a:solidFill>
                <a:latin typeface="Arial" charset="0"/>
              </a:defRPr>
            </a:lvl4pPr>
            <a:lvl5pPr marL="2093913" indent="-231775" defTabSz="879475" eaLnBrk="0" hangingPunct="0">
              <a:spcBef>
                <a:spcPct val="30000"/>
              </a:spcBef>
              <a:defRPr sz="1200">
                <a:solidFill>
                  <a:schemeClr val="tx1"/>
                </a:solidFill>
                <a:latin typeface="Arial" charset="0"/>
              </a:defRPr>
            </a:lvl5pPr>
            <a:lvl6pPr marL="2551113" indent="-231775" defTabSz="879475" eaLnBrk="0" fontAlgn="base" hangingPunct="0">
              <a:spcBef>
                <a:spcPct val="30000"/>
              </a:spcBef>
              <a:spcAft>
                <a:spcPct val="0"/>
              </a:spcAft>
              <a:defRPr sz="1200">
                <a:solidFill>
                  <a:schemeClr val="tx1"/>
                </a:solidFill>
                <a:latin typeface="Arial" charset="0"/>
              </a:defRPr>
            </a:lvl6pPr>
            <a:lvl7pPr marL="3008313" indent="-231775" defTabSz="879475" eaLnBrk="0" fontAlgn="base" hangingPunct="0">
              <a:spcBef>
                <a:spcPct val="30000"/>
              </a:spcBef>
              <a:spcAft>
                <a:spcPct val="0"/>
              </a:spcAft>
              <a:defRPr sz="1200">
                <a:solidFill>
                  <a:schemeClr val="tx1"/>
                </a:solidFill>
                <a:latin typeface="Arial" charset="0"/>
              </a:defRPr>
            </a:lvl7pPr>
            <a:lvl8pPr marL="3465513" indent="-231775" defTabSz="879475" eaLnBrk="0" fontAlgn="base" hangingPunct="0">
              <a:spcBef>
                <a:spcPct val="30000"/>
              </a:spcBef>
              <a:spcAft>
                <a:spcPct val="0"/>
              </a:spcAft>
              <a:defRPr sz="1200">
                <a:solidFill>
                  <a:schemeClr val="tx1"/>
                </a:solidFill>
                <a:latin typeface="Arial" charset="0"/>
              </a:defRPr>
            </a:lvl8pPr>
            <a:lvl9pPr marL="3922713" indent="-231775" defTabSz="8794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9E923E-1F43-48CA-9ACB-C210CCC48323}" type="slidenum">
              <a:rPr lang="en-US" altLang="sl-SI" smtClean="0">
                <a:ea typeface="MS PGothic" pitchFamily="34" charset="-128"/>
              </a:rPr>
              <a:pPr eaLnBrk="1" hangingPunct="1">
                <a:spcBef>
                  <a:spcPct val="0"/>
                </a:spcBef>
              </a:pPr>
              <a:t>7</a:t>
            </a:fld>
            <a:endParaRPr lang="en-US" altLang="sl-SI">
              <a:ea typeface="MS PGothic" pitchFamily="34" charset="-128"/>
            </a:endParaRPr>
          </a:p>
        </p:txBody>
      </p:sp>
      <p:sp>
        <p:nvSpPr>
          <p:cNvPr id="29699" name="Rectangle 2"/>
          <p:cNvSpPr>
            <a:spLocks noGrp="1" noRot="1" noChangeAspect="1" noChangeArrowheads="1" noTextEdit="1"/>
          </p:cNvSpPr>
          <p:nvPr>
            <p:ph type="sldImg"/>
          </p:nvPr>
        </p:nvSpPr>
        <p:spPr>
          <a:xfrm>
            <a:off x="1144588" y="687388"/>
            <a:ext cx="4570412" cy="3427412"/>
          </a:xfrm>
          <a:ln/>
        </p:spPr>
      </p:sp>
      <p:sp>
        <p:nvSpPr>
          <p:cNvPr id="29700" name="Rectangle 3"/>
          <p:cNvSpPr>
            <a:spLocks noGrp="1" noChangeArrowheads="1"/>
          </p:cNvSpPr>
          <p:nvPr>
            <p:ph type="body" idx="1"/>
          </p:nvPr>
        </p:nvSpPr>
        <p:spPr>
          <a:xfrm>
            <a:off x="685480" y="4344607"/>
            <a:ext cx="5487041" cy="41120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l-SI" altLang="sl-SI" dirty="0"/>
              <a:t>Spremembe na bolje</a:t>
            </a:r>
            <a:r>
              <a:rPr lang="sl-SI" altLang="sl-SI" baseline="0" dirty="0"/>
              <a:t> so mogoče in se dogajajo. </a:t>
            </a:r>
          </a:p>
          <a:p>
            <a:pPr eaLnBrk="1" hangingPunct="1"/>
            <a:endParaRPr lang="sl-SI" altLang="sl-SI" baseline="0" dirty="0"/>
          </a:p>
          <a:p>
            <a:pPr eaLnBrk="1" hangingPunct="1"/>
            <a:r>
              <a:rPr lang="sl-SI" altLang="sl-SI" baseline="0" dirty="0"/>
              <a:t>Večina vas pozna primer Slovenske ceste v Ljubljani, ki se je dolga leta dušila v prometu, uporabniki mestnega avtobusa pa niso imeli zagotovljenega prostora, da bi kulturno počakali na avtobus pri pošti. Danes je slika precej drugačne, in dokazuje, da je potrebno slediti vizijam in željam prebivalcev, ne pa skeptikom in zagrizenim avtomobilistom.</a:t>
            </a:r>
          </a:p>
          <a:p>
            <a:pPr eaLnBrk="1" hangingPunct="1"/>
            <a:endParaRPr lang="sl-SI" altLang="sl-SI" baseline="0" dirty="0"/>
          </a:p>
          <a:p>
            <a:pPr eaLnBrk="1" hangingPunct="1"/>
            <a:r>
              <a:rPr lang="sl-SI" altLang="sl-SI" baseline="0" dirty="0"/>
              <a:t>Podoben primer je na obeh fotografijah iz manjšega mesteca v Nemčiji. Center mesta je bil poln pločevine, pešci in kolesarji so bili odrinjeni na rob in prometna varnost je bila slaba. Prostora za druženje ni bilo. Danes je to prijetno urejen prostor, kjer se ljudje srečujejo, pogovorijo, hodijo po opravkih. Večina občanov je danes mnogo bolj zadovoljna in tudi v številnih slovenskih mestih si prizadevamo za podobne rešitve.</a:t>
            </a:r>
            <a:endParaRPr lang="en-GB" altLang="sl-SI" dirty="0"/>
          </a:p>
        </p:txBody>
      </p:sp>
    </p:spTree>
    <p:extLst>
      <p:ext uri="{BB962C8B-B14F-4D97-AF65-F5344CB8AC3E}">
        <p14:creationId xmlns:p14="http://schemas.microsoft.com/office/powerpoint/2010/main" val="573458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rtl="0"/>
            <a:r>
              <a:rPr lang="sl-SI" sz="1200" b="0" i="0" u="none" strike="noStrike" kern="1200" baseline="0" dirty="0">
                <a:solidFill>
                  <a:schemeClr val="tx1"/>
                </a:solidFill>
                <a:latin typeface="+mn-lt"/>
                <a:ea typeface="+mn-ea"/>
                <a:cs typeface="+mn-cs"/>
              </a:rPr>
              <a:t>Cilj Slovenije do leta 2020 je, da se emisije toplogrednih plinov ne bodo povečale za več kakor 4 % glede na leto 2005 in se nanaša na izpuste virov, ki niso vključeni v shemo EU-ETS, </a:t>
            </a:r>
            <a:r>
              <a:rPr lang="sl-SI" sz="1200" b="0" i="0" u="none" strike="noStrike" kern="1200" baseline="0" dirty="0" err="1">
                <a:solidFill>
                  <a:schemeClr val="tx1"/>
                </a:solidFill>
                <a:latin typeface="+mn-lt"/>
                <a:ea typeface="+mn-ea"/>
                <a:cs typeface="+mn-cs"/>
              </a:rPr>
              <a:t>t.i</a:t>
            </a:r>
            <a:r>
              <a:rPr lang="sl-SI" sz="1200" b="0" i="0" u="none" strike="noStrike" kern="1200" baseline="0" dirty="0">
                <a:solidFill>
                  <a:schemeClr val="tx1"/>
                </a:solidFill>
                <a:latin typeface="+mn-lt"/>
                <a:ea typeface="+mn-ea"/>
                <a:cs typeface="+mn-cs"/>
              </a:rPr>
              <a:t>. ESD sektorji oz. sektorji s cilji po Odločbi 406/2009/ES (Odločba 406/2009/ES Evropskega parlamenta in Sveta z dne 23. aprila 2009 o prizadevanju držav članic za zmanjšanje emisij toplogrednih plinov, da do leta 2020 izpolnijo zavezo Skupnosti za zmanjšanje emisij toplogrednih plinov (UL L št. 140 z dne 5.6.2009, stran 136)). Cilji po letu 2020 pa so še veliko bolj ambiciozni in zahtevajo aktivnosti za njihovo doseganje že pred letom 2020. Sektor promet predstavlja daleč največji vir, v letu 2015 kar 50 % emisij TGP v ESD sektorju. Skoraj vse emisije nastanejo v cestnem prometu. Promet je tudi edini sektor, v katerem so se emisije v obdobju 2005−2015 povečale in sicer za 21 %. </a:t>
            </a:r>
          </a:p>
          <a:p>
            <a:pPr rtl="0"/>
            <a:r>
              <a:rPr lang="sl-SI" sz="1200" b="0" i="0" u="none" strike="noStrike" kern="1200" baseline="0" dirty="0">
                <a:solidFill>
                  <a:schemeClr val="tx1"/>
                </a:solidFill>
                <a:latin typeface="+mn-lt"/>
                <a:ea typeface="+mn-ea"/>
                <a:cs typeface="+mn-cs"/>
              </a:rPr>
              <a:t>Promet vpliva tudi na kakovost zraka. V Sloveniji redno spremljamo koncentracije glavnih onesnaževal v zraku. Agencija RS za okolje upravlja državno mrežo kakovosti zraka. V okviru merilne mreže potekajo meritve zraka tudi na prometno bolj obremenjenih postajah, predvsem v mestnih središčih. Prometne postaje spremljajo koncentracije dušikovega dioksida in delcev PM v zunanjem zraku. Predvsem zaradi delcev PM10 uvrščamo Slovenijo med bolj onesnažene države v Evropski uniji, na kar opozarja tudi Svetovna zdravstvena organizacija. Delci, predvsem manjši, kot je na primer PM2,5, katerih vir je promet, so za zdravje ljudi zelo škodljivi. ARSO izdaja tudi napoved </a:t>
            </a:r>
            <a:r>
              <a:rPr lang="sl-SI" sz="1200" b="0" i="0" u="none" strike="noStrike" kern="1200" baseline="0" dirty="0" err="1">
                <a:solidFill>
                  <a:schemeClr val="tx1"/>
                </a:solidFill>
                <a:latin typeface="+mn-lt"/>
                <a:ea typeface="+mn-ea"/>
                <a:cs typeface="+mn-cs"/>
              </a:rPr>
              <a:t>verjetnosit</a:t>
            </a:r>
            <a:r>
              <a:rPr lang="sl-SI" sz="1200" b="0" i="0" u="none" strike="noStrike" kern="1200" baseline="0" dirty="0">
                <a:solidFill>
                  <a:schemeClr val="tx1"/>
                </a:solidFill>
                <a:latin typeface="+mn-lt"/>
                <a:ea typeface="+mn-ea"/>
                <a:cs typeface="+mn-cs"/>
              </a:rPr>
              <a:t> preseganja mejne vrednosti od začetka leta 2014 za območja Ljubljane, Maribora, Celja, Kranja, Novega mesta, Murske Sobote, Trbovelj, Zagorja in Hrastnika. Za ta območja je Vlada Republike Slovenije zaradi preseganj mejne vrednosti (V koledarskem letu je dovoljenih 35 preseganj mejne vrednosti, ki je za delce PM10 50 </a:t>
            </a:r>
            <a:r>
              <a:rPr lang="el-GR" sz="1200" b="0" i="0" u="none" strike="noStrike" kern="1200" baseline="0" dirty="0">
                <a:solidFill>
                  <a:schemeClr val="tx1"/>
                </a:solidFill>
                <a:latin typeface="+mn-lt"/>
                <a:ea typeface="+mn-ea"/>
                <a:cs typeface="+mn-cs"/>
              </a:rPr>
              <a:t>μ</a:t>
            </a:r>
            <a:r>
              <a:rPr lang="sl-SI" sz="1200" b="0" i="0" u="none" strike="noStrike" kern="1200" baseline="0" dirty="0">
                <a:solidFill>
                  <a:schemeClr val="tx1"/>
                </a:solidFill>
                <a:latin typeface="+mn-lt"/>
                <a:ea typeface="+mn-ea"/>
                <a:cs typeface="+mn-cs"/>
              </a:rPr>
              <a:t>g/m3 povprečna dnevna vrednost koncentracije) sprejela odloke o načrtu za kakovost zraka. </a:t>
            </a:r>
          </a:p>
          <a:p>
            <a:pPr rtl="0"/>
            <a:endParaRPr lang="sl-SI" sz="1200" b="0" i="0" u="none" strike="noStrike" kern="1200" baseline="0" dirty="0">
              <a:solidFill>
                <a:schemeClr val="tx1"/>
              </a:solidFill>
              <a:latin typeface="+mn-lt"/>
              <a:ea typeface="+mn-ea"/>
              <a:cs typeface="+mn-cs"/>
            </a:endParaRPr>
          </a:p>
          <a:p>
            <a:pPr rtl="0"/>
            <a:r>
              <a:rPr lang="sl-SI" sz="1200" b="0" i="0" u="none" strike="noStrike" kern="1200" baseline="0" dirty="0">
                <a:solidFill>
                  <a:schemeClr val="tx1"/>
                </a:solidFill>
                <a:latin typeface="+mn-lt"/>
                <a:ea typeface="+mn-ea"/>
                <a:cs typeface="+mn-cs"/>
              </a:rPr>
              <a:t>Motoriziran promet je tudi </a:t>
            </a:r>
            <a:r>
              <a:rPr lang="sl-SI" sz="1200" b="0" i="0" u="none" strike="noStrike" kern="1200" baseline="0" dirty="0" err="1">
                <a:solidFill>
                  <a:schemeClr val="tx1"/>
                </a:solidFill>
                <a:latin typeface="+mn-lt"/>
                <a:ea typeface="+mn-ea"/>
                <a:cs typeface="+mn-cs"/>
              </a:rPr>
              <a:t>največi</a:t>
            </a:r>
            <a:r>
              <a:rPr lang="sl-SI" sz="1200" b="0" i="0" u="none" strike="noStrike" kern="1200" baseline="0" dirty="0">
                <a:solidFill>
                  <a:schemeClr val="tx1"/>
                </a:solidFill>
                <a:latin typeface="+mn-lt"/>
                <a:ea typeface="+mn-ea"/>
                <a:cs typeface="+mn-cs"/>
              </a:rPr>
              <a:t> povzročitelj </a:t>
            </a:r>
            <a:r>
              <a:rPr lang="sl-SI" sz="1200" b="0" i="0" u="none" strike="noStrike" kern="1200" baseline="0" dirty="0" err="1">
                <a:solidFill>
                  <a:schemeClr val="tx1"/>
                </a:solidFill>
                <a:latin typeface="+mn-lt"/>
                <a:ea typeface="+mn-ea"/>
                <a:cs typeface="+mn-cs"/>
              </a:rPr>
              <a:t>okoljskega</a:t>
            </a:r>
            <a:r>
              <a:rPr lang="sl-SI" sz="1200" b="0" i="0" u="none" strike="noStrike" kern="1200" baseline="0" dirty="0">
                <a:solidFill>
                  <a:schemeClr val="tx1"/>
                </a:solidFill>
                <a:latin typeface="+mn-lt"/>
                <a:ea typeface="+mn-ea"/>
                <a:cs typeface="+mn-cs"/>
              </a:rPr>
              <a:t> hrupa. V Sloveniji po dosedanjih ocenah sklepamo, da 20 % prebivalcev trpi zaradi zdravju škodljivih ravni hrupa. V Mestni občini Ljubljana s hrupom cestnega prometa dan in noč živijo prav vsi prebivalci. Previsokim dnevnim ravnem hrupa je izpostavljenih 63 % prebivalcev. Hrup je tudi škodljiv našemu zdravju. Povzroča vznemirjenost, stres, povečuje psihične težave in moti spanje. Vpliva na povišanje krvnega tlaka in lahko privede do srčnega infarkta. Skrb vzbuja zlasti podatek, da na povišano raven stresnih hormonov vpliva že zmerna glasnost hrupa iz okolja. </a:t>
            </a:r>
            <a:r>
              <a:rPr lang="sl-SI" sz="1200" b="0" i="0" u="none" strike="noStrike" kern="1200" baseline="0">
                <a:solidFill>
                  <a:schemeClr val="tx1"/>
                </a:solidFill>
                <a:latin typeface="+mn-lt"/>
                <a:ea typeface="+mn-ea"/>
                <a:cs typeface="+mn-cs"/>
              </a:rPr>
              <a:t>To pomeni, da nam hrup, čeprav se ga morda niti ne zavedamo, načenja spanec, sprostitev in koncentracijo. </a:t>
            </a:r>
          </a:p>
          <a:p>
            <a:endParaRPr lang="sl-SI" b="1"/>
          </a:p>
        </p:txBody>
      </p:sp>
      <p:sp>
        <p:nvSpPr>
          <p:cNvPr id="4" name="Označba mesta številke diapozitiva 3"/>
          <p:cNvSpPr>
            <a:spLocks noGrp="1"/>
          </p:cNvSpPr>
          <p:nvPr>
            <p:ph type="sldNum" sz="quarter" idx="10"/>
          </p:nvPr>
        </p:nvSpPr>
        <p:spPr/>
        <p:txBody>
          <a:bodyPr/>
          <a:lstStyle/>
          <a:p>
            <a:fld id="{935119A8-B507-438A-8CB2-DEA29052F915}" type="slidenum">
              <a:rPr lang="en-GB" smtClean="0"/>
              <a:t>8</a:t>
            </a:fld>
            <a:endParaRPr lang="en-GB"/>
          </a:p>
        </p:txBody>
      </p:sp>
    </p:spTree>
    <p:extLst>
      <p:ext uri="{BB962C8B-B14F-4D97-AF65-F5344CB8AC3E}">
        <p14:creationId xmlns:p14="http://schemas.microsoft.com/office/powerpoint/2010/main" val="334542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baseline="0" dirty="0"/>
          </a:p>
          <a:p>
            <a:pPr marL="228600" indent="-228600">
              <a:buAutoNum type="arabicPeriod"/>
            </a:pPr>
            <a:r>
              <a:rPr lang="sl-SI" baseline="0" dirty="0"/>
              <a:t>Z uvajanjem trajnostne mobilnosti prispevamo k čistejšemu okolju/zraku  in s tem zmanjšujemo breme številnih  bolezni. </a:t>
            </a:r>
          </a:p>
          <a:p>
            <a:pPr marL="228600" indent="-228600">
              <a:buAutoNum type="arabicPeriod"/>
            </a:pPr>
            <a:r>
              <a:rPr lang="sl-SI" baseline="0" dirty="0"/>
              <a:t>2.  S tem, da bi ljudi spodbudili in jim omogočili, da bi pešačili in kolesarili , vsaj pol ure dnevno, bi pomembno  krepili njihovo zdravje. </a:t>
            </a:r>
          </a:p>
          <a:p>
            <a:pPr marL="0" indent="0">
              <a:buNone/>
            </a:pPr>
            <a:r>
              <a:rPr lang="sl-SI" baseline="0" dirty="0"/>
              <a:t>Čeprav  Slovenci, kot marsikje drugje v EU, postavljamo zdravje zelo visoko na lestvici vrednot, pa  imamo še veliko priložnosti, da ga izboljšamo. Ena izmed njih je tudi ustvarjanje zdravega okolja, ki bo spodbujalo telesno dejavnost, pri čemer imate pomembno vlogo prav lokalne skupnosti. Zelo pomembno je tudi osveščanje ljudi, da je3 lahko aktivni transport tudi oblika telesne dejavnosti za zdravje. S pomočjo vključevanja gibanja v vsakodnevna opravila lahko pomembno krepimo svojo telesno pripravljenost in si na tak način podaljšujemo zdrava leta življenja. </a:t>
            </a:r>
          </a:p>
          <a:p>
            <a:pPr marL="0" indent="0">
              <a:buNone/>
            </a:pPr>
            <a:endParaRPr lang="sl-SI" baseline="0" dirty="0"/>
          </a:p>
          <a:p>
            <a:endParaRPr lang="sl-SI" baseline="0" dirty="0"/>
          </a:p>
          <a:p>
            <a:r>
              <a:rPr lang="sl-SI" baseline="0" dirty="0"/>
              <a:t>Čeprav se življenjska doba povečuje, pa pri letih zdravega življenja nismo tako uspešni.</a:t>
            </a:r>
          </a:p>
          <a:p>
            <a:endParaRPr lang="sl-SI" baseline="0" dirty="0"/>
          </a:p>
          <a:p>
            <a:r>
              <a:rPr lang="en-GB" dirty="0" err="1"/>
              <a:t>Kazalnik</a:t>
            </a:r>
            <a:r>
              <a:rPr lang="en-GB" dirty="0"/>
              <a:t> </a:t>
            </a:r>
            <a:r>
              <a:rPr lang="en-GB" dirty="0" err="1"/>
              <a:t>Zdrava</a:t>
            </a:r>
            <a:r>
              <a:rPr lang="en-GB" dirty="0"/>
              <a:t> </a:t>
            </a:r>
            <a:r>
              <a:rPr lang="en-GB" dirty="0" err="1"/>
              <a:t>leta</a:t>
            </a:r>
            <a:r>
              <a:rPr lang="en-GB" dirty="0"/>
              <a:t> </a:t>
            </a:r>
            <a:r>
              <a:rPr lang="en-GB" dirty="0" err="1"/>
              <a:t>življenja</a:t>
            </a:r>
            <a:r>
              <a:rPr lang="en-GB" dirty="0"/>
              <a:t> </a:t>
            </a:r>
            <a:r>
              <a:rPr lang="en-GB" dirty="0" err="1"/>
              <a:t>ob</a:t>
            </a:r>
            <a:r>
              <a:rPr lang="en-GB" dirty="0"/>
              <a:t> </a:t>
            </a:r>
            <a:r>
              <a:rPr lang="en-GB" dirty="0" err="1"/>
              <a:t>rojstvu</a:t>
            </a:r>
            <a:r>
              <a:rPr lang="en-GB" dirty="0"/>
              <a:t> </a:t>
            </a:r>
            <a:r>
              <a:rPr lang="en-GB" dirty="0" err="1"/>
              <a:t>meri</a:t>
            </a:r>
            <a:r>
              <a:rPr lang="en-GB" dirty="0"/>
              <a:t> </a:t>
            </a:r>
            <a:r>
              <a:rPr lang="en-GB" dirty="0" err="1"/>
              <a:t>število</a:t>
            </a:r>
            <a:r>
              <a:rPr lang="en-GB" dirty="0"/>
              <a:t> let, </a:t>
            </a:r>
            <a:r>
              <a:rPr lang="en-GB" dirty="0" err="1"/>
              <a:t>za</a:t>
            </a:r>
            <a:r>
              <a:rPr lang="en-GB" dirty="0"/>
              <a:t> </a:t>
            </a:r>
            <a:r>
              <a:rPr lang="en-GB" dirty="0" err="1"/>
              <a:t>katera</a:t>
            </a:r>
            <a:r>
              <a:rPr lang="en-GB" dirty="0"/>
              <a:t> </a:t>
            </a:r>
            <a:r>
              <a:rPr lang="en-GB" dirty="0" err="1"/>
              <a:t>lahko</a:t>
            </a:r>
            <a:r>
              <a:rPr lang="en-GB" dirty="0"/>
              <a:t> </a:t>
            </a:r>
            <a:r>
              <a:rPr lang="en-GB" dirty="0" err="1"/>
              <a:t>oseba</a:t>
            </a:r>
            <a:r>
              <a:rPr lang="en-GB" dirty="0"/>
              <a:t> </a:t>
            </a:r>
            <a:r>
              <a:rPr lang="en-GB" dirty="0" err="1"/>
              <a:t>ob</a:t>
            </a:r>
            <a:r>
              <a:rPr lang="en-GB" dirty="0"/>
              <a:t> </a:t>
            </a:r>
            <a:r>
              <a:rPr lang="en-GB" dirty="0" err="1"/>
              <a:t>rojstvu</a:t>
            </a:r>
            <a:r>
              <a:rPr lang="en-GB" dirty="0"/>
              <a:t> </a:t>
            </a:r>
            <a:r>
              <a:rPr lang="en-GB" dirty="0" err="1"/>
              <a:t>pričakuje</a:t>
            </a:r>
            <a:r>
              <a:rPr lang="en-GB" dirty="0"/>
              <a:t> </a:t>
            </a:r>
            <a:r>
              <a:rPr lang="en-GB" dirty="0" err="1"/>
              <a:t>preživetje</a:t>
            </a:r>
            <a:r>
              <a:rPr lang="en-GB" dirty="0"/>
              <a:t> </a:t>
            </a:r>
            <a:r>
              <a:rPr lang="en-GB" dirty="0" err="1"/>
              <a:t>brez</a:t>
            </a:r>
            <a:r>
              <a:rPr lang="en-GB" dirty="0"/>
              <a:t> </a:t>
            </a:r>
            <a:r>
              <a:rPr lang="en-GB" dirty="0" err="1"/>
              <a:t>oviranosti</a:t>
            </a:r>
            <a:r>
              <a:rPr lang="en-GB" dirty="0"/>
              <a:t> </a:t>
            </a:r>
            <a:r>
              <a:rPr lang="en-GB" dirty="0" err="1"/>
              <a:t>pri</a:t>
            </a:r>
            <a:r>
              <a:rPr lang="en-GB" dirty="0"/>
              <a:t> </a:t>
            </a:r>
            <a:r>
              <a:rPr lang="en-GB" dirty="0" err="1"/>
              <a:t>običajnih</a:t>
            </a:r>
            <a:r>
              <a:rPr lang="en-GB" dirty="0"/>
              <a:t> </a:t>
            </a:r>
            <a:r>
              <a:rPr lang="en-GB" dirty="0" err="1"/>
              <a:t>aktivnostih</a:t>
            </a:r>
            <a:r>
              <a:rPr lang="en-GB" dirty="0"/>
              <a:t>. </a:t>
            </a:r>
            <a:endParaRPr lang="sl-SI" dirty="0"/>
          </a:p>
          <a:p>
            <a:endParaRPr lang="sl-SI" dirty="0"/>
          </a:p>
          <a:p>
            <a:r>
              <a:rPr lang="sl-SI" dirty="0"/>
              <a:t>Nekaj podatkov: </a:t>
            </a:r>
          </a:p>
          <a:p>
            <a:r>
              <a:rPr lang="sl-SI" dirty="0"/>
              <a:t>Slovenske ženske so leta</a:t>
            </a:r>
            <a:r>
              <a:rPr lang="sl-SI" baseline="0" dirty="0"/>
              <a:t> 2015 </a:t>
            </a:r>
            <a:r>
              <a:rPr lang="en-GB" dirty="0" err="1"/>
              <a:t>ob</a:t>
            </a:r>
            <a:r>
              <a:rPr lang="en-GB" dirty="0"/>
              <a:t> </a:t>
            </a:r>
            <a:r>
              <a:rPr lang="en-GB" dirty="0" err="1"/>
              <a:t>starosti</a:t>
            </a:r>
            <a:r>
              <a:rPr lang="en-GB" dirty="0"/>
              <a:t> 65 let </a:t>
            </a:r>
            <a:r>
              <a:rPr lang="en-GB" dirty="0" err="1"/>
              <a:t>lahko</a:t>
            </a:r>
            <a:r>
              <a:rPr lang="en-GB" dirty="0"/>
              <a:t> </a:t>
            </a:r>
            <a:r>
              <a:rPr lang="en-GB" dirty="0" err="1"/>
              <a:t>pričakovale</a:t>
            </a:r>
            <a:r>
              <a:rPr lang="en-GB" dirty="0"/>
              <a:t>, da </a:t>
            </a:r>
            <a:r>
              <a:rPr lang="en-GB" dirty="0" err="1"/>
              <a:t>bodo</a:t>
            </a:r>
            <a:r>
              <a:rPr lang="en-GB" dirty="0"/>
              <a:t> </a:t>
            </a:r>
            <a:r>
              <a:rPr lang="en-GB" dirty="0" err="1"/>
              <a:t>živele</a:t>
            </a:r>
            <a:r>
              <a:rPr lang="en-GB" dirty="0"/>
              <a:t> </a:t>
            </a:r>
            <a:r>
              <a:rPr lang="en-GB" dirty="0" err="1"/>
              <a:t>še</a:t>
            </a:r>
            <a:r>
              <a:rPr lang="en-GB" dirty="0"/>
              <a:t> </a:t>
            </a:r>
            <a:r>
              <a:rPr lang="sl-SI" dirty="0"/>
              <a:t>21</a:t>
            </a:r>
            <a:r>
              <a:rPr lang="en-GB" dirty="0"/>
              <a:t>,</a:t>
            </a:r>
            <a:r>
              <a:rPr lang="sl-SI" dirty="0"/>
              <a:t>4</a:t>
            </a:r>
            <a:r>
              <a:rPr lang="en-GB" dirty="0"/>
              <a:t> let, od </a:t>
            </a:r>
            <a:r>
              <a:rPr lang="en-GB" dirty="0" err="1"/>
              <a:t>katerih</a:t>
            </a:r>
            <a:r>
              <a:rPr lang="en-GB" dirty="0"/>
              <a:t> </a:t>
            </a:r>
            <a:r>
              <a:rPr lang="en-GB" dirty="0" err="1"/>
              <a:t>bodo</a:t>
            </a:r>
            <a:r>
              <a:rPr lang="en-GB" dirty="0"/>
              <a:t> </a:t>
            </a:r>
            <a:r>
              <a:rPr lang="sl-SI" dirty="0"/>
              <a:t>7,6 </a:t>
            </a:r>
            <a:r>
              <a:rPr lang="en-GB" dirty="0"/>
              <a:t> let </a:t>
            </a:r>
            <a:r>
              <a:rPr lang="en-GB" dirty="0" err="1"/>
              <a:t>preživele</a:t>
            </a:r>
            <a:r>
              <a:rPr lang="en-GB" dirty="0"/>
              <a:t> </a:t>
            </a:r>
            <a:r>
              <a:rPr lang="en-GB" dirty="0" err="1"/>
              <a:t>brez</a:t>
            </a:r>
            <a:r>
              <a:rPr lang="en-GB" dirty="0"/>
              <a:t> </a:t>
            </a:r>
            <a:r>
              <a:rPr lang="en-GB" dirty="0" err="1"/>
              <a:t>oviranosti</a:t>
            </a:r>
            <a:r>
              <a:rPr lang="en-GB" dirty="0"/>
              <a:t>, </a:t>
            </a:r>
            <a:r>
              <a:rPr lang="en-GB" dirty="0" err="1"/>
              <a:t>torej</a:t>
            </a:r>
            <a:r>
              <a:rPr lang="en-GB" dirty="0"/>
              <a:t> </a:t>
            </a:r>
            <a:r>
              <a:rPr lang="en-GB" dirty="0" err="1"/>
              <a:t>brez</a:t>
            </a:r>
            <a:r>
              <a:rPr lang="en-GB" dirty="0"/>
              <a:t> </a:t>
            </a:r>
            <a:r>
              <a:rPr lang="en-GB" dirty="0" err="1"/>
              <a:t>omejitev</a:t>
            </a:r>
            <a:r>
              <a:rPr lang="en-GB" dirty="0"/>
              <a:t> </a:t>
            </a:r>
            <a:r>
              <a:rPr lang="en-GB" dirty="0" err="1"/>
              <a:t>pri</a:t>
            </a:r>
            <a:r>
              <a:rPr lang="en-GB" dirty="0"/>
              <a:t> </a:t>
            </a:r>
            <a:r>
              <a:rPr lang="en-GB" dirty="0" err="1"/>
              <a:t>običajnih</a:t>
            </a:r>
            <a:r>
              <a:rPr lang="en-GB" dirty="0"/>
              <a:t> </a:t>
            </a:r>
            <a:r>
              <a:rPr lang="en-GB" dirty="0" err="1"/>
              <a:t>aktivnostih</a:t>
            </a:r>
            <a:r>
              <a:rPr lang="en-GB" dirty="0"/>
              <a:t> </a:t>
            </a:r>
            <a:r>
              <a:rPr lang="en-GB" dirty="0" err="1"/>
              <a:t>zaradi</a:t>
            </a:r>
            <a:r>
              <a:rPr lang="en-GB" dirty="0"/>
              <a:t> </a:t>
            </a:r>
            <a:r>
              <a:rPr lang="en-GB" dirty="0" err="1"/>
              <a:t>dolgotrajnih</a:t>
            </a:r>
            <a:r>
              <a:rPr lang="en-GB" dirty="0"/>
              <a:t> </a:t>
            </a:r>
            <a:r>
              <a:rPr lang="en-GB" dirty="0" err="1"/>
              <a:t>bolezni</a:t>
            </a:r>
            <a:r>
              <a:rPr lang="en-GB" dirty="0"/>
              <a:t> </a:t>
            </a:r>
            <a:r>
              <a:rPr lang="en-GB" dirty="0" err="1"/>
              <a:t>ali</a:t>
            </a:r>
            <a:r>
              <a:rPr lang="en-GB" dirty="0"/>
              <a:t> </a:t>
            </a:r>
            <a:r>
              <a:rPr lang="en-GB" dirty="0" err="1"/>
              <a:t>dolgotrajnih</a:t>
            </a:r>
            <a:r>
              <a:rPr lang="en-GB" dirty="0"/>
              <a:t> </a:t>
            </a:r>
            <a:r>
              <a:rPr lang="en-GB" dirty="0" err="1"/>
              <a:t>zdravstvenih</a:t>
            </a:r>
            <a:r>
              <a:rPr lang="en-GB" dirty="0"/>
              <a:t> </a:t>
            </a:r>
            <a:r>
              <a:rPr lang="en-GB" dirty="0" err="1"/>
              <a:t>težav</a:t>
            </a:r>
            <a:r>
              <a:rPr lang="sl-SI" dirty="0"/>
              <a:t>. (Torej do 72 leta </a:t>
            </a:r>
            <a:r>
              <a:rPr lang="sl-SI" baseline="0" dirty="0"/>
              <a:t>zdravo, naprej do 86 pa bolj težko. Vmes  pa je 13 mučnih let)</a:t>
            </a:r>
            <a:endParaRPr lang="sl-SI" dirty="0"/>
          </a:p>
          <a:p>
            <a:endParaRPr lang="sl-SI" dirty="0"/>
          </a:p>
          <a:p>
            <a:pPr marL="0" marR="0" indent="0" algn="l" defTabSz="914400" rtl="0" eaLnBrk="1" fontAlgn="auto" latinLnBrk="0" hangingPunct="1">
              <a:lnSpc>
                <a:spcPct val="100000"/>
              </a:lnSpc>
              <a:spcBef>
                <a:spcPts val="0"/>
              </a:spcBef>
              <a:spcAft>
                <a:spcPts val="0"/>
              </a:spcAft>
              <a:buClrTx/>
              <a:buSzTx/>
              <a:buFontTx/>
              <a:buNone/>
              <a:tabLst/>
              <a:defRPr/>
            </a:pPr>
            <a:r>
              <a:rPr lang="sl-SI" dirty="0"/>
              <a:t>Slovenski moški so leta</a:t>
            </a:r>
            <a:r>
              <a:rPr lang="sl-SI" baseline="0" dirty="0"/>
              <a:t> 2015 </a:t>
            </a:r>
            <a:r>
              <a:rPr lang="en-GB" dirty="0" err="1"/>
              <a:t>ob</a:t>
            </a:r>
            <a:r>
              <a:rPr lang="en-GB" dirty="0"/>
              <a:t> </a:t>
            </a:r>
            <a:r>
              <a:rPr lang="en-GB" dirty="0" err="1"/>
              <a:t>starosti</a:t>
            </a:r>
            <a:r>
              <a:rPr lang="en-GB" dirty="0"/>
              <a:t> 65 let </a:t>
            </a:r>
            <a:r>
              <a:rPr lang="en-GB" dirty="0" err="1"/>
              <a:t>lahko</a:t>
            </a:r>
            <a:r>
              <a:rPr lang="en-GB" dirty="0"/>
              <a:t> </a:t>
            </a:r>
            <a:r>
              <a:rPr lang="en-GB" dirty="0" err="1"/>
              <a:t>pričakoval</a:t>
            </a:r>
            <a:r>
              <a:rPr lang="sl-SI" dirty="0"/>
              <a:t>i</a:t>
            </a:r>
            <a:r>
              <a:rPr lang="en-GB" dirty="0"/>
              <a:t>, da </a:t>
            </a:r>
            <a:r>
              <a:rPr lang="en-GB" dirty="0" err="1"/>
              <a:t>bodo</a:t>
            </a:r>
            <a:r>
              <a:rPr lang="en-GB" dirty="0"/>
              <a:t> </a:t>
            </a:r>
            <a:r>
              <a:rPr lang="en-GB" dirty="0" err="1"/>
              <a:t>živel</a:t>
            </a:r>
            <a:r>
              <a:rPr lang="sl-SI" dirty="0"/>
              <a:t>i</a:t>
            </a:r>
            <a:r>
              <a:rPr lang="en-GB" dirty="0"/>
              <a:t> </a:t>
            </a:r>
            <a:r>
              <a:rPr lang="en-GB" dirty="0" err="1"/>
              <a:t>še</a:t>
            </a:r>
            <a:r>
              <a:rPr lang="en-GB" dirty="0"/>
              <a:t> </a:t>
            </a:r>
            <a:r>
              <a:rPr lang="sl-SI" dirty="0"/>
              <a:t>17</a:t>
            </a:r>
            <a:r>
              <a:rPr lang="en-GB" dirty="0"/>
              <a:t>,</a:t>
            </a:r>
            <a:r>
              <a:rPr lang="sl-SI" dirty="0"/>
              <a:t>6</a:t>
            </a:r>
            <a:r>
              <a:rPr lang="en-GB" dirty="0"/>
              <a:t> let, od </a:t>
            </a:r>
            <a:r>
              <a:rPr lang="en-GB" dirty="0" err="1"/>
              <a:t>katerih</a:t>
            </a:r>
            <a:r>
              <a:rPr lang="en-GB" dirty="0"/>
              <a:t> </a:t>
            </a:r>
            <a:r>
              <a:rPr lang="en-GB" dirty="0" err="1"/>
              <a:t>bodo</a:t>
            </a:r>
            <a:r>
              <a:rPr lang="en-GB" dirty="0"/>
              <a:t> </a:t>
            </a:r>
            <a:r>
              <a:rPr lang="sl-SI" dirty="0"/>
              <a:t>8,2 </a:t>
            </a:r>
            <a:r>
              <a:rPr lang="en-GB" dirty="0"/>
              <a:t> let </a:t>
            </a:r>
            <a:r>
              <a:rPr lang="en-GB" dirty="0" err="1"/>
              <a:t>prežive</a:t>
            </a:r>
            <a:r>
              <a:rPr lang="sl-SI" dirty="0" err="1"/>
              <a:t>li</a:t>
            </a:r>
            <a:r>
              <a:rPr lang="en-GB" dirty="0"/>
              <a:t> </a:t>
            </a:r>
            <a:r>
              <a:rPr lang="en-GB" dirty="0" err="1"/>
              <a:t>brez</a:t>
            </a:r>
            <a:r>
              <a:rPr lang="en-GB" dirty="0"/>
              <a:t> </a:t>
            </a:r>
            <a:r>
              <a:rPr lang="en-GB" dirty="0" err="1"/>
              <a:t>oviranosti</a:t>
            </a:r>
            <a:r>
              <a:rPr lang="en-GB" dirty="0"/>
              <a:t>, </a:t>
            </a:r>
            <a:r>
              <a:rPr lang="en-GB" dirty="0" err="1"/>
              <a:t>torej</a:t>
            </a:r>
            <a:r>
              <a:rPr lang="en-GB" dirty="0"/>
              <a:t> </a:t>
            </a:r>
            <a:r>
              <a:rPr lang="en-GB" dirty="0" err="1"/>
              <a:t>brez</a:t>
            </a:r>
            <a:r>
              <a:rPr lang="en-GB" dirty="0"/>
              <a:t> </a:t>
            </a:r>
            <a:r>
              <a:rPr lang="en-GB" dirty="0" err="1"/>
              <a:t>omejitev</a:t>
            </a:r>
            <a:r>
              <a:rPr lang="en-GB" dirty="0"/>
              <a:t> </a:t>
            </a:r>
            <a:r>
              <a:rPr lang="en-GB" dirty="0" err="1"/>
              <a:t>pri</a:t>
            </a:r>
            <a:r>
              <a:rPr lang="en-GB" dirty="0"/>
              <a:t> </a:t>
            </a:r>
            <a:r>
              <a:rPr lang="en-GB" dirty="0" err="1"/>
              <a:t>običajnih</a:t>
            </a:r>
            <a:r>
              <a:rPr lang="en-GB" dirty="0"/>
              <a:t> </a:t>
            </a:r>
            <a:r>
              <a:rPr lang="en-GB" dirty="0" err="1"/>
              <a:t>aktivnostih</a:t>
            </a:r>
            <a:r>
              <a:rPr lang="en-GB" dirty="0"/>
              <a:t> </a:t>
            </a:r>
            <a:r>
              <a:rPr lang="en-GB" dirty="0" err="1"/>
              <a:t>zaradi</a:t>
            </a:r>
            <a:r>
              <a:rPr lang="en-GB" dirty="0"/>
              <a:t> </a:t>
            </a:r>
            <a:r>
              <a:rPr lang="en-GB" dirty="0" err="1"/>
              <a:t>dolgotrajnih</a:t>
            </a:r>
            <a:r>
              <a:rPr lang="en-GB" dirty="0"/>
              <a:t> </a:t>
            </a:r>
            <a:r>
              <a:rPr lang="en-GB" dirty="0" err="1"/>
              <a:t>bolezni</a:t>
            </a:r>
            <a:r>
              <a:rPr lang="en-GB" dirty="0"/>
              <a:t> </a:t>
            </a:r>
            <a:r>
              <a:rPr lang="en-GB" dirty="0" err="1"/>
              <a:t>ali</a:t>
            </a:r>
            <a:r>
              <a:rPr lang="en-GB" dirty="0"/>
              <a:t> </a:t>
            </a:r>
            <a:r>
              <a:rPr lang="en-GB" dirty="0" err="1"/>
              <a:t>dolgotrajnih</a:t>
            </a:r>
            <a:r>
              <a:rPr lang="en-GB" dirty="0"/>
              <a:t> </a:t>
            </a:r>
            <a:r>
              <a:rPr lang="en-GB" dirty="0" err="1"/>
              <a:t>zdravstvenih</a:t>
            </a:r>
            <a:r>
              <a:rPr lang="en-GB" dirty="0"/>
              <a:t> </a:t>
            </a:r>
            <a:r>
              <a:rPr lang="en-GB" dirty="0" err="1"/>
              <a:t>težav</a:t>
            </a:r>
            <a:r>
              <a:rPr lang="sl-SI" dirty="0"/>
              <a:t>. (kar devet let</a:t>
            </a:r>
            <a:r>
              <a:rPr lang="sl-SI" baseline="0" dirty="0"/>
              <a:t> pa z </a:t>
            </a:r>
            <a:r>
              <a:rPr lang="sl-SI" baseline="0" dirty="0" err="1"/>
              <a:t>oviranostmi</a:t>
            </a:r>
            <a:r>
              <a:rPr lang="sl-SI"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sl-SI" baseline="0" dirty="0"/>
          </a:p>
          <a:p>
            <a:endParaRPr lang="sl-SI" dirty="0"/>
          </a:p>
        </p:txBody>
      </p:sp>
      <p:sp>
        <p:nvSpPr>
          <p:cNvPr id="4" name="Ograda številke diapozitiva 3"/>
          <p:cNvSpPr>
            <a:spLocks noGrp="1"/>
          </p:cNvSpPr>
          <p:nvPr>
            <p:ph type="sldNum" sz="quarter" idx="10"/>
          </p:nvPr>
        </p:nvSpPr>
        <p:spPr/>
        <p:txBody>
          <a:bodyPr/>
          <a:lstStyle/>
          <a:p>
            <a:fld id="{6494E1FD-AA42-4005-B88F-BEF7938446BD}" type="slidenum">
              <a:rPr lang="sl-SI" smtClean="0"/>
              <a:t>9</a:t>
            </a:fld>
            <a:endParaRPr lang="sl-SI" dirty="0"/>
          </a:p>
        </p:txBody>
      </p:sp>
    </p:spTree>
    <p:extLst>
      <p:ext uri="{BB962C8B-B14F-4D97-AF65-F5344CB8AC3E}">
        <p14:creationId xmlns:p14="http://schemas.microsoft.com/office/powerpoint/2010/main" val="907791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endParaRPr lang="en-GB"/>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GB"/>
          </a:p>
        </p:txBody>
      </p:sp>
      <p:sp>
        <p:nvSpPr>
          <p:cNvPr id="4" name="Ograda datuma 3"/>
          <p:cNvSpPr>
            <a:spLocks noGrp="1"/>
          </p:cNvSpPr>
          <p:nvPr>
            <p:ph type="dt" sz="half" idx="10"/>
          </p:nvPr>
        </p:nvSpPr>
        <p:spPr/>
        <p:txBody>
          <a:bodyPr/>
          <a:lstStyle/>
          <a:p>
            <a:fld id="{FCA91BBF-F10B-4F20-A732-EB1C8251C44D}" type="datetimeFigureOut">
              <a:rPr lang="en-GB" smtClean="0"/>
              <a:t>23/03/2021</a:t>
            </a:fld>
            <a:endParaRPr lang="en-GB"/>
          </a:p>
        </p:txBody>
      </p:sp>
      <p:sp>
        <p:nvSpPr>
          <p:cNvPr id="5" name="Ograda noge 4"/>
          <p:cNvSpPr>
            <a:spLocks noGrp="1"/>
          </p:cNvSpPr>
          <p:nvPr>
            <p:ph type="ftr" sz="quarter" idx="11"/>
          </p:nvPr>
        </p:nvSpPr>
        <p:spPr/>
        <p:txBody>
          <a:bodyPr/>
          <a:lstStyle/>
          <a:p>
            <a:endParaRPr lang="en-GB"/>
          </a:p>
        </p:txBody>
      </p:sp>
      <p:sp>
        <p:nvSpPr>
          <p:cNvPr id="6" name="Ograda številke diapozitiva 5"/>
          <p:cNvSpPr>
            <a:spLocks noGrp="1"/>
          </p:cNvSpPr>
          <p:nvPr>
            <p:ph type="sldNum" sz="quarter" idx="12"/>
          </p:nvPr>
        </p:nvSpPr>
        <p:spPr/>
        <p:txBody>
          <a:bodyPr/>
          <a:lstStyle/>
          <a:p>
            <a:fld id="{779FC480-D720-4F73-B09B-0F09E33605CE}" type="slidenum">
              <a:rPr lang="en-GB" smtClean="0"/>
              <a:t>‹#›</a:t>
            </a:fld>
            <a:endParaRPr lang="en-GB"/>
          </a:p>
        </p:txBody>
      </p:sp>
    </p:spTree>
    <p:extLst>
      <p:ext uri="{BB962C8B-B14F-4D97-AF65-F5344CB8AC3E}">
        <p14:creationId xmlns:p14="http://schemas.microsoft.com/office/powerpoint/2010/main" val="633123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GB"/>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grada datuma 3"/>
          <p:cNvSpPr>
            <a:spLocks noGrp="1"/>
          </p:cNvSpPr>
          <p:nvPr>
            <p:ph type="dt" sz="half" idx="10"/>
          </p:nvPr>
        </p:nvSpPr>
        <p:spPr/>
        <p:txBody>
          <a:bodyPr/>
          <a:lstStyle/>
          <a:p>
            <a:fld id="{FCA91BBF-F10B-4F20-A732-EB1C8251C44D}" type="datetimeFigureOut">
              <a:rPr lang="en-GB" smtClean="0"/>
              <a:t>23/03/2021</a:t>
            </a:fld>
            <a:endParaRPr lang="en-GB"/>
          </a:p>
        </p:txBody>
      </p:sp>
      <p:sp>
        <p:nvSpPr>
          <p:cNvPr id="5" name="Ograda noge 4"/>
          <p:cNvSpPr>
            <a:spLocks noGrp="1"/>
          </p:cNvSpPr>
          <p:nvPr>
            <p:ph type="ftr" sz="quarter" idx="11"/>
          </p:nvPr>
        </p:nvSpPr>
        <p:spPr/>
        <p:txBody>
          <a:bodyPr/>
          <a:lstStyle/>
          <a:p>
            <a:endParaRPr lang="en-GB"/>
          </a:p>
        </p:txBody>
      </p:sp>
      <p:sp>
        <p:nvSpPr>
          <p:cNvPr id="6" name="Ograda številke diapozitiva 5"/>
          <p:cNvSpPr>
            <a:spLocks noGrp="1"/>
          </p:cNvSpPr>
          <p:nvPr>
            <p:ph type="sldNum" sz="quarter" idx="12"/>
          </p:nvPr>
        </p:nvSpPr>
        <p:spPr/>
        <p:txBody>
          <a:bodyPr/>
          <a:lstStyle/>
          <a:p>
            <a:fld id="{779FC480-D720-4F73-B09B-0F09E33605CE}" type="slidenum">
              <a:rPr lang="en-GB" smtClean="0"/>
              <a:t>‹#›</a:t>
            </a:fld>
            <a:endParaRPr lang="en-GB"/>
          </a:p>
        </p:txBody>
      </p:sp>
    </p:spTree>
    <p:extLst>
      <p:ext uri="{BB962C8B-B14F-4D97-AF65-F5344CB8AC3E}">
        <p14:creationId xmlns:p14="http://schemas.microsoft.com/office/powerpoint/2010/main" val="175891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endParaRPr lang="en-GB"/>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grada datuma 3"/>
          <p:cNvSpPr>
            <a:spLocks noGrp="1"/>
          </p:cNvSpPr>
          <p:nvPr>
            <p:ph type="dt" sz="half" idx="10"/>
          </p:nvPr>
        </p:nvSpPr>
        <p:spPr/>
        <p:txBody>
          <a:bodyPr/>
          <a:lstStyle/>
          <a:p>
            <a:fld id="{FCA91BBF-F10B-4F20-A732-EB1C8251C44D}" type="datetimeFigureOut">
              <a:rPr lang="en-GB" smtClean="0"/>
              <a:t>23/03/2021</a:t>
            </a:fld>
            <a:endParaRPr lang="en-GB"/>
          </a:p>
        </p:txBody>
      </p:sp>
      <p:sp>
        <p:nvSpPr>
          <p:cNvPr id="5" name="Ograda noge 4"/>
          <p:cNvSpPr>
            <a:spLocks noGrp="1"/>
          </p:cNvSpPr>
          <p:nvPr>
            <p:ph type="ftr" sz="quarter" idx="11"/>
          </p:nvPr>
        </p:nvSpPr>
        <p:spPr/>
        <p:txBody>
          <a:bodyPr/>
          <a:lstStyle/>
          <a:p>
            <a:endParaRPr lang="en-GB"/>
          </a:p>
        </p:txBody>
      </p:sp>
      <p:sp>
        <p:nvSpPr>
          <p:cNvPr id="6" name="Ograda številke diapozitiva 5"/>
          <p:cNvSpPr>
            <a:spLocks noGrp="1"/>
          </p:cNvSpPr>
          <p:nvPr>
            <p:ph type="sldNum" sz="quarter" idx="12"/>
          </p:nvPr>
        </p:nvSpPr>
        <p:spPr/>
        <p:txBody>
          <a:bodyPr/>
          <a:lstStyle/>
          <a:p>
            <a:fld id="{779FC480-D720-4F73-B09B-0F09E33605CE}" type="slidenum">
              <a:rPr lang="en-GB" smtClean="0"/>
              <a:t>‹#›</a:t>
            </a:fld>
            <a:endParaRPr lang="en-GB"/>
          </a:p>
        </p:txBody>
      </p:sp>
    </p:spTree>
    <p:extLst>
      <p:ext uri="{BB962C8B-B14F-4D97-AF65-F5344CB8AC3E}">
        <p14:creationId xmlns:p14="http://schemas.microsoft.com/office/powerpoint/2010/main" val="355924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GB"/>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grada datuma 3"/>
          <p:cNvSpPr>
            <a:spLocks noGrp="1"/>
          </p:cNvSpPr>
          <p:nvPr>
            <p:ph type="dt" sz="half" idx="10"/>
          </p:nvPr>
        </p:nvSpPr>
        <p:spPr/>
        <p:txBody>
          <a:bodyPr/>
          <a:lstStyle/>
          <a:p>
            <a:fld id="{FCA91BBF-F10B-4F20-A732-EB1C8251C44D}" type="datetimeFigureOut">
              <a:rPr lang="en-GB" smtClean="0"/>
              <a:t>23/03/2021</a:t>
            </a:fld>
            <a:endParaRPr lang="en-GB"/>
          </a:p>
        </p:txBody>
      </p:sp>
      <p:sp>
        <p:nvSpPr>
          <p:cNvPr id="5" name="Ograda noge 4"/>
          <p:cNvSpPr>
            <a:spLocks noGrp="1"/>
          </p:cNvSpPr>
          <p:nvPr>
            <p:ph type="ftr" sz="quarter" idx="11"/>
          </p:nvPr>
        </p:nvSpPr>
        <p:spPr/>
        <p:txBody>
          <a:bodyPr/>
          <a:lstStyle/>
          <a:p>
            <a:endParaRPr lang="en-GB"/>
          </a:p>
        </p:txBody>
      </p:sp>
      <p:sp>
        <p:nvSpPr>
          <p:cNvPr id="6" name="Ograda številke diapozitiva 5"/>
          <p:cNvSpPr>
            <a:spLocks noGrp="1"/>
          </p:cNvSpPr>
          <p:nvPr>
            <p:ph type="sldNum" sz="quarter" idx="12"/>
          </p:nvPr>
        </p:nvSpPr>
        <p:spPr/>
        <p:txBody>
          <a:bodyPr/>
          <a:lstStyle/>
          <a:p>
            <a:fld id="{779FC480-D720-4F73-B09B-0F09E33605CE}" type="slidenum">
              <a:rPr lang="en-GB" smtClean="0"/>
              <a:t>‹#›</a:t>
            </a:fld>
            <a:endParaRPr lang="en-GB"/>
          </a:p>
        </p:txBody>
      </p:sp>
    </p:spTree>
    <p:extLst>
      <p:ext uri="{BB962C8B-B14F-4D97-AF65-F5344CB8AC3E}">
        <p14:creationId xmlns:p14="http://schemas.microsoft.com/office/powerpoint/2010/main" val="65702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endParaRPr lang="en-GB"/>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FCA91BBF-F10B-4F20-A732-EB1C8251C44D}" type="datetimeFigureOut">
              <a:rPr lang="en-GB" smtClean="0"/>
              <a:t>23/03/2021</a:t>
            </a:fld>
            <a:endParaRPr lang="en-GB"/>
          </a:p>
        </p:txBody>
      </p:sp>
      <p:sp>
        <p:nvSpPr>
          <p:cNvPr id="5" name="Ograda noge 4"/>
          <p:cNvSpPr>
            <a:spLocks noGrp="1"/>
          </p:cNvSpPr>
          <p:nvPr>
            <p:ph type="ftr" sz="quarter" idx="11"/>
          </p:nvPr>
        </p:nvSpPr>
        <p:spPr/>
        <p:txBody>
          <a:bodyPr/>
          <a:lstStyle/>
          <a:p>
            <a:endParaRPr lang="en-GB"/>
          </a:p>
        </p:txBody>
      </p:sp>
      <p:sp>
        <p:nvSpPr>
          <p:cNvPr id="6" name="Ograda številke diapozitiva 5"/>
          <p:cNvSpPr>
            <a:spLocks noGrp="1"/>
          </p:cNvSpPr>
          <p:nvPr>
            <p:ph type="sldNum" sz="quarter" idx="12"/>
          </p:nvPr>
        </p:nvSpPr>
        <p:spPr/>
        <p:txBody>
          <a:bodyPr/>
          <a:lstStyle/>
          <a:p>
            <a:fld id="{779FC480-D720-4F73-B09B-0F09E33605CE}" type="slidenum">
              <a:rPr lang="en-GB" smtClean="0"/>
              <a:t>‹#›</a:t>
            </a:fld>
            <a:endParaRPr lang="en-GB"/>
          </a:p>
        </p:txBody>
      </p:sp>
    </p:spTree>
    <p:extLst>
      <p:ext uri="{BB962C8B-B14F-4D97-AF65-F5344CB8AC3E}">
        <p14:creationId xmlns:p14="http://schemas.microsoft.com/office/powerpoint/2010/main" val="4113766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GB"/>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Ograda datuma 4"/>
          <p:cNvSpPr>
            <a:spLocks noGrp="1"/>
          </p:cNvSpPr>
          <p:nvPr>
            <p:ph type="dt" sz="half" idx="10"/>
          </p:nvPr>
        </p:nvSpPr>
        <p:spPr/>
        <p:txBody>
          <a:bodyPr/>
          <a:lstStyle/>
          <a:p>
            <a:fld id="{FCA91BBF-F10B-4F20-A732-EB1C8251C44D}" type="datetimeFigureOut">
              <a:rPr lang="en-GB" smtClean="0"/>
              <a:t>23/03/2021</a:t>
            </a:fld>
            <a:endParaRPr lang="en-GB"/>
          </a:p>
        </p:txBody>
      </p:sp>
      <p:sp>
        <p:nvSpPr>
          <p:cNvPr id="6" name="Ograda noge 5"/>
          <p:cNvSpPr>
            <a:spLocks noGrp="1"/>
          </p:cNvSpPr>
          <p:nvPr>
            <p:ph type="ftr" sz="quarter" idx="11"/>
          </p:nvPr>
        </p:nvSpPr>
        <p:spPr/>
        <p:txBody>
          <a:bodyPr/>
          <a:lstStyle/>
          <a:p>
            <a:endParaRPr lang="en-GB"/>
          </a:p>
        </p:txBody>
      </p:sp>
      <p:sp>
        <p:nvSpPr>
          <p:cNvPr id="7" name="Ograda številke diapozitiva 6"/>
          <p:cNvSpPr>
            <a:spLocks noGrp="1"/>
          </p:cNvSpPr>
          <p:nvPr>
            <p:ph type="sldNum" sz="quarter" idx="12"/>
          </p:nvPr>
        </p:nvSpPr>
        <p:spPr/>
        <p:txBody>
          <a:bodyPr/>
          <a:lstStyle/>
          <a:p>
            <a:fld id="{779FC480-D720-4F73-B09B-0F09E33605CE}" type="slidenum">
              <a:rPr lang="en-GB" smtClean="0"/>
              <a:t>‹#›</a:t>
            </a:fld>
            <a:endParaRPr lang="en-GB"/>
          </a:p>
        </p:txBody>
      </p:sp>
    </p:spTree>
    <p:extLst>
      <p:ext uri="{BB962C8B-B14F-4D97-AF65-F5344CB8AC3E}">
        <p14:creationId xmlns:p14="http://schemas.microsoft.com/office/powerpoint/2010/main" val="31865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endParaRPr lang="en-GB"/>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7" name="Ograda datuma 6"/>
          <p:cNvSpPr>
            <a:spLocks noGrp="1"/>
          </p:cNvSpPr>
          <p:nvPr>
            <p:ph type="dt" sz="half" idx="10"/>
          </p:nvPr>
        </p:nvSpPr>
        <p:spPr/>
        <p:txBody>
          <a:bodyPr/>
          <a:lstStyle/>
          <a:p>
            <a:fld id="{FCA91BBF-F10B-4F20-A732-EB1C8251C44D}" type="datetimeFigureOut">
              <a:rPr lang="en-GB" smtClean="0"/>
              <a:t>23/03/2021</a:t>
            </a:fld>
            <a:endParaRPr lang="en-GB"/>
          </a:p>
        </p:txBody>
      </p:sp>
      <p:sp>
        <p:nvSpPr>
          <p:cNvPr id="8" name="Ograda noge 7"/>
          <p:cNvSpPr>
            <a:spLocks noGrp="1"/>
          </p:cNvSpPr>
          <p:nvPr>
            <p:ph type="ftr" sz="quarter" idx="11"/>
          </p:nvPr>
        </p:nvSpPr>
        <p:spPr/>
        <p:txBody>
          <a:bodyPr/>
          <a:lstStyle/>
          <a:p>
            <a:endParaRPr lang="en-GB"/>
          </a:p>
        </p:txBody>
      </p:sp>
      <p:sp>
        <p:nvSpPr>
          <p:cNvPr id="9" name="Ograda številke diapozitiva 8"/>
          <p:cNvSpPr>
            <a:spLocks noGrp="1"/>
          </p:cNvSpPr>
          <p:nvPr>
            <p:ph type="sldNum" sz="quarter" idx="12"/>
          </p:nvPr>
        </p:nvSpPr>
        <p:spPr/>
        <p:txBody>
          <a:bodyPr/>
          <a:lstStyle/>
          <a:p>
            <a:fld id="{779FC480-D720-4F73-B09B-0F09E33605CE}" type="slidenum">
              <a:rPr lang="en-GB" smtClean="0"/>
              <a:t>‹#›</a:t>
            </a:fld>
            <a:endParaRPr lang="en-GB"/>
          </a:p>
        </p:txBody>
      </p:sp>
    </p:spTree>
    <p:extLst>
      <p:ext uri="{BB962C8B-B14F-4D97-AF65-F5344CB8AC3E}">
        <p14:creationId xmlns:p14="http://schemas.microsoft.com/office/powerpoint/2010/main" val="400761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GB"/>
          </a:p>
        </p:txBody>
      </p:sp>
      <p:sp>
        <p:nvSpPr>
          <p:cNvPr id="3" name="Ograda datuma 2"/>
          <p:cNvSpPr>
            <a:spLocks noGrp="1"/>
          </p:cNvSpPr>
          <p:nvPr>
            <p:ph type="dt" sz="half" idx="10"/>
          </p:nvPr>
        </p:nvSpPr>
        <p:spPr/>
        <p:txBody>
          <a:bodyPr/>
          <a:lstStyle/>
          <a:p>
            <a:fld id="{FCA91BBF-F10B-4F20-A732-EB1C8251C44D}" type="datetimeFigureOut">
              <a:rPr lang="en-GB" smtClean="0"/>
              <a:t>23/03/2021</a:t>
            </a:fld>
            <a:endParaRPr lang="en-GB"/>
          </a:p>
        </p:txBody>
      </p:sp>
      <p:sp>
        <p:nvSpPr>
          <p:cNvPr id="4" name="Ograda noge 3"/>
          <p:cNvSpPr>
            <a:spLocks noGrp="1"/>
          </p:cNvSpPr>
          <p:nvPr>
            <p:ph type="ftr" sz="quarter" idx="11"/>
          </p:nvPr>
        </p:nvSpPr>
        <p:spPr/>
        <p:txBody>
          <a:bodyPr/>
          <a:lstStyle/>
          <a:p>
            <a:endParaRPr lang="en-GB"/>
          </a:p>
        </p:txBody>
      </p:sp>
      <p:sp>
        <p:nvSpPr>
          <p:cNvPr id="5" name="Ograda številke diapozitiva 4"/>
          <p:cNvSpPr>
            <a:spLocks noGrp="1"/>
          </p:cNvSpPr>
          <p:nvPr>
            <p:ph type="sldNum" sz="quarter" idx="12"/>
          </p:nvPr>
        </p:nvSpPr>
        <p:spPr/>
        <p:txBody>
          <a:bodyPr/>
          <a:lstStyle/>
          <a:p>
            <a:fld id="{779FC480-D720-4F73-B09B-0F09E33605CE}" type="slidenum">
              <a:rPr lang="en-GB" smtClean="0"/>
              <a:t>‹#›</a:t>
            </a:fld>
            <a:endParaRPr lang="en-GB"/>
          </a:p>
        </p:txBody>
      </p:sp>
    </p:spTree>
    <p:extLst>
      <p:ext uri="{BB962C8B-B14F-4D97-AF65-F5344CB8AC3E}">
        <p14:creationId xmlns:p14="http://schemas.microsoft.com/office/powerpoint/2010/main" val="57840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FCA91BBF-F10B-4F20-A732-EB1C8251C44D}" type="datetimeFigureOut">
              <a:rPr lang="en-GB" smtClean="0"/>
              <a:t>23/03/2021</a:t>
            </a:fld>
            <a:endParaRPr lang="en-GB"/>
          </a:p>
        </p:txBody>
      </p:sp>
      <p:sp>
        <p:nvSpPr>
          <p:cNvPr id="3" name="Ograda noge 2"/>
          <p:cNvSpPr>
            <a:spLocks noGrp="1"/>
          </p:cNvSpPr>
          <p:nvPr>
            <p:ph type="ftr" sz="quarter" idx="11"/>
          </p:nvPr>
        </p:nvSpPr>
        <p:spPr/>
        <p:txBody>
          <a:bodyPr/>
          <a:lstStyle/>
          <a:p>
            <a:endParaRPr lang="en-GB"/>
          </a:p>
        </p:txBody>
      </p:sp>
      <p:sp>
        <p:nvSpPr>
          <p:cNvPr id="4" name="Ograda številke diapozitiva 3"/>
          <p:cNvSpPr>
            <a:spLocks noGrp="1"/>
          </p:cNvSpPr>
          <p:nvPr>
            <p:ph type="sldNum" sz="quarter" idx="12"/>
          </p:nvPr>
        </p:nvSpPr>
        <p:spPr/>
        <p:txBody>
          <a:bodyPr/>
          <a:lstStyle/>
          <a:p>
            <a:fld id="{779FC480-D720-4F73-B09B-0F09E33605CE}" type="slidenum">
              <a:rPr lang="en-GB" smtClean="0"/>
              <a:t>‹#›</a:t>
            </a:fld>
            <a:endParaRPr lang="en-GB"/>
          </a:p>
        </p:txBody>
      </p:sp>
    </p:spTree>
    <p:extLst>
      <p:ext uri="{BB962C8B-B14F-4D97-AF65-F5344CB8AC3E}">
        <p14:creationId xmlns:p14="http://schemas.microsoft.com/office/powerpoint/2010/main" val="2863812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endParaRPr lang="en-GB"/>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FCA91BBF-F10B-4F20-A732-EB1C8251C44D}" type="datetimeFigureOut">
              <a:rPr lang="en-GB" smtClean="0"/>
              <a:t>23/03/2021</a:t>
            </a:fld>
            <a:endParaRPr lang="en-GB"/>
          </a:p>
        </p:txBody>
      </p:sp>
      <p:sp>
        <p:nvSpPr>
          <p:cNvPr id="6" name="Ograda noge 5"/>
          <p:cNvSpPr>
            <a:spLocks noGrp="1"/>
          </p:cNvSpPr>
          <p:nvPr>
            <p:ph type="ftr" sz="quarter" idx="11"/>
          </p:nvPr>
        </p:nvSpPr>
        <p:spPr/>
        <p:txBody>
          <a:bodyPr/>
          <a:lstStyle/>
          <a:p>
            <a:endParaRPr lang="en-GB"/>
          </a:p>
        </p:txBody>
      </p:sp>
      <p:sp>
        <p:nvSpPr>
          <p:cNvPr id="7" name="Ograda številke diapozitiva 6"/>
          <p:cNvSpPr>
            <a:spLocks noGrp="1"/>
          </p:cNvSpPr>
          <p:nvPr>
            <p:ph type="sldNum" sz="quarter" idx="12"/>
          </p:nvPr>
        </p:nvSpPr>
        <p:spPr/>
        <p:txBody>
          <a:bodyPr/>
          <a:lstStyle/>
          <a:p>
            <a:fld id="{779FC480-D720-4F73-B09B-0F09E33605CE}" type="slidenum">
              <a:rPr lang="en-GB" smtClean="0"/>
              <a:t>‹#›</a:t>
            </a:fld>
            <a:endParaRPr lang="en-GB"/>
          </a:p>
        </p:txBody>
      </p:sp>
    </p:spTree>
    <p:extLst>
      <p:ext uri="{BB962C8B-B14F-4D97-AF65-F5344CB8AC3E}">
        <p14:creationId xmlns:p14="http://schemas.microsoft.com/office/powerpoint/2010/main" val="1515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endParaRPr lang="en-GB"/>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FCA91BBF-F10B-4F20-A732-EB1C8251C44D}" type="datetimeFigureOut">
              <a:rPr lang="en-GB" smtClean="0"/>
              <a:t>23/03/2021</a:t>
            </a:fld>
            <a:endParaRPr lang="en-GB"/>
          </a:p>
        </p:txBody>
      </p:sp>
      <p:sp>
        <p:nvSpPr>
          <p:cNvPr id="6" name="Ograda noge 5"/>
          <p:cNvSpPr>
            <a:spLocks noGrp="1"/>
          </p:cNvSpPr>
          <p:nvPr>
            <p:ph type="ftr" sz="quarter" idx="11"/>
          </p:nvPr>
        </p:nvSpPr>
        <p:spPr/>
        <p:txBody>
          <a:bodyPr/>
          <a:lstStyle/>
          <a:p>
            <a:endParaRPr lang="en-GB"/>
          </a:p>
        </p:txBody>
      </p:sp>
      <p:sp>
        <p:nvSpPr>
          <p:cNvPr id="7" name="Ograda številke diapozitiva 6"/>
          <p:cNvSpPr>
            <a:spLocks noGrp="1"/>
          </p:cNvSpPr>
          <p:nvPr>
            <p:ph type="sldNum" sz="quarter" idx="12"/>
          </p:nvPr>
        </p:nvSpPr>
        <p:spPr/>
        <p:txBody>
          <a:bodyPr/>
          <a:lstStyle/>
          <a:p>
            <a:fld id="{779FC480-D720-4F73-B09B-0F09E33605CE}" type="slidenum">
              <a:rPr lang="en-GB" smtClean="0"/>
              <a:t>‹#›</a:t>
            </a:fld>
            <a:endParaRPr lang="en-GB"/>
          </a:p>
        </p:txBody>
      </p:sp>
    </p:spTree>
    <p:extLst>
      <p:ext uri="{BB962C8B-B14F-4D97-AF65-F5344CB8AC3E}">
        <p14:creationId xmlns:p14="http://schemas.microsoft.com/office/powerpoint/2010/main" val="19522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endParaRPr lang="en-GB"/>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91BBF-F10B-4F20-A732-EB1C8251C44D}" type="datetimeFigureOut">
              <a:rPr lang="en-GB" smtClean="0"/>
              <a:t>23/03/2021</a:t>
            </a:fld>
            <a:endParaRPr lang="en-GB"/>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FC480-D720-4F73-B09B-0F09E33605CE}" type="slidenum">
              <a:rPr lang="en-GB" smtClean="0"/>
              <a:t>‹#›</a:t>
            </a:fld>
            <a:endParaRPr lang="en-GB"/>
          </a:p>
        </p:txBody>
      </p:sp>
    </p:spTree>
    <p:extLst>
      <p:ext uri="{BB962C8B-B14F-4D97-AF65-F5344CB8AC3E}">
        <p14:creationId xmlns:p14="http://schemas.microsoft.com/office/powerpoint/2010/main" val="4204689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hyperlink" Target="https://target.georiot.com/Proxy.ashx?TSID=12033&amp;GR_URL=https://www.amazon.com/Village-Effect-Face-Face-Healthier/dp/0307359549/ref=as_li_tf_tl?ie=UTF8&amp;camp=1789&amp;creative=9325&amp;creativeASIN=0520271440&amp;linkCode=as2&amp;tag=teco06-20" TargetMode="External"/><Relationship Id="rId4" Type="http://schemas.openxmlformats.org/officeDocument/2006/relationships/image" Target="../media/image20.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7.emf"/><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2.emf"/></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emf"/><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emf"/><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emf"/><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amz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4.png"/><Relationship Id="rId3" Type="http://schemas.openxmlformats.org/officeDocument/2006/relationships/tags" Target="../tags/tag3.xml"/><Relationship Id="rId21" Type="http://schemas.openxmlformats.org/officeDocument/2006/relationships/slideLayout" Target="../slideLayouts/slideLayout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3.jpe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2.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jpe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31.xml.rels><?xml version="1.0" encoding="UTF-8" standalone="yes"?>
<Relationships xmlns="http://schemas.openxmlformats.org/package/2006/relationships"><Relationship Id="rId3" Type="http://schemas.openxmlformats.org/officeDocument/2006/relationships/hyperlink" Target="http://zlata-mreza.si/zlati-koticek-velenje" TargetMode="External"/><Relationship Id="rId7" Type="http://schemas.openxmlformats.org/officeDocument/2006/relationships/hyperlink" Target="http://zlata-mreza.si/zlati-koticek-ptuj" TargetMode="External"/><Relationship Id="rId2" Type="http://schemas.openxmlformats.org/officeDocument/2006/relationships/hyperlink" Target="http://zlata-mreza.si/zlati-koticek-koper" TargetMode="External"/><Relationship Id="rId1" Type="http://schemas.openxmlformats.org/officeDocument/2006/relationships/slideLayout" Target="../slideLayouts/slideLayout7.xml"/><Relationship Id="rId6" Type="http://schemas.openxmlformats.org/officeDocument/2006/relationships/hyperlink" Target="http://zlata-mreza.si/zlati-koticek-medvode" TargetMode="External"/><Relationship Id="rId5" Type="http://schemas.openxmlformats.org/officeDocument/2006/relationships/hyperlink" Target="http://zlata-mreza.si/zlati-koticek-grosuplje" TargetMode="External"/><Relationship Id="rId4" Type="http://schemas.openxmlformats.org/officeDocument/2006/relationships/hyperlink" Target="http://zlata-mreza.si/zlati-koticek-nova-gorica"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zlata-mreza.si/zlati-koticek-velenje" TargetMode="External"/><Relationship Id="rId7" Type="http://schemas.openxmlformats.org/officeDocument/2006/relationships/hyperlink" Target="http://zlata-mreza.si/zlati-koticek-ptuj" TargetMode="External"/><Relationship Id="rId2" Type="http://schemas.openxmlformats.org/officeDocument/2006/relationships/hyperlink" Target="http://zlata-mreza.si/zlati-koticek-koper" TargetMode="External"/><Relationship Id="rId1" Type="http://schemas.openxmlformats.org/officeDocument/2006/relationships/slideLayout" Target="../slideLayouts/slideLayout7.xml"/><Relationship Id="rId6" Type="http://schemas.openxmlformats.org/officeDocument/2006/relationships/hyperlink" Target="http://zlata-mreza.si/zlati-koticek-medvode" TargetMode="External"/><Relationship Id="rId5" Type="http://schemas.openxmlformats.org/officeDocument/2006/relationships/hyperlink" Target="http://zlata-mreza.si/zlati-koticek-grosuplje" TargetMode="External"/><Relationship Id="rId4" Type="http://schemas.openxmlformats.org/officeDocument/2006/relationships/hyperlink" Target="http://zlata-mreza.si/zlati-koticek-nova-gorica"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notesSlide" Target="../notesSlides/notesSlide26.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slideLayout" Target="../slideLayouts/slideLayout2.xml"/><Relationship Id="rId17" Type="http://schemas.openxmlformats.org/officeDocument/2006/relationships/image" Target="../media/image4.png"/><Relationship Id="rId2" Type="http://schemas.openxmlformats.org/officeDocument/2006/relationships/tags" Target="../tags/tag34.xml"/><Relationship Id="rId16" Type="http://schemas.openxmlformats.org/officeDocument/2006/relationships/image" Target="../media/image3.jpe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image" Target="../media/image2.png"/><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image" Target="../media/image1.jpeg"/></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slideLayout" Target="../slideLayouts/slideLayout6.xml"/><Relationship Id="rId18" Type="http://schemas.openxmlformats.org/officeDocument/2006/relationships/image" Target="../media/image7.jpe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image" Target="../media/image6.jpeg"/><Relationship Id="rId2" Type="http://schemas.openxmlformats.org/officeDocument/2006/relationships/tags" Target="../tags/tag22.xml"/><Relationship Id="rId16" Type="http://schemas.openxmlformats.org/officeDocument/2006/relationships/image" Target="../media/image5.jpe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oleObject" Target="../embeddings/oleObject1.bin"/><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si/url?sa=i&amp;rct=j&amp;q=&amp;esrc=s&amp;source=images&amp;cd=&amp;cad=rja&amp;uact=8&amp;ved=2ahUKEwj8ubiAwPjZAhWIBcAKHQa4Af4QjRx6BAgAEAU&amp;url=http://www.dailymail.co.uk/news/article-4039244/Drug-caused-Walking-Dead-scene-Brooklyn-33-people-zombie-like-bad-batch-synthetic-marijuana-identified.html&amp;psig=AOvVaw0bD6dOeo-_jYkZphPwpvCx&amp;ust=1521552270446114"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google.si/url?sa=i&amp;rct=j&amp;q=&amp;esrc=s&amp;source=images&amp;cd=&amp;cad=rja&amp;uact=8&amp;ved=2ahUKEwix3tLYvvjZAhVBIsAKHemVCygQjRx6BAgAEAU&amp;url=https://usa.streetsblog.org/2014/05/20/the-most-dangerous-places-to-walk-in-america/&amp;psig=AOvVaw0bD6dOeo-_jYkZphPwpvCx&amp;ust=1521552270446114" TargetMode="External"/><Relationship Id="rId11" Type="http://schemas.openxmlformats.org/officeDocument/2006/relationships/image" Target="../media/image12.jpeg"/><Relationship Id="rId5" Type="http://schemas.openxmlformats.org/officeDocument/2006/relationships/image" Target="../media/image9.jpeg"/><Relationship Id="rId10" Type="http://schemas.openxmlformats.org/officeDocument/2006/relationships/hyperlink" Target="https://www.google.si/url?sa=i&amp;rct=j&amp;q=&amp;esrc=s&amp;source=images&amp;cd=&amp;ved=2ahUKEwiWgt2hwPjZAhXqLcAKHVzXB5EQjRx6BAgAEAU&amp;url=https://www.sustrans.org.uk/our-services/our-expertise/cycling-and-walking-infrastructure&amp;psig=AOvVaw0bD6dOeo-_jYkZphPwpvCx&amp;ust=1521552270446114" TargetMode="External"/><Relationship Id="rId4" Type="http://schemas.openxmlformats.org/officeDocument/2006/relationships/hyperlink" Target="https://www.google.si/url?sa=i&amp;rct=j&amp;q=&amp;esrc=s&amp;source=images&amp;cd=&amp;ved=2ahUKEwjOpPPRvfjZAhVSZ1AKHfd4Bs8QjRx6BAgAEAU&amp;url=https://99percentinvisible.org/article/least-resistance-desire-paths-can-lead-better-design/&amp;psig=AOvVaw2szb5pg05Uujq_332VkBTy&amp;ust=1521552116726110" TargetMode="Externa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google.si/url?sa=i&amp;rct=j&amp;q=&amp;esrc=s&amp;source=images&amp;cd=&amp;cad=rja&amp;uact=8&amp;ved=2ahUKEwjjspXgv_jZAhXhC8AKHTGbDYsQjRx6BAgAEAU&amp;url=https://witness.theguardian.com/assignment/543bf53be4b05b59a7d0285a/1203743&amp;psig=AOvVaw0bD6dOeo-_jYkZphPwpvCx&amp;ust=1521552270446114" TargetMode="External"/><Relationship Id="rId5" Type="http://schemas.openxmlformats.org/officeDocument/2006/relationships/image" Target="../media/image14.jpeg"/><Relationship Id="rId4" Type="http://schemas.openxmlformats.org/officeDocument/2006/relationships/hyperlink" Target="http://www.google.si/url?sa=i&amp;rct=j&amp;q=&amp;esrc=s&amp;source=images&amp;cd=&amp;cad=rja&amp;uact=8&amp;ved=2ahUKEwilndfMv_jZAhVHKsAKHYqaAhYQjRx6BAgAEAU&amp;url=http://crapwalthamforest.blogspot.com/2010/07/classically-bad-cycle-lane.html&amp;psig=AOvVaw0bD6dOeo-_jYkZphPwpvCx&amp;ust=152155227044611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1341438"/>
            <a:ext cx="7781925" cy="2768600"/>
          </a:xfrm>
        </p:spPr>
        <p:txBody>
          <a:bodyPr/>
          <a:lstStyle/>
          <a:p>
            <a:pPr eaLnBrk="1" hangingPunct="1">
              <a:defRPr/>
            </a:pPr>
            <a:r>
              <a:rPr lang="sl-SI" altLang="sl-SI" sz="3600" dirty="0">
                <a:solidFill>
                  <a:schemeClr val="tx2"/>
                </a:solidFill>
                <a:latin typeface="+mn-lt"/>
              </a:rPr>
              <a:t>„Ostanimo mobilni“</a:t>
            </a:r>
            <a:br>
              <a:rPr lang="sl-SI" altLang="sl-SI" sz="3600" dirty="0">
                <a:solidFill>
                  <a:schemeClr val="tx2"/>
                </a:solidFill>
                <a:latin typeface="+mn-lt"/>
              </a:rPr>
            </a:br>
            <a:r>
              <a:rPr lang="sl-SI" altLang="sl-SI" sz="2800" dirty="0">
                <a:solidFill>
                  <a:schemeClr val="tx2"/>
                </a:solidFill>
                <a:latin typeface="+mn-lt"/>
              </a:rPr>
              <a:t>Delavnica za tretje življenjsko obdobje</a:t>
            </a:r>
            <a:endParaRPr lang="en-US" altLang="sl-SI" sz="2800" dirty="0">
              <a:solidFill>
                <a:schemeClr val="tx2"/>
              </a:solidFill>
              <a:latin typeface="+mn-lt"/>
            </a:endParaRPr>
          </a:p>
        </p:txBody>
      </p:sp>
      <p:sp>
        <p:nvSpPr>
          <p:cNvPr id="3075" name="Rectangle 3"/>
          <p:cNvSpPr>
            <a:spLocks noGrp="1" noChangeArrowheads="1"/>
          </p:cNvSpPr>
          <p:nvPr>
            <p:ph type="subTitle" idx="1"/>
          </p:nvPr>
        </p:nvSpPr>
        <p:spPr>
          <a:xfrm>
            <a:off x="1908175" y="3962400"/>
            <a:ext cx="6626225" cy="1627188"/>
          </a:xfrm>
        </p:spPr>
        <p:txBody>
          <a:bodyPr/>
          <a:lstStyle/>
          <a:p>
            <a:pPr eaLnBrk="1" hangingPunct="1"/>
            <a:r>
              <a:rPr lang="sl-SI" altLang="sl-SI" dirty="0">
                <a:solidFill>
                  <a:schemeClr val="tx2"/>
                </a:solidFill>
              </a:rPr>
              <a:t>Občina…</a:t>
            </a:r>
          </a:p>
        </p:txBody>
      </p:sp>
      <p:sp>
        <p:nvSpPr>
          <p:cNvPr id="2" name="Pravokotnik 1"/>
          <p:cNvSpPr/>
          <p:nvPr/>
        </p:nvSpPr>
        <p:spPr>
          <a:xfrm>
            <a:off x="2051720" y="404664"/>
            <a:ext cx="5688632" cy="923330"/>
          </a:xfrm>
          <a:prstGeom prst="rect">
            <a:avLst/>
          </a:prstGeom>
        </p:spPr>
        <p:txBody>
          <a:bodyPr wrap="square">
            <a:spAutoFit/>
          </a:bodyPr>
          <a:lstStyle/>
          <a:p>
            <a:pPr algn="ctr"/>
            <a:r>
              <a:rPr lang="en-GB" spc="-150" dirty="0">
                <a:solidFill>
                  <a:srgbClr val="164194"/>
                </a:solidFill>
                <a:latin typeface="Arial" panose="020B0604020202020204" pitchFamily="34" charset="0"/>
                <a:cs typeface="Arial" panose="020B0604020202020204" pitchFamily="34" charset="0"/>
              </a:rPr>
              <a:t>E</a:t>
            </a:r>
            <a:r>
              <a:rPr lang="sl-SI" spc="-150" dirty="0">
                <a:solidFill>
                  <a:srgbClr val="164194"/>
                </a:solidFill>
                <a:latin typeface="Arial" panose="020B0604020202020204" pitchFamily="34" charset="0"/>
                <a:cs typeface="Arial" panose="020B0604020202020204" pitchFamily="34" charset="0"/>
              </a:rPr>
              <a:t>VROPSKI  TEDEN  </a:t>
            </a:r>
            <a:r>
              <a:rPr lang="en-GB" b="1" spc="-150" dirty="0">
                <a:solidFill>
                  <a:srgbClr val="164194"/>
                </a:solidFill>
                <a:latin typeface="Arial" panose="020B0604020202020204" pitchFamily="34" charset="0"/>
                <a:cs typeface="Arial" panose="020B0604020202020204" pitchFamily="34" charset="0"/>
              </a:rPr>
              <a:t>MOBIL</a:t>
            </a:r>
            <a:r>
              <a:rPr lang="sl-SI" b="1" spc="-150" dirty="0">
                <a:solidFill>
                  <a:srgbClr val="164194"/>
                </a:solidFill>
                <a:latin typeface="Arial" panose="020B0604020202020204" pitchFamily="34" charset="0"/>
                <a:cs typeface="Arial" panose="020B0604020202020204" pitchFamily="34" charset="0"/>
              </a:rPr>
              <a:t>NOSTI</a:t>
            </a:r>
            <a:br>
              <a:rPr lang="en-GB" spc="-150" dirty="0">
                <a:solidFill>
                  <a:srgbClr val="164194"/>
                </a:solidFill>
                <a:latin typeface="Arial" panose="020B0604020202020204" pitchFamily="34" charset="0"/>
                <a:cs typeface="Arial" panose="020B0604020202020204" pitchFamily="34" charset="0"/>
              </a:rPr>
            </a:br>
            <a:r>
              <a:rPr lang="en-GB" dirty="0">
                <a:solidFill>
                  <a:srgbClr val="164194"/>
                </a:solidFill>
                <a:latin typeface="Arial" panose="020B0604020202020204" pitchFamily="34" charset="0"/>
                <a:cs typeface="Arial" panose="020B0604020202020204" pitchFamily="34" charset="0"/>
              </a:rPr>
              <a:t>16</a:t>
            </a:r>
            <a:r>
              <a:rPr lang="sl-SI" dirty="0">
                <a:solidFill>
                  <a:srgbClr val="164194"/>
                </a:solidFill>
                <a:latin typeface="Arial" panose="020B0604020202020204" pitchFamily="34" charset="0"/>
                <a:cs typeface="Arial" panose="020B0604020202020204" pitchFamily="34" charset="0"/>
              </a:rPr>
              <a:t>. </a:t>
            </a:r>
            <a:r>
              <a:rPr lang="en-GB" dirty="0">
                <a:solidFill>
                  <a:srgbClr val="164194"/>
                </a:solidFill>
                <a:latin typeface="Arial" panose="020B0604020202020204" pitchFamily="34" charset="0"/>
                <a:cs typeface="Arial" panose="020B0604020202020204" pitchFamily="34" charset="0"/>
              </a:rPr>
              <a:t>–</a:t>
            </a:r>
            <a:r>
              <a:rPr lang="sl-SI" dirty="0">
                <a:solidFill>
                  <a:srgbClr val="164194"/>
                </a:solidFill>
                <a:latin typeface="Arial" panose="020B0604020202020204" pitchFamily="34" charset="0"/>
                <a:cs typeface="Arial" panose="020B0604020202020204" pitchFamily="34" charset="0"/>
              </a:rPr>
              <a:t> </a:t>
            </a:r>
            <a:r>
              <a:rPr lang="en-GB" dirty="0">
                <a:solidFill>
                  <a:srgbClr val="164194"/>
                </a:solidFill>
                <a:latin typeface="Arial" panose="020B0604020202020204" pitchFamily="34" charset="0"/>
                <a:cs typeface="Arial" panose="020B0604020202020204" pitchFamily="34" charset="0"/>
              </a:rPr>
              <a:t>22</a:t>
            </a:r>
            <a:r>
              <a:rPr lang="sl-SI" dirty="0">
                <a:solidFill>
                  <a:srgbClr val="164194"/>
                </a:solidFill>
                <a:latin typeface="Arial" panose="020B0604020202020204" pitchFamily="34" charset="0"/>
                <a:cs typeface="Arial" panose="020B0604020202020204" pitchFamily="34" charset="0"/>
              </a:rPr>
              <a:t>.</a:t>
            </a:r>
            <a:r>
              <a:rPr lang="en-GB" dirty="0">
                <a:solidFill>
                  <a:srgbClr val="164194"/>
                </a:solidFill>
                <a:latin typeface="Arial" panose="020B0604020202020204" pitchFamily="34" charset="0"/>
                <a:cs typeface="Arial" panose="020B0604020202020204" pitchFamily="34" charset="0"/>
              </a:rPr>
              <a:t> SEPTEMBER</a:t>
            </a:r>
            <a:r>
              <a:rPr lang="sl-SI" dirty="0">
                <a:solidFill>
                  <a:srgbClr val="164194"/>
                </a:solidFill>
                <a:latin typeface="Arial" panose="020B0604020202020204" pitchFamily="34" charset="0"/>
                <a:cs typeface="Arial" panose="020B0604020202020204" pitchFamily="34" charset="0"/>
              </a:rPr>
              <a:t> 2018</a:t>
            </a:r>
            <a:br>
              <a:rPr lang="en-GB" dirty="0">
                <a:solidFill>
                  <a:srgbClr val="164194"/>
                </a:solidFill>
                <a:latin typeface="Arial" panose="020B0604020202020204" pitchFamily="34" charset="0"/>
                <a:cs typeface="Arial" panose="020B0604020202020204" pitchFamily="34" charset="0"/>
              </a:rPr>
            </a:br>
            <a:endParaRPr lang="sl-SI" dirty="0"/>
          </a:p>
        </p:txBody>
      </p:sp>
    </p:spTree>
    <p:extLst>
      <p:ext uri="{BB962C8B-B14F-4D97-AF65-F5344CB8AC3E}">
        <p14:creationId xmlns:p14="http://schemas.microsoft.com/office/powerpoint/2010/main" val="4123529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9538"/>
            <a:ext cx="6705600"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jeZBesedilom 3"/>
          <p:cNvSpPr txBox="1"/>
          <p:nvPr/>
        </p:nvSpPr>
        <p:spPr>
          <a:xfrm>
            <a:off x="6948264" y="908720"/>
            <a:ext cx="2009076" cy="1200329"/>
          </a:xfrm>
          <a:prstGeom prst="rect">
            <a:avLst/>
          </a:prstGeom>
          <a:noFill/>
        </p:spPr>
        <p:txBody>
          <a:bodyPr wrap="none" rtlCol="0">
            <a:spAutoFit/>
          </a:bodyPr>
          <a:lstStyle/>
          <a:p>
            <a:r>
              <a:rPr lang="sl-SI" dirty="0"/>
              <a:t>ZDRAVJE V OBČINI: </a:t>
            </a:r>
          </a:p>
          <a:p>
            <a:endParaRPr lang="sl-SI" dirty="0"/>
          </a:p>
          <a:p>
            <a:endParaRPr lang="sl-SI" dirty="0"/>
          </a:p>
          <a:p>
            <a:r>
              <a:rPr lang="sl-SI" dirty="0"/>
              <a:t>http://</a:t>
            </a:r>
            <a:r>
              <a:rPr lang="en-GB" dirty="0"/>
              <a:t>obcine.nijz.si</a:t>
            </a:r>
          </a:p>
        </p:txBody>
      </p:sp>
    </p:spTree>
    <p:extLst>
      <p:ext uri="{BB962C8B-B14F-4D97-AF65-F5344CB8AC3E}">
        <p14:creationId xmlns:p14="http://schemas.microsoft.com/office/powerpoint/2010/main" val="1974413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dirty="0"/>
          </a:p>
        </p:txBody>
      </p:sp>
      <p:pic>
        <p:nvPicPr>
          <p:cNvPr id="7"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98" y="0"/>
            <a:ext cx="9721079"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188640"/>
            <a:ext cx="1512168" cy="56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oljeZBesedilom 2"/>
          <p:cNvSpPr txBox="1"/>
          <p:nvPr/>
        </p:nvSpPr>
        <p:spPr>
          <a:xfrm>
            <a:off x="1154502" y="980728"/>
            <a:ext cx="6934078" cy="369332"/>
          </a:xfrm>
          <a:prstGeom prst="rect">
            <a:avLst/>
          </a:prstGeom>
          <a:noFill/>
        </p:spPr>
        <p:txBody>
          <a:bodyPr wrap="none" rtlCol="0">
            <a:spAutoFit/>
          </a:bodyPr>
          <a:lstStyle/>
          <a:p>
            <a:r>
              <a:rPr lang="sl-SI" b="1" dirty="0"/>
              <a:t>ALI VESTE KATERI DEJAVNIKI NAJBOLJ VPLIVAJO NA DOLGO ŽIVLJENJE? </a:t>
            </a:r>
            <a:endParaRPr lang="en-GB" b="1" dirty="0"/>
          </a:p>
        </p:txBody>
      </p:sp>
      <p:sp>
        <p:nvSpPr>
          <p:cNvPr id="9" name="Naslov 8"/>
          <p:cNvSpPr>
            <a:spLocks noGrp="1"/>
          </p:cNvSpPr>
          <p:nvPr>
            <p:ph type="ctrTitle"/>
          </p:nvPr>
        </p:nvSpPr>
        <p:spPr>
          <a:xfrm>
            <a:off x="251520" y="1844824"/>
            <a:ext cx="3528392" cy="1934924"/>
          </a:xfrm>
        </p:spPr>
        <p:txBody>
          <a:bodyPr>
            <a:noAutofit/>
          </a:bodyPr>
          <a:lstStyle/>
          <a:p>
            <a:pPr algn="l"/>
            <a:br>
              <a:rPr lang="sl-SI" sz="1800" dirty="0">
                <a:solidFill>
                  <a:srgbClr val="006600"/>
                </a:solidFill>
                <a:latin typeface="Arial" pitchFamily="34" charset="0"/>
                <a:cs typeface="Arial" pitchFamily="34" charset="0"/>
              </a:rPr>
            </a:br>
            <a:br>
              <a:rPr lang="sl-SI" sz="1800" dirty="0">
                <a:solidFill>
                  <a:srgbClr val="006600"/>
                </a:solidFill>
                <a:latin typeface="Arial" pitchFamily="34" charset="0"/>
                <a:cs typeface="Arial" pitchFamily="34" charset="0"/>
              </a:rPr>
            </a:br>
            <a:br>
              <a:rPr lang="sl-SI" sz="1800" dirty="0">
                <a:solidFill>
                  <a:srgbClr val="006600"/>
                </a:solidFill>
                <a:latin typeface="Arial" pitchFamily="34" charset="0"/>
                <a:cs typeface="Arial" pitchFamily="34" charset="0"/>
              </a:rPr>
            </a:br>
            <a:r>
              <a:rPr lang="sl-SI" sz="1800" u="sng" dirty="0" err="1">
                <a:solidFill>
                  <a:srgbClr val="006600"/>
                </a:solidFill>
                <a:latin typeface="Arial" pitchFamily="34" charset="0"/>
                <a:cs typeface="Arial" pitchFamily="34" charset="0"/>
              </a:rPr>
              <a:t>10.Čist</a:t>
            </a:r>
            <a:r>
              <a:rPr lang="sl-SI" sz="1800" u="sng" dirty="0">
                <a:solidFill>
                  <a:srgbClr val="006600"/>
                </a:solidFill>
                <a:latin typeface="Arial" pitchFamily="34" charset="0"/>
                <a:cs typeface="Arial" pitchFamily="34" charset="0"/>
              </a:rPr>
              <a:t> zrak </a:t>
            </a:r>
            <a:br>
              <a:rPr lang="sl-SI" sz="1800" dirty="0">
                <a:solidFill>
                  <a:srgbClr val="006600"/>
                </a:solidFill>
                <a:latin typeface="Arial" pitchFamily="34" charset="0"/>
                <a:cs typeface="Arial" pitchFamily="34" charset="0"/>
              </a:rPr>
            </a:br>
            <a:r>
              <a:rPr lang="sl-SI" sz="1800" dirty="0" err="1">
                <a:solidFill>
                  <a:srgbClr val="006600"/>
                </a:solidFill>
                <a:latin typeface="Arial" pitchFamily="34" charset="0"/>
                <a:cs typeface="Arial" pitchFamily="34" charset="0"/>
              </a:rPr>
              <a:t>9.Zdravljenje</a:t>
            </a:r>
            <a:r>
              <a:rPr lang="sl-SI" sz="1800" dirty="0">
                <a:solidFill>
                  <a:srgbClr val="006600"/>
                </a:solidFill>
                <a:latin typeface="Arial" pitchFamily="34" charset="0"/>
                <a:cs typeface="Arial" pitchFamily="34" charset="0"/>
              </a:rPr>
              <a:t> hipertenzije (če jo imamo)</a:t>
            </a:r>
            <a:br>
              <a:rPr lang="sl-SI" sz="1800" dirty="0">
                <a:solidFill>
                  <a:srgbClr val="006600"/>
                </a:solidFill>
                <a:latin typeface="Arial" pitchFamily="34" charset="0"/>
                <a:cs typeface="Arial" pitchFamily="34" charset="0"/>
              </a:rPr>
            </a:br>
            <a:r>
              <a:rPr lang="sl-SI" sz="1800" u="sng" dirty="0" err="1">
                <a:solidFill>
                  <a:srgbClr val="006600"/>
                </a:solidFill>
                <a:latin typeface="Arial" pitchFamily="34" charset="0"/>
                <a:cs typeface="Arial" pitchFamily="34" charset="0"/>
              </a:rPr>
              <a:t>8.Primerna</a:t>
            </a:r>
            <a:r>
              <a:rPr lang="sl-SI" sz="1800" u="sng" dirty="0">
                <a:solidFill>
                  <a:srgbClr val="006600"/>
                </a:solidFill>
                <a:latin typeface="Arial" pitchFamily="34" charset="0"/>
                <a:cs typeface="Arial" pitchFamily="34" charset="0"/>
              </a:rPr>
              <a:t> telesna teža (prehrana)</a:t>
            </a:r>
            <a:br>
              <a:rPr lang="sl-SI" sz="1800" dirty="0">
                <a:solidFill>
                  <a:srgbClr val="006600"/>
                </a:solidFill>
                <a:latin typeface="Arial" pitchFamily="34" charset="0"/>
                <a:cs typeface="Arial" pitchFamily="34" charset="0"/>
              </a:rPr>
            </a:br>
            <a:r>
              <a:rPr lang="sl-SI" sz="1800" u="sng" dirty="0" err="1">
                <a:solidFill>
                  <a:srgbClr val="006600"/>
                </a:solidFill>
                <a:latin typeface="Arial" pitchFamily="34" charset="0"/>
                <a:cs typeface="Arial" pitchFamily="34" charset="0"/>
              </a:rPr>
              <a:t>7.Telesna</a:t>
            </a:r>
            <a:r>
              <a:rPr lang="sl-SI" sz="1800" u="sng" dirty="0">
                <a:solidFill>
                  <a:srgbClr val="006600"/>
                </a:solidFill>
                <a:latin typeface="Arial" pitchFamily="34" charset="0"/>
                <a:cs typeface="Arial" pitchFamily="34" charset="0"/>
              </a:rPr>
              <a:t> dejavnost</a:t>
            </a:r>
            <a:br>
              <a:rPr lang="sl-SI" sz="1800" b="1" dirty="0">
                <a:solidFill>
                  <a:srgbClr val="006600"/>
                </a:solidFill>
                <a:latin typeface="Arial" pitchFamily="34" charset="0"/>
                <a:cs typeface="Arial" pitchFamily="34" charset="0"/>
              </a:rPr>
            </a:br>
            <a:r>
              <a:rPr lang="sl-SI" sz="1800" dirty="0" err="1">
                <a:solidFill>
                  <a:srgbClr val="006600"/>
                </a:solidFill>
                <a:latin typeface="Arial" pitchFamily="34" charset="0"/>
                <a:cs typeface="Arial" pitchFamily="34" charset="0"/>
              </a:rPr>
              <a:t>6.Kardio</a:t>
            </a:r>
            <a:r>
              <a:rPr lang="sl-SI" sz="1800" dirty="0">
                <a:solidFill>
                  <a:srgbClr val="006600"/>
                </a:solidFill>
                <a:latin typeface="Arial" pitchFamily="34" charset="0"/>
                <a:cs typeface="Arial" pitchFamily="34" charset="0"/>
              </a:rPr>
              <a:t> rehabilitacija (v primeru infarkta) </a:t>
            </a:r>
            <a:br>
              <a:rPr lang="sl-SI" sz="1800" dirty="0">
                <a:solidFill>
                  <a:srgbClr val="006600"/>
                </a:solidFill>
                <a:latin typeface="Arial" pitchFamily="34" charset="0"/>
                <a:cs typeface="Arial" pitchFamily="34" charset="0"/>
              </a:rPr>
            </a:br>
            <a:br>
              <a:rPr lang="sl-SI" sz="1800" b="1" dirty="0">
                <a:solidFill>
                  <a:srgbClr val="006600"/>
                </a:solidFill>
                <a:latin typeface="Arial" pitchFamily="34" charset="0"/>
                <a:cs typeface="Arial" pitchFamily="34" charset="0"/>
              </a:rPr>
            </a:br>
            <a:br>
              <a:rPr lang="sl-SI" sz="1800" b="1" dirty="0">
                <a:solidFill>
                  <a:srgbClr val="006600"/>
                </a:solidFill>
                <a:latin typeface="Arial" pitchFamily="34" charset="0"/>
                <a:cs typeface="Arial" pitchFamily="34" charset="0"/>
              </a:rPr>
            </a:br>
            <a:br>
              <a:rPr lang="en-GB" sz="1800" dirty="0"/>
            </a:br>
            <a:endParaRPr lang="en-GB" sz="1800" b="1" dirty="0">
              <a:solidFill>
                <a:srgbClr val="006600"/>
              </a:solidFill>
              <a:latin typeface="Arial" pitchFamily="34" charset="0"/>
              <a:cs typeface="Arial" pitchFamily="34" charset="0"/>
            </a:endParaRPr>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484784"/>
            <a:ext cx="29432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descr="C:\Users\Jkrizman\Desktop\Old-Couple-Making-Funny-Fa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4443392"/>
            <a:ext cx="2894979" cy="2298954"/>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0293" y="3349143"/>
            <a:ext cx="1979521" cy="161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4399" y="1481491"/>
            <a:ext cx="1979521" cy="170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9956" y="5015395"/>
            <a:ext cx="1960196" cy="172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oljeZBesedilom 1"/>
          <p:cNvSpPr txBox="1"/>
          <p:nvPr/>
        </p:nvSpPr>
        <p:spPr>
          <a:xfrm>
            <a:off x="24838" y="5878870"/>
            <a:ext cx="7839121" cy="1015663"/>
          </a:xfrm>
          <a:prstGeom prst="rect">
            <a:avLst/>
          </a:prstGeom>
          <a:noFill/>
        </p:spPr>
        <p:txBody>
          <a:bodyPr wrap="square" rtlCol="0">
            <a:spAutoFit/>
          </a:bodyPr>
          <a:lstStyle/>
          <a:p>
            <a:r>
              <a:rPr lang="sl-SI" sz="1200" b="1" dirty="0">
                <a:solidFill>
                  <a:srgbClr val="006600"/>
                </a:solidFill>
                <a:latin typeface="Arial" pitchFamily="34" charset="0"/>
                <a:cs typeface="Arial" pitchFamily="34" charset="0"/>
              </a:rPr>
              <a:t>Vir: </a:t>
            </a:r>
            <a:br>
              <a:rPr lang="en-GB" sz="1200" dirty="0"/>
            </a:br>
            <a:r>
              <a:rPr lang="en-GB" sz="1200" i="1" dirty="0">
                <a:hlinkClick r:id="rId10"/>
              </a:rPr>
              <a:t>The Village Effect: How Face-to-Face Contact Can </a:t>
            </a:r>
            <a:endParaRPr lang="sl-SI" sz="1200" i="1" dirty="0">
              <a:hlinkClick r:id="rId10"/>
            </a:endParaRPr>
          </a:p>
          <a:p>
            <a:r>
              <a:rPr lang="en-GB" sz="1200" i="1" dirty="0">
                <a:hlinkClick r:id="rId10"/>
              </a:rPr>
              <a:t>Make Us Healthier, Happier, and Smarter</a:t>
            </a:r>
            <a:br>
              <a:rPr lang="en-GB" sz="1200" dirty="0"/>
            </a:br>
            <a:r>
              <a:rPr lang="en-GB" sz="1200" dirty="0"/>
              <a:t>Susan Pinker</a:t>
            </a:r>
            <a:br>
              <a:rPr lang="en-GB" sz="1200" dirty="0"/>
            </a:br>
            <a:r>
              <a:rPr lang="en-GB" sz="1200" dirty="0"/>
              <a:t>Penguin Random House (</a:t>
            </a:r>
            <a:r>
              <a:rPr lang="sl-SI" sz="1200" dirty="0"/>
              <a:t>2015)</a:t>
            </a:r>
            <a:endParaRPr lang="en-GB" sz="1200" dirty="0"/>
          </a:p>
        </p:txBody>
      </p:sp>
      <p:sp>
        <p:nvSpPr>
          <p:cNvPr id="4" name="PoljeZBesedilom 3"/>
          <p:cNvSpPr txBox="1"/>
          <p:nvPr/>
        </p:nvSpPr>
        <p:spPr>
          <a:xfrm>
            <a:off x="251519" y="3645024"/>
            <a:ext cx="2762295" cy="923330"/>
          </a:xfrm>
          <a:prstGeom prst="rect">
            <a:avLst/>
          </a:prstGeom>
          <a:noFill/>
        </p:spPr>
        <p:txBody>
          <a:bodyPr wrap="none" rtlCol="0">
            <a:spAutoFit/>
          </a:bodyPr>
          <a:lstStyle/>
          <a:p>
            <a:r>
              <a:rPr lang="sl-SI" dirty="0" err="1">
                <a:solidFill>
                  <a:srgbClr val="006600"/>
                </a:solidFill>
                <a:latin typeface="Arial" pitchFamily="34" charset="0"/>
                <a:cs typeface="Arial" pitchFamily="34" charset="0"/>
              </a:rPr>
              <a:t>5.Cepljenje</a:t>
            </a:r>
            <a:r>
              <a:rPr lang="sl-SI" dirty="0">
                <a:solidFill>
                  <a:srgbClr val="006600"/>
                </a:solidFill>
                <a:latin typeface="Arial" pitchFamily="34" charset="0"/>
                <a:cs typeface="Arial" pitchFamily="34" charset="0"/>
              </a:rPr>
              <a:t> proti gripi</a:t>
            </a:r>
            <a:br>
              <a:rPr lang="sl-SI" dirty="0">
                <a:solidFill>
                  <a:srgbClr val="006600"/>
                </a:solidFill>
                <a:latin typeface="Arial" pitchFamily="34" charset="0"/>
                <a:cs typeface="Arial" pitchFamily="34" charset="0"/>
              </a:rPr>
            </a:br>
            <a:r>
              <a:rPr lang="sl-SI" dirty="0" err="1">
                <a:solidFill>
                  <a:srgbClr val="006600"/>
                </a:solidFill>
                <a:latin typeface="Arial" pitchFamily="34" charset="0"/>
                <a:cs typeface="Arial" pitchFamily="34" charset="0"/>
              </a:rPr>
              <a:t>4.Opustitev</a:t>
            </a:r>
            <a:r>
              <a:rPr lang="sl-SI" dirty="0">
                <a:solidFill>
                  <a:srgbClr val="006600"/>
                </a:solidFill>
                <a:latin typeface="Arial" pitchFamily="34" charset="0"/>
                <a:cs typeface="Arial" pitchFamily="34" charset="0"/>
              </a:rPr>
              <a:t> pitja alkohola</a:t>
            </a:r>
            <a:br>
              <a:rPr lang="sl-SI" dirty="0">
                <a:solidFill>
                  <a:srgbClr val="006600"/>
                </a:solidFill>
                <a:latin typeface="Arial" pitchFamily="34" charset="0"/>
                <a:cs typeface="Arial" pitchFamily="34" charset="0"/>
              </a:rPr>
            </a:br>
            <a:r>
              <a:rPr lang="sl-SI" dirty="0" err="1">
                <a:solidFill>
                  <a:srgbClr val="006600"/>
                </a:solidFill>
                <a:latin typeface="Arial" pitchFamily="34" charset="0"/>
                <a:cs typeface="Arial" pitchFamily="34" charset="0"/>
              </a:rPr>
              <a:t>3.Opustitev</a:t>
            </a:r>
            <a:r>
              <a:rPr lang="sl-SI" dirty="0">
                <a:solidFill>
                  <a:srgbClr val="006600"/>
                </a:solidFill>
                <a:latin typeface="Arial" pitchFamily="34" charset="0"/>
                <a:cs typeface="Arial" pitchFamily="34" charset="0"/>
              </a:rPr>
              <a:t> kajenja</a:t>
            </a:r>
            <a:endParaRPr lang="en-GB" dirty="0"/>
          </a:p>
        </p:txBody>
      </p:sp>
      <p:sp>
        <p:nvSpPr>
          <p:cNvPr id="5" name="PoljeZBesedilom 4"/>
          <p:cNvSpPr txBox="1"/>
          <p:nvPr/>
        </p:nvSpPr>
        <p:spPr>
          <a:xfrm>
            <a:off x="238254" y="4653136"/>
            <a:ext cx="4621778" cy="923330"/>
          </a:xfrm>
          <a:prstGeom prst="rect">
            <a:avLst/>
          </a:prstGeom>
          <a:noFill/>
        </p:spPr>
        <p:txBody>
          <a:bodyPr wrap="none" rtlCol="0">
            <a:spAutoFit/>
          </a:bodyPr>
          <a:lstStyle/>
          <a:p>
            <a:r>
              <a:rPr lang="sl-SI" b="1" u="sng" dirty="0" err="1">
                <a:solidFill>
                  <a:srgbClr val="006600"/>
                </a:solidFill>
                <a:latin typeface="Arial" pitchFamily="34" charset="0"/>
                <a:cs typeface="Arial" pitchFamily="34" charset="0"/>
              </a:rPr>
              <a:t>2.Iskrena</a:t>
            </a:r>
            <a:r>
              <a:rPr lang="sl-SI" b="1" u="sng" dirty="0">
                <a:solidFill>
                  <a:srgbClr val="006600"/>
                </a:solidFill>
                <a:latin typeface="Arial" pitchFamily="34" charset="0"/>
                <a:cs typeface="Arial" pitchFamily="34" charset="0"/>
              </a:rPr>
              <a:t> in tesna povezanost z bližnjimi</a:t>
            </a:r>
            <a:br>
              <a:rPr lang="sl-SI" b="1" u="sng" dirty="0">
                <a:solidFill>
                  <a:srgbClr val="006600"/>
                </a:solidFill>
                <a:latin typeface="Arial" pitchFamily="34" charset="0"/>
                <a:cs typeface="Arial" pitchFamily="34" charset="0"/>
              </a:rPr>
            </a:br>
            <a:r>
              <a:rPr lang="sl-SI" b="1" u="sng" dirty="0" err="1">
                <a:solidFill>
                  <a:srgbClr val="006600"/>
                </a:solidFill>
                <a:latin typeface="Arial" pitchFamily="34" charset="0"/>
                <a:cs typeface="Arial" pitchFamily="34" charset="0"/>
              </a:rPr>
              <a:t>1.Socialna</a:t>
            </a:r>
            <a:r>
              <a:rPr lang="sl-SI" b="1" u="sng" dirty="0">
                <a:solidFill>
                  <a:srgbClr val="006600"/>
                </a:solidFill>
                <a:latin typeface="Arial" pitchFamily="34" charset="0"/>
                <a:cs typeface="Arial" pitchFamily="34" charset="0"/>
              </a:rPr>
              <a:t> integracija </a:t>
            </a:r>
            <a:br>
              <a:rPr lang="sl-SI" b="1" u="sng" dirty="0">
                <a:solidFill>
                  <a:srgbClr val="006600"/>
                </a:solidFill>
                <a:latin typeface="Arial" pitchFamily="34" charset="0"/>
                <a:cs typeface="Arial" pitchFamily="34" charset="0"/>
              </a:rPr>
            </a:br>
            <a:r>
              <a:rPr lang="sl-SI" b="1" u="sng" dirty="0">
                <a:solidFill>
                  <a:srgbClr val="006600"/>
                </a:solidFill>
                <a:latin typeface="Arial" pitchFamily="34" charset="0"/>
                <a:cs typeface="Arial" pitchFamily="34" charset="0"/>
              </a:rPr>
              <a:t>(dnevna interakcija z ljudmi)</a:t>
            </a:r>
          </a:p>
        </p:txBody>
      </p:sp>
    </p:spTree>
    <p:extLst>
      <p:ext uri="{BB962C8B-B14F-4D97-AF65-F5344CB8AC3E}">
        <p14:creationId xmlns:p14="http://schemas.microsoft.com/office/powerpoint/2010/main" val="8581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5"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6"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7"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8"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9"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9" grpId="3"/>
      <p:bldP spid="9" grpId="4"/>
      <p:bldP spid="9" grpId="5"/>
      <p:bldP spid="9" grpId="6"/>
      <p:bldP spid="9" grpId="7"/>
      <p:bldP spid="9" grpId="8"/>
      <p:bldP spid="9" grpId="9"/>
      <p:bldP spid="9" grpId="1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dirty="0"/>
          </a:p>
        </p:txBody>
      </p:sp>
      <p:sp>
        <p:nvSpPr>
          <p:cNvPr id="3" name="Ograda vsebine 2"/>
          <p:cNvSpPr>
            <a:spLocks noGrp="1"/>
          </p:cNvSpPr>
          <p:nvPr>
            <p:ph idx="1"/>
          </p:nvPr>
        </p:nvSpPr>
        <p:spPr/>
        <p:txBody>
          <a:bodyPr/>
          <a:lstStyle/>
          <a:p>
            <a:endParaRPr lang="en-GB" dirty="0"/>
          </a:p>
        </p:txBody>
      </p:sp>
      <p:pic>
        <p:nvPicPr>
          <p:cNvPr id="4" name="Picture 4" descr="C:\Users\Jkrizman\Desktop\speedway_courtesyofPWP Landscape Archite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58" y="260648"/>
            <a:ext cx="3812784" cy="208823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krizman\Desktop\2EF3E74B00000578-3340905-Community_feel_The_architects_hope_that_the_layout_of_the_large_-a-20_14490143141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3717033"/>
            <a:ext cx="3720357" cy="279220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krizman\Desktop\20170921_1717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280" y="332656"/>
            <a:ext cx="4210416" cy="21104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Jkrizman\Desktop\foret-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3717032"/>
            <a:ext cx="4147342" cy="2764894"/>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p:cNvSpPr txBox="1"/>
          <p:nvPr/>
        </p:nvSpPr>
        <p:spPr>
          <a:xfrm>
            <a:off x="584657" y="2636912"/>
            <a:ext cx="8211755" cy="923330"/>
          </a:xfrm>
          <a:prstGeom prst="rect">
            <a:avLst/>
          </a:prstGeom>
          <a:noFill/>
        </p:spPr>
        <p:txBody>
          <a:bodyPr wrap="square" rtlCol="0">
            <a:spAutoFit/>
          </a:bodyPr>
          <a:lstStyle/>
          <a:p>
            <a:pPr algn="ctr"/>
            <a:r>
              <a:rPr lang="sl-SI" dirty="0" err="1"/>
              <a:t>H</a:t>
            </a:r>
            <a:r>
              <a:rPr lang="en-GB" dirty="0" err="1"/>
              <a:t>odljivo</a:t>
            </a:r>
            <a:r>
              <a:rPr lang="en-GB" dirty="0"/>
              <a:t> in </a:t>
            </a:r>
            <a:r>
              <a:rPr lang="en-GB" dirty="0" err="1"/>
              <a:t>živahno</a:t>
            </a:r>
            <a:r>
              <a:rPr lang="en-GB" dirty="0"/>
              <a:t>  </a:t>
            </a:r>
            <a:r>
              <a:rPr lang="en-GB" dirty="0" err="1"/>
              <a:t>okolje</a:t>
            </a:r>
            <a:r>
              <a:rPr lang="en-GB" dirty="0"/>
              <a:t>, </a:t>
            </a:r>
            <a:r>
              <a:rPr lang="en-GB" dirty="0" err="1"/>
              <a:t>okolje</a:t>
            </a:r>
            <a:r>
              <a:rPr lang="en-GB" dirty="0"/>
              <a:t> </a:t>
            </a:r>
            <a:r>
              <a:rPr lang="en-GB" dirty="0" err="1"/>
              <a:t>kratkih</a:t>
            </a:r>
            <a:r>
              <a:rPr lang="en-GB" dirty="0"/>
              <a:t> </a:t>
            </a:r>
            <a:r>
              <a:rPr lang="en-GB" dirty="0" err="1"/>
              <a:t>peš</a:t>
            </a:r>
            <a:r>
              <a:rPr lang="en-GB" dirty="0"/>
              <a:t> </a:t>
            </a:r>
            <a:r>
              <a:rPr lang="en-GB" dirty="0" err="1"/>
              <a:t>razdalj</a:t>
            </a:r>
            <a:r>
              <a:rPr lang="en-GB" dirty="0"/>
              <a:t> in </a:t>
            </a:r>
            <a:r>
              <a:rPr lang="en-GB" dirty="0" err="1"/>
              <a:t>številnih</a:t>
            </a:r>
            <a:r>
              <a:rPr lang="en-GB" dirty="0"/>
              <a:t> </a:t>
            </a:r>
            <a:r>
              <a:rPr lang="en-GB" dirty="0" err="1"/>
              <a:t>osebnih</a:t>
            </a:r>
            <a:r>
              <a:rPr lang="en-GB" dirty="0"/>
              <a:t> </a:t>
            </a:r>
            <a:r>
              <a:rPr lang="en-GB" dirty="0" err="1"/>
              <a:t>odnosov</a:t>
            </a:r>
            <a:r>
              <a:rPr lang="en-GB" dirty="0"/>
              <a:t> </a:t>
            </a:r>
            <a:r>
              <a:rPr lang="en-GB" dirty="0" err="1"/>
              <a:t>idealno</a:t>
            </a:r>
            <a:r>
              <a:rPr lang="en-GB" dirty="0"/>
              <a:t> </a:t>
            </a:r>
            <a:r>
              <a:rPr lang="en-GB" dirty="0" err="1"/>
              <a:t>za</a:t>
            </a:r>
            <a:r>
              <a:rPr lang="en-GB" dirty="0"/>
              <a:t> </a:t>
            </a:r>
            <a:r>
              <a:rPr lang="en-GB" dirty="0" err="1"/>
              <a:t>naše</a:t>
            </a:r>
            <a:r>
              <a:rPr lang="en-GB" dirty="0"/>
              <a:t> </a:t>
            </a:r>
            <a:r>
              <a:rPr lang="en-GB" dirty="0" err="1"/>
              <a:t>staranje</a:t>
            </a:r>
            <a:r>
              <a:rPr lang="en-GB" dirty="0"/>
              <a:t> </a:t>
            </a:r>
            <a:r>
              <a:rPr lang="sl-SI" dirty="0"/>
              <a:t>(in odraščanje) </a:t>
            </a:r>
            <a:r>
              <a:rPr lang="en-GB" dirty="0"/>
              <a:t>in </a:t>
            </a:r>
            <a:r>
              <a:rPr lang="en-GB" dirty="0" err="1"/>
              <a:t>dolgoživo</a:t>
            </a:r>
            <a:r>
              <a:rPr lang="en-GB" dirty="0"/>
              <a:t> </a:t>
            </a:r>
            <a:r>
              <a:rPr lang="en-GB" dirty="0" err="1"/>
              <a:t>družbo</a:t>
            </a:r>
            <a:r>
              <a:rPr lang="en-GB" dirty="0"/>
              <a:t>. </a:t>
            </a:r>
          </a:p>
          <a:p>
            <a:endParaRPr lang="en-GB" dirty="0"/>
          </a:p>
        </p:txBody>
      </p:sp>
      <p:sp>
        <p:nvSpPr>
          <p:cNvPr id="5" name="PoljeZBesedilom 4"/>
          <p:cNvSpPr txBox="1"/>
          <p:nvPr/>
        </p:nvSpPr>
        <p:spPr>
          <a:xfrm>
            <a:off x="5076056" y="836712"/>
            <a:ext cx="1120820" cy="369332"/>
          </a:xfrm>
          <a:prstGeom prst="rect">
            <a:avLst/>
          </a:prstGeom>
          <a:noFill/>
        </p:spPr>
        <p:txBody>
          <a:bodyPr wrap="none" rtlCol="0">
            <a:spAutoFit/>
          </a:bodyPr>
          <a:lstStyle/>
          <a:p>
            <a:r>
              <a:rPr lang="sl-SI" dirty="0">
                <a:solidFill>
                  <a:schemeClr val="bg2"/>
                </a:solidFill>
              </a:rPr>
              <a:t>ČIST ZRAK</a:t>
            </a:r>
            <a:endParaRPr lang="en-GB" dirty="0">
              <a:solidFill>
                <a:schemeClr val="bg2"/>
              </a:solidFill>
            </a:endParaRPr>
          </a:p>
        </p:txBody>
      </p:sp>
      <p:sp>
        <p:nvSpPr>
          <p:cNvPr id="7" name="PoljeZBesedilom 6"/>
          <p:cNvSpPr txBox="1"/>
          <p:nvPr/>
        </p:nvSpPr>
        <p:spPr>
          <a:xfrm>
            <a:off x="1619672" y="3892406"/>
            <a:ext cx="1442061" cy="369332"/>
          </a:xfrm>
          <a:prstGeom prst="rect">
            <a:avLst/>
          </a:prstGeom>
          <a:noFill/>
        </p:spPr>
        <p:txBody>
          <a:bodyPr wrap="none" rtlCol="0">
            <a:spAutoFit/>
          </a:bodyPr>
          <a:lstStyle/>
          <a:p>
            <a:r>
              <a:rPr lang="sl-SI" dirty="0">
                <a:solidFill>
                  <a:srgbClr val="FFFF00"/>
                </a:solidFill>
              </a:rPr>
              <a:t>MANJ HRUPA</a:t>
            </a:r>
            <a:endParaRPr lang="en-GB" dirty="0">
              <a:solidFill>
                <a:srgbClr val="FFFF00"/>
              </a:solidFill>
            </a:endParaRPr>
          </a:p>
        </p:txBody>
      </p:sp>
      <p:sp>
        <p:nvSpPr>
          <p:cNvPr id="8" name="PoljeZBesedilom 7"/>
          <p:cNvSpPr txBox="1"/>
          <p:nvPr/>
        </p:nvSpPr>
        <p:spPr>
          <a:xfrm>
            <a:off x="6444208" y="4077072"/>
            <a:ext cx="2380395" cy="369332"/>
          </a:xfrm>
          <a:prstGeom prst="rect">
            <a:avLst/>
          </a:prstGeom>
          <a:noFill/>
        </p:spPr>
        <p:txBody>
          <a:bodyPr wrap="none" rtlCol="0">
            <a:spAutoFit/>
          </a:bodyPr>
          <a:lstStyle/>
          <a:p>
            <a:r>
              <a:rPr lang="sl-SI" dirty="0">
                <a:solidFill>
                  <a:srgbClr val="FFFF00"/>
                </a:solidFill>
              </a:rPr>
              <a:t>PROSTOR ZA DRUŽENJE</a:t>
            </a:r>
            <a:endParaRPr lang="en-GB" dirty="0">
              <a:solidFill>
                <a:srgbClr val="FFFF00"/>
              </a:solidFill>
            </a:endParaRPr>
          </a:p>
        </p:txBody>
      </p:sp>
      <p:sp>
        <p:nvSpPr>
          <p:cNvPr id="9" name="PoljeZBesedilom 8"/>
          <p:cNvSpPr txBox="1"/>
          <p:nvPr/>
        </p:nvSpPr>
        <p:spPr>
          <a:xfrm>
            <a:off x="1619672" y="836712"/>
            <a:ext cx="2583592" cy="369332"/>
          </a:xfrm>
          <a:prstGeom prst="rect">
            <a:avLst/>
          </a:prstGeom>
          <a:noFill/>
        </p:spPr>
        <p:txBody>
          <a:bodyPr wrap="none" rtlCol="0">
            <a:spAutoFit/>
          </a:bodyPr>
          <a:lstStyle/>
          <a:p>
            <a:r>
              <a:rPr lang="sl-SI" b="1" dirty="0">
                <a:solidFill>
                  <a:srgbClr val="FFFF00"/>
                </a:solidFill>
              </a:rPr>
              <a:t>UČINKOVITA POTOVANJA</a:t>
            </a:r>
            <a:endParaRPr lang="en-GB" b="1" dirty="0">
              <a:solidFill>
                <a:srgbClr val="FFFF00"/>
              </a:solidFill>
            </a:endParaRPr>
          </a:p>
        </p:txBody>
      </p:sp>
    </p:spTree>
    <p:extLst>
      <p:ext uri="{BB962C8B-B14F-4D97-AF65-F5344CB8AC3E}">
        <p14:creationId xmlns:p14="http://schemas.microsoft.com/office/powerpoint/2010/main" val="2711550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dirty="0"/>
          </a:p>
        </p:txBody>
      </p:sp>
      <p:pic>
        <p:nvPicPr>
          <p:cNvPr id="7"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98" y="0"/>
            <a:ext cx="9721079"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188640"/>
            <a:ext cx="1512168" cy="56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Pravokotnik 15"/>
          <p:cNvSpPr/>
          <p:nvPr/>
        </p:nvSpPr>
        <p:spPr>
          <a:xfrm>
            <a:off x="695365" y="2561871"/>
            <a:ext cx="1966002" cy="369332"/>
          </a:xfrm>
          <a:prstGeom prst="rect">
            <a:avLst/>
          </a:prstGeom>
        </p:spPr>
        <p:txBody>
          <a:bodyPr wrap="square">
            <a:spAutoFit/>
          </a:bodyPr>
          <a:lstStyle/>
          <a:p>
            <a:pPr>
              <a:defRPr/>
            </a:pPr>
            <a:r>
              <a:rPr lang="sl-SI" dirty="0">
                <a:solidFill>
                  <a:schemeClr val="accent1"/>
                </a:solidFill>
              </a:rPr>
              <a:t>Sedenje</a:t>
            </a:r>
            <a:endParaRPr lang="sl-SI" dirty="0">
              <a:solidFill>
                <a:srgbClr val="FF0000"/>
              </a:solidFill>
            </a:endParaRPr>
          </a:p>
        </p:txBody>
      </p:sp>
      <p:sp>
        <p:nvSpPr>
          <p:cNvPr id="21" name="PoljeZBesedilom 20"/>
          <p:cNvSpPr txBox="1"/>
          <p:nvPr/>
        </p:nvSpPr>
        <p:spPr>
          <a:xfrm>
            <a:off x="3260031" y="4719260"/>
            <a:ext cx="2830779" cy="1200329"/>
          </a:xfrm>
          <a:prstGeom prst="rect">
            <a:avLst/>
          </a:prstGeom>
          <a:noFill/>
        </p:spPr>
        <p:txBody>
          <a:bodyPr wrap="square" rtlCol="0">
            <a:spAutoFit/>
          </a:bodyPr>
          <a:lstStyle/>
          <a:p>
            <a:r>
              <a:rPr lang="sl-SI" b="1" dirty="0">
                <a:solidFill>
                  <a:srgbClr val="FF0000"/>
                </a:solidFill>
                <a:latin typeface="+mj-lt"/>
              </a:rPr>
              <a:t>VEČ KOT 6 UR NEPREKINJENEGA SEDENJA </a:t>
            </a:r>
          </a:p>
          <a:p>
            <a:r>
              <a:rPr lang="sl-SI" b="1" dirty="0">
                <a:solidFill>
                  <a:srgbClr val="FF0000"/>
                </a:solidFill>
                <a:latin typeface="+mj-lt"/>
              </a:rPr>
              <a:t>SE ENAČI S </a:t>
            </a:r>
            <a:r>
              <a:rPr lang="sl-SI" altLang="sl-SI" b="1" dirty="0">
                <a:solidFill>
                  <a:srgbClr val="FF0000"/>
                </a:solidFill>
                <a:latin typeface="+mj-lt"/>
              </a:rPr>
              <a:t>ŠKODLJIVOSTJO KAJENJA NA ZDRAVJE.</a:t>
            </a:r>
            <a:r>
              <a:rPr lang="sl-SI" b="1" dirty="0">
                <a:solidFill>
                  <a:srgbClr val="FF0000"/>
                </a:solidFill>
                <a:latin typeface="+mj-lt"/>
              </a:rPr>
              <a:t> </a:t>
            </a:r>
          </a:p>
        </p:txBody>
      </p:sp>
      <p:sp>
        <p:nvSpPr>
          <p:cNvPr id="22" name="Pravokotnik 21"/>
          <p:cNvSpPr/>
          <p:nvPr/>
        </p:nvSpPr>
        <p:spPr>
          <a:xfrm>
            <a:off x="539059" y="1074641"/>
            <a:ext cx="8164964" cy="646331"/>
          </a:xfrm>
          <a:prstGeom prst="rect">
            <a:avLst/>
          </a:prstGeom>
        </p:spPr>
        <p:txBody>
          <a:bodyPr wrap="square">
            <a:spAutoFit/>
          </a:bodyPr>
          <a:lstStyle/>
          <a:p>
            <a:pPr indent="-274320">
              <a:spcBef>
                <a:spcPct val="20000"/>
              </a:spcBef>
              <a:buClr>
                <a:schemeClr val="accent3"/>
              </a:buClr>
              <a:buSzPct val="95000"/>
            </a:pPr>
            <a:r>
              <a:rPr lang="sl-SI" sz="3600" b="1" i="1" dirty="0">
                <a:solidFill>
                  <a:srgbClr val="0070C0"/>
                </a:solidFill>
              </a:rPr>
              <a:t>SEDENJE NAS HITREJE STARA KOT HOJA</a:t>
            </a:r>
          </a:p>
        </p:txBody>
      </p:sp>
      <p:sp>
        <p:nvSpPr>
          <p:cNvPr id="5" name="Prisekana desna puščica 4"/>
          <p:cNvSpPr/>
          <p:nvPr/>
        </p:nvSpPr>
        <p:spPr>
          <a:xfrm>
            <a:off x="3723381" y="2445547"/>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ravokotnik 11"/>
          <p:cNvSpPr/>
          <p:nvPr/>
        </p:nvSpPr>
        <p:spPr>
          <a:xfrm>
            <a:off x="5642078" y="2423371"/>
            <a:ext cx="2952329" cy="646331"/>
          </a:xfrm>
          <a:prstGeom prst="rect">
            <a:avLst/>
          </a:prstGeom>
        </p:spPr>
        <p:txBody>
          <a:bodyPr wrap="square">
            <a:spAutoFit/>
          </a:bodyPr>
          <a:lstStyle/>
          <a:p>
            <a:r>
              <a:rPr lang="sl-SI" dirty="0">
                <a:solidFill>
                  <a:schemeClr val="accent1"/>
                </a:solidFill>
              </a:rPr>
              <a:t>razvoj </a:t>
            </a:r>
            <a:r>
              <a:rPr lang="sl-SI" b="1" dirty="0">
                <a:solidFill>
                  <a:schemeClr val="accent1"/>
                </a:solidFill>
              </a:rPr>
              <a:t>kroničnih nenalezljivih bolezni in prezgodnja smrt</a:t>
            </a:r>
            <a:endParaRPr lang="en-GB" b="1" dirty="0"/>
          </a:p>
        </p:txBody>
      </p:sp>
      <p:pic>
        <p:nvPicPr>
          <p:cNvPr id="1026" name="Picture 2" descr="C:\Users\Jkrizman\Desktop\nintchdbpict0000054077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4509120"/>
            <a:ext cx="3141725"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krizman\Desktop\djvu_85617_janezp_-modrinjak-doma-RGB.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4690" y="4445528"/>
            <a:ext cx="2943732" cy="2071870"/>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695365" y="3933056"/>
            <a:ext cx="1816972" cy="369332"/>
          </a:xfrm>
          <a:prstGeom prst="rect">
            <a:avLst/>
          </a:prstGeom>
          <a:noFill/>
        </p:spPr>
        <p:txBody>
          <a:bodyPr wrap="none" rtlCol="0">
            <a:spAutoFit/>
          </a:bodyPr>
          <a:lstStyle/>
          <a:p>
            <a:r>
              <a:rPr lang="sl-SI" b="1" dirty="0">
                <a:solidFill>
                  <a:schemeClr val="accent3">
                    <a:lumMod val="60000"/>
                    <a:lumOff val="40000"/>
                  </a:schemeClr>
                </a:solidFill>
              </a:rPr>
              <a:t>Aktivno življenje </a:t>
            </a:r>
            <a:endParaRPr lang="en-GB" b="1" dirty="0">
              <a:solidFill>
                <a:schemeClr val="accent3">
                  <a:lumMod val="60000"/>
                  <a:lumOff val="40000"/>
                </a:schemeClr>
              </a:solidFill>
            </a:endParaRPr>
          </a:p>
        </p:txBody>
      </p:sp>
      <p:sp>
        <p:nvSpPr>
          <p:cNvPr id="13" name="Prisekana desna puščica 12"/>
          <p:cNvSpPr/>
          <p:nvPr/>
        </p:nvSpPr>
        <p:spPr>
          <a:xfrm>
            <a:off x="3723381" y="3690740"/>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ravokotnik 13"/>
          <p:cNvSpPr/>
          <p:nvPr/>
        </p:nvSpPr>
        <p:spPr>
          <a:xfrm>
            <a:off x="5148064" y="3609890"/>
            <a:ext cx="3940358" cy="923330"/>
          </a:xfrm>
          <a:prstGeom prst="rect">
            <a:avLst/>
          </a:prstGeom>
        </p:spPr>
        <p:txBody>
          <a:bodyPr wrap="square">
            <a:spAutoFit/>
          </a:bodyPr>
          <a:lstStyle/>
          <a:p>
            <a:r>
              <a:rPr lang="sl-SI" dirty="0">
                <a:solidFill>
                  <a:schemeClr val="accent1"/>
                </a:solidFill>
              </a:rPr>
              <a:t>Preprečuje bolezni srca in ožilja, visok krvni tlak, holesterol sladkorno bolezen tipa 3, raka na dojki in prostati</a:t>
            </a:r>
            <a:endParaRPr lang="en-GB" dirty="0"/>
          </a:p>
        </p:txBody>
      </p:sp>
    </p:spTree>
    <p:extLst>
      <p:ext uri="{BB962C8B-B14F-4D97-AF65-F5344CB8AC3E}">
        <p14:creationId xmlns:p14="http://schemas.microsoft.com/office/powerpoint/2010/main" val="641396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dirty="0"/>
          </a:p>
        </p:txBody>
      </p:sp>
      <p:pic>
        <p:nvPicPr>
          <p:cNvPr id="7"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12" y="-1775"/>
            <a:ext cx="9721079"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188640"/>
            <a:ext cx="1512168" cy="56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avokotnik 3"/>
          <p:cNvSpPr/>
          <p:nvPr/>
        </p:nvSpPr>
        <p:spPr>
          <a:xfrm>
            <a:off x="5796136" y="1704381"/>
            <a:ext cx="3096344" cy="4524315"/>
          </a:xfrm>
          <a:prstGeom prst="rect">
            <a:avLst/>
          </a:prstGeom>
        </p:spPr>
        <p:txBody>
          <a:bodyPr wrap="square">
            <a:spAutoFit/>
          </a:bodyPr>
          <a:lstStyle/>
          <a:p>
            <a:r>
              <a:rPr lang="sl-SI" dirty="0">
                <a:solidFill>
                  <a:schemeClr val="accent1"/>
                </a:solidFill>
                <a:latin typeface="Arial" charset="0"/>
                <a:cs typeface="Arial" charset="0"/>
              </a:rPr>
              <a:t>MANJŠE SPREMEMBE: </a:t>
            </a:r>
          </a:p>
          <a:p>
            <a:endParaRPr lang="sl-SI" dirty="0">
              <a:solidFill>
                <a:schemeClr val="accent1"/>
              </a:solidFill>
              <a:latin typeface="Arial" charset="0"/>
              <a:cs typeface="Arial" charset="0"/>
            </a:endParaRPr>
          </a:p>
          <a:p>
            <a:pPr marL="285750" indent="-285750">
              <a:buFont typeface="Wingdings" pitchFamily="2" charset="2"/>
              <a:buChar char="Ø"/>
            </a:pPr>
            <a:r>
              <a:rPr lang="sl-SI" b="1" dirty="0">
                <a:solidFill>
                  <a:schemeClr val="accent1"/>
                </a:solidFill>
                <a:latin typeface="Arial" charset="0"/>
                <a:cs typeface="Arial" charset="0"/>
              </a:rPr>
              <a:t>Sprehod v hrib, hitra hoja do trgovine, spremljanje vnukov v šolo s kolesom/peš!!!</a:t>
            </a:r>
          </a:p>
          <a:p>
            <a:pPr marL="285750" indent="-285750">
              <a:buFont typeface="Wingdings" pitchFamily="2" charset="2"/>
              <a:buChar char="Ø"/>
            </a:pPr>
            <a:r>
              <a:rPr lang="sl-SI" b="1" dirty="0">
                <a:solidFill>
                  <a:schemeClr val="accent1"/>
                </a:solidFill>
                <a:latin typeface="Arial" charset="0"/>
                <a:cs typeface="Arial" charset="0"/>
              </a:rPr>
              <a:t>Ne sedimo več kot eno uro skupaj!</a:t>
            </a:r>
          </a:p>
          <a:p>
            <a:pPr marL="285750" indent="-285750">
              <a:buFont typeface="Wingdings" pitchFamily="2" charset="2"/>
              <a:buChar char="Ø"/>
            </a:pPr>
            <a:r>
              <a:rPr lang="sl-SI" b="1" dirty="0">
                <a:solidFill>
                  <a:schemeClr val="accent1"/>
                </a:solidFill>
                <a:latin typeface="Arial" charset="0"/>
                <a:cs typeface="Arial" charset="0"/>
              </a:rPr>
              <a:t>Uporabljajmo stopnice namesto dvigala!</a:t>
            </a:r>
          </a:p>
          <a:p>
            <a:pPr marL="285750" indent="-285750">
              <a:buFont typeface="Wingdings" pitchFamily="2" charset="2"/>
              <a:buChar char="Ø"/>
            </a:pPr>
            <a:r>
              <a:rPr lang="sl-SI" b="1" dirty="0">
                <a:solidFill>
                  <a:schemeClr val="accent1"/>
                </a:solidFill>
                <a:latin typeface="Arial" charset="0"/>
                <a:cs typeface="Arial" charset="0"/>
              </a:rPr>
              <a:t>H</a:t>
            </a:r>
            <a:r>
              <a:rPr lang="en-GB" b="1" dirty="0" err="1">
                <a:solidFill>
                  <a:schemeClr val="accent1"/>
                </a:solidFill>
                <a:latin typeface="Arial" charset="0"/>
                <a:cs typeface="Arial" charset="0"/>
              </a:rPr>
              <a:t>iter</a:t>
            </a:r>
            <a:r>
              <a:rPr lang="en-GB" b="1" dirty="0">
                <a:solidFill>
                  <a:schemeClr val="accent1"/>
                </a:solidFill>
                <a:latin typeface="Arial" charset="0"/>
                <a:cs typeface="Arial" charset="0"/>
              </a:rPr>
              <a:t> </a:t>
            </a:r>
            <a:r>
              <a:rPr lang="en-GB" b="1" dirty="0" err="1">
                <a:solidFill>
                  <a:schemeClr val="accent1"/>
                </a:solidFill>
                <a:latin typeface="Arial" charset="0"/>
                <a:cs typeface="Arial" charset="0"/>
              </a:rPr>
              <a:t>sprehod</a:t>
            </a:r>
            <a:r>
              <a:rPr lang="en-GB" b="1" dirty="0">
                <a:solidFill>
                  <a:schemeClr val="accent1"/>
                </a:solidFill>
                <a:latin typeface="Arial" charset="0"/>
                <a:cs typeface="Arial" charset="0"/>
              </a:rPr>
              <a:t> </a:t>
            </a:r>
            <a:r>
              <a:rPr lang="en-GB" b="1" dirty="0" err="1">
                <a:solidFill>
                  <a:schemeClr val="accent1"/>
                </a:solidFill>
                <a:latin typeface="Arial" charset="0"/>
                <a:cs typeface="Arial" charset="0"/>
              </a:rPr>
              <a:t>trikrat</a:t>
            </a:r>
            <a:r>
              <a:rPr lang="en-GB" b="1" dirty="0">
                <a:solidFill>
                  <a:schemeClr val="accent1"/>
                </a:solidFill>
                <a:latin typeface="Arial" charset="0"/>
                <a:cs typeface="Arial" charset="0"/>
              </a:rPr>
              <a:t> </a:t>
            </a:r>
            <a:r>
              <a:rPr lang="en-GB" b="1" dirty="0" err="1">
                <a:solidFill>
                  <a:schemeClr val="accent1"/>
                </a:solidFill>
                <a:latin typeface="Arial" charset="0"/>
                <a:cs typeface="Arial" charset="0"/>
              </a:rPr>
              <a:t>na</a:t>
            </a:r>
            <a:r>
              <a:rPr lang="en-GB" b="1" dirty="0">
                <a:solidFill>
                  <a:schemeClr val="accent1"/>
                </a:solidFill>
                <a:latin typeface="Arial" charset="0"/>
                <a:cs typeface="Arial" charset="0"/>
              </a:rPr>
              <a:t> </a:t>
            </a:r>
            <a:r>
              <a:rPr lang="en-GB" b="1" dirty="0" err="1">
                <a:solidFill>
                  <a:schemeClr val="accent1"/>
                </a:solidFill>
                <a:latin typeface="Arial" charset="0"/>
                <a:cs typeface="Arial" charset="0"/>
              </a:rPr>
              <a:t>teden</a:t>
            </a:r>
            <a:r>
              <a:rPr lang="en-GB" b="1" dirty="0">
                <a:solidFill>
                  <a:schemeClr val="accent1"/>
                </a:solidFill>
                <a:latin typeface="Arial" charset="0"/>
                <a:cs typeface="Arial" charset="0"/>
              </a:rPr>
              <a:t> </a:t>
            </a:r>
            <a:r>
              <a:rPr lang="en-GB" b="1" dirty="0" err="1">
                <a:solidFill>
                  <a:schemeClr val="accent1"/>
                </a:solidFill>
                <a:latin typeface="Arial" charset="0"/>
                <a:cs typeface="Arial" charset="0"/>
              </a:rPr>
              <a:t>zadrži</a:t>
            </a:r>
            <a:r>
              <a:rPr lang="en-GB" b="1" dirty="0">
                <a:solidFill>
                  <a:schemeClr val="accent1"/>
                </a:solidFill>
                <a:latin typeface="Arial" charset="0"/>
                <a:cs typeface="Arial" charset="0"/>
              </a:rPr>
              <a:t> </a:t>
            </a:r>
            <a:r>
              <a:rPr lang="en-GB" b="1" dirty="0" err="1">
                <a:solidFill>
                  <a:schemeClr val="accent1"/>
                </a:solidFill>
                <a:latin typeface="Arial" charset="0"/>
                <a:cs typeface="Arial" charset="0"/>
              </a:rPr>
              <a:t>pojav</a:t>
            </a:r>
            <a:r>
              <a:rPr lang="en-GB" b="1" dirty="0">
                <a:solidFill>
                  <a:schemeClr val="accent1"/>
                </a:solidFill>
                <a:latin typeface="Arial" charset="0"/>
                <a:cs typeface="Arial" charset="0"/>
              </a:rPr>
              <a:t> </a:t>
            </a:r>
            <a:r>
              <a:rPr lang="en-GB" b="1" dirty="0" err="1">
                <a:solidFill>
                  <a:schemeClr val="accent1"/>
                </a:solidFill>
                <a:latin typeface="Arial" charset="0"/>
                <a:cs typeface="Arial" charset="0"/>
              </a:rPr>
              <a:t>demence</a:t>
            </a:r>
            <a:r>
              <a:rPr lang="en-GB" b="1" dirty="0">
                <a:solidFill>
                  <a:schemeClr val="accent1"/>
                </a:solidFill>
                <a:latin typeface="Arial" charset="0"/>
                <a:cs typeface="Arial" charset="0"/>
              </a:rPr>
              <a:t> in </a:t>
            </a:r>
            <a:r>
              <a:rPr lang="en-GB" b="1" dirty="0" err="1">
                <a:solidFill>
                  <a:schemeClr val="accent1"/>
                </a:solidFill>
                <a:latin typeface="Arial" charset="0"/>
                <a:cs typeface="Arial" charset="0"/>
              </a:rPr>
              <a:t>prispeva</a:t>
            </a:r>
            <a:r>
              <a:rPr lang="en-GB" b="1" dirty="0">
                <a:solidFill>
                  <a:schemeClr val="accent1"/>
                </a:solidFill>
                <a:latin typeface="Arial" charset="0"/>
                <a:cs typeface="Arial" charset="0"/>
              </a:rPr>
              <a:t> </a:t>
            </a:r>
            <a:r>
              <a:rPr lang="sl-SI" b="1" dirty="0">
                <a:solidFill>
                  <a:schemeClr val="accent1"/>
                </a:solidFill>
                <a:latin typeface="Arial" charset="0"/>
                <a:cs typeface="Arial" charset="0"/>
              </a:rPr>
              <a:t>k  temu, da dlje ostanemo </a:t>
            </a:r>
            <a:r>
              <a:rPr lang="sl-SI" b="1" dirty="0" err="1">
                <a:solidFill>
                  <a:schemeClr val="accent1"/>
                </a:solidFill>
                <a:latin typeface="Arial" charset="0"/>
                <a:cs typeface="Arial" charset="0"/>
              </a:rPr>
              <a:t>fit</a:t>
            </a:r>
            <a:r>
              <a:rPr lang="sl-SI" b="1" dirty="0">
                <a:solidFill>
                  <a:schemeClr val="accent1"/>
                </a:solidFill>
                <a:latin typeface="Arial" charset="0"/>
                <a:cs typeface="Arial" charset="0"/>
              </a:rPr>
              <a:t> in samostojni. </a:t>
            </a:r>
          </a:p>
          <a:p>
            <a:pPr marL="285750" indent="-285750">
              <a:buFont typeface="Wingdings" pitchFamily="2" charset="2"/>
              <a:buChar char="Ø"/>
            </a:pPr>
            <a:endParaRPr lang="sl-SI" b="1" dirty="0">
              <a:solidFill>
                <a:schemeClr val="accent1"/>
              </a:solidFill>
              <a:latin typeface="Arial" charset="0"/>
              <a:cs typeface="Arial" charset="0"/>
            </a:endParaRPr>
          </a:p>
        </p:txBody>
      </p:sp>
      <p:pic>
        <p:nvPicPr>
          <p:cNvPr id="2050" name="Picture 2" descr="C:\Users\Jkrizman\Desktop\9508_2016_foto-Ubald-Trnkoczy,-Piran-20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869" y="1916832"/>
            <a:ext cx="5544616" cy="3570062"/>
          </a:xfrm>
          <a:prstGeom prst="rect">
            <a:avLst/>
          </a:prstGeom>
          <a:noFill/>
          <a:extLst>
            <a:ext uri="{909E8E84-426E-40DD-AFC4-6F175D3DCCD1}">
              <a14:hiddenFill xmlns:a14="http://schemas.microsoft.com/office/drawing/2010/main">
                <a:solidFill>
                  <a:srgbClr val="FFFFFF"/>
                </a:solidFill>
              </a14:hiddenFill>
            </a:ext>
          </a:extLst>
        </p:spPr>
      </p:pic>
      <p:sp>
        <p:nvSpPr>
          <p:cNvPr id="9" name="PoljeZBesedilom 8"/>
          <p:cNvSpPr txBox="1"/>
          <p:nvPr/>
        </p:nvSpPr>
        <p:spPr>
          <a:xfrm>
            <a:off x="281807" y="2276872"/>
            <a:ext cx="5422125" cy="646331"/>
          </a:xfrm>
          <a:prstGeom prst="rect">
            <a:avLst/>
          </a:prstGeom>
          <a:noFill/>
        </p:spPr>
        <p:txBody>
          <a:bodyPr wrap="none" rtlCol="0">
            <a:spAutoFit/>
          </a:bodyPr>
          <a:lstStyle/>
          <a:p>
            <a:r>
              <a:rPr lang="sl-SI" b="1" dirty="0">
                <a:solidFill>
                  <a:schemeClr val="bg1"/>
                </a:solidFill>
              </a:rPr>
              <a:t>OHRANJANJE ZDRAVJA = 0,5 URE TELESNE DEJAVNOSTI</a:t>
            </a:r>
          </a:p>
          <a:p>
            <a:endParaRPr lang="en-GB" b="1" dirty="0">
              <a:solidFill>
                <a:schemeClr val="bg1"/>
              </a:solidFill>
            </a:endParaRPr>
          </a:p>
        </p:txBody>
      </p:sp>
      <p:sp>
        <p:nvSpPr>
          <p:cNvPr id="10" name="PoljeZBesedilom 9"/>
          <p:cNvSpPr txBox="1"/>
          <p:nvPr/>
        </p:nvSpPr>
        <p:spPr>
          <a:xfrm>
            <a:off x="179106" y="5938192"/>
            <a:ext cx="3757119" cy="369332"/>
          </a:xfrm>
          <a:prstGeom prst="rect">
            <a:avLst/>
          </a:prstGeom>
          <a:noFill/>
        </p:spPr>
        <p:txBody>
          <a:bodyPr wrap="none" rtlCol="0">
            <a:spAutoFit/>
          </a:bodyPr>
          <a:lstStyle/>
          <a:p>
            <a:r>
              <a:rPr lang="sl-SI" dirty="0">
                <a:solidFill>
                  <a:schemeClr val="accent1"/>
                </a:solidFill>
              </a:rPr>
              <a:t>ZA SPREMEMBE NIKOLI NI PREPOZNO.</a:t>
            </a:r>
            <a:endParaRPr lang="en-GB" dirty="0">
              <a:solidFill>
                <a:schemeClr val="accent1"/>
              </a:solidFill>
            </a:endParaRPr>
          </a:p>
        </p:txBody>
      </p:sp>
      <p:sp>
        <p:nvSpPr>
          <p:cNvPr id="2" name="PoljeZBesedilom 1"/>
          <p:cNvSpPr txBox="1"/>
          <p:nvPr/>
        </p:nvSpPr>
        <p:spPr>
          <a:xfrm>
            <a:off x="281807" y="1161617"/>
            <a:ext cx="4757906" cy="646331"/>
          </a:xfrm>
          <a:prstGeom prst="rect">
            <a:avLst/>
          </a:prstGeom>
          <a:noFill/>
        </p:spPr>
        <p:txBody>
          <a:bodyPr wrap="none" rtlCol="0">
            <a:spAutoFit/>
          </a:bodyPr>
          <a:lstStyle/>
          <a:p>
            <a:r>
              <a:rPr lang="sl-SI" b="1" dirty="0">
                <a:solidFill>
                  <a:srgbClr val="00B050"/>
                </a:solidFill>
              </a:rPr>
              <a:t>ČIMPOGOSTEJE IN ČIMDLJE TER REDNO HODITE</a:t>
            </a:r>
          </a:p>
          <a:p>
            <a:endParaRPr lang="en-GB" dirty="0"/>
          </a:p>
        </p:txBody>
      </p:sp>
    </p:spTree>
    <p:extLst>
      <p:ext uri="{BB962C8B-B14F-4D97-AF65-F5344CB8AC3E}">
        <p14:creationId xmlns:p14="http://schemas.microsoft.com/office/powerpoint/2010/main" val="1790917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slov 1"/>
          <p:cNvSpPr>
            <a:spLocks noGrp="1"/>
          </p:cNvSpPr>
          <p:nvPr>
            <p:ph type="title" idx="4294967295"/>
          </p:nvPr>
        </p:nvSpPr>
        <p:spPr>
          <a:xfrm>
            <a:off x="628650" y="365125"/>
            <a:ext cx="8515350" cy="1325563"/>
          </a:xfrm>
        </p:spPr>
        <p:txBody>
          <a:bodyPr/>
          <a:lstStyle/>
          <a:p>
            <a:pPr eaLnBrk="1" hangingPunct="1"/>
            <a:r>
              <a:rPr lang="sl-SI" altLang="sl-SI"/>
              <a:t>						</a:t>
            </a:r>
            <a:endParaRPr lang="sl-SI" altLang="sl-SI">
              <a:solidFill>
                <a:schemeClr val="bg1"/>
              </a:solidFill>
            </a:endParaRPr>
          </a:p>
        </p:txBody>
      </p:sp>
      <p:pic>
        <p:nvPicPr>
          <p:cNvPr id="2051" name="Slika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
          <p:cNvSpPr>
            <a:spLocks noChangeArrowheads="1"/>
          </p:cNvSpPr>
          <p:nvPr/>
        </p:nvSpPr>
        <p:spPr bwMode="auto">
          <a:xfrm>
            <a:off x="468313" y="1484313"/>
            <a:ext cx="8270875"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cs typeface="Arial" pitchFamily="34" charset="0"/>
              </a:defRPr>
            </a:lvl1pPr>
            <a:lvl2pPr marL="341313"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1" eaLnBrk="1" hangingPunct="1">
              <a:lnSpc>
                <a:spcPct val="90000"/>
              </a:lnSpc>
              <a:buFont typeface="Arial" pitchFamily="34" charset="0"/>
              <a:buNone/>
            </a:pPr>
            <a:endParaRPr lang="sl-SI" altLang="sl-SI" sz="1800">
              <a:latin typeface="Calibri" pitchFamily="34" charset="0"/>
            </a:endParaRPr>
          </a:p>
        </p:txBody>
      </p:sp>
      <p:sp>
        <p:nvSpPr>
          <p:cNvPr id="2053" name="Rectangle 22"/>
          <p:cNvSpPr>
            <a:spLocks noChangeArrowheads="1"/>
          </p:cNvSpPr>
          <p:nvPr/>
        </p:nvSpPr>
        <p:spPr bwMode="auto">
          <a:xfrm>
            <a:off x="107950" y="1484313"/>
            <a:ext cx="8712200"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cs typeface="Arial" pitchFamily="34" charset="0"/>
              </a:defRPr>
            </a:lvl1pPr>
            <a:lvl2pPr>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1" eaLnBrk="1" hangingPunct="1">
              <a:buFontTx/>
              <a:buNone/>
            </a:pPr>
            <a:r>
              <a:rPr lang="sl-SI" altLang="sl-SI" sz="1800" b="1"/>
              <a:t>STAREJŠI: najbolj ranljivi udeleženci v prometu!</a:t>
            </a:r>
          </a:p>
          <a:p>
            <a:pPr lvl="1" eaLnBrk="1" hangingPunct="1">
              <a:buFontTx/>
              <a:buNone/>
            </a:pPr>
            <a:endParaRPr lang="sl-SI" altLang="sl-SI" sz="1800" b="1"/>
          </a:p>
          <a:p>
            <a:pPr lvl="1" eaLnBrk="1" hangingPunct="1">
              <a:buFontTx/>
              <a:buNone/>
            </a:pPr>
            <a:r>
              <a:rPr lang="sl-SI" altLang="sl-SI" sz="1800"/>
              <a:t>Pri starejših se pojavljajo napake zaradi slabših psihofizičnih sposobnosti, pogosto pa tudi zaradi slabše opaznosti, saj so temneje oblečeni.</a:t>
            </a:r>
            <a:endParaRPr lang="sl-SI" altLang="sl-SI" sz="1800" b="1"/>
          </a:p>
          <a:p>
            <a:pPr lvl="1" eaLnBrk="1" hangingPunct="1">
              <a:buFontTx/>
              <a:buNone/>
            </a:pPr>
            <a:endParaRPr lang="en-US" altLang="sl-SI" sz="1800"/>
          </a:p>
        </p:txBody>
      </p:sp>
      <p:graphicFrame>
        <p:nvGraphicFramePr>
          <p:cNvPr id="15" name="Grafikon 14"/>
          <p:cNvGraphicFramePr>
            <a:graphicFrameLocks/>
          </p:cNvGraphicFramePr>
          <p:nvPr/>
        </p:nvGraphicFramePr>
        <p:xfrm>
          <a:off x="251520" y="3356992"/>
          <a:ext cx="3816424" cy="28152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afikon 17"/>
          <p:cNvGraphicFramePr>
            <a:graphicFrameLocks/>
          </p:cNvGraphicFramePr>
          <p:nvPr/>
        </p:nvGraphicFramePr>
        <p:xfrm>
          <a:off x="4139952" y="3356992"/>
          <a:ext cx="4573110" cy="28152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398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Slika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00" descr="AVP Logo YM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6308725"/>
            <a:ext cx="101758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5"/>
          <p:cNvSpPr>
            <a:spLocks noChangeArrowheads="1"/>
          </p:cNvSpPr>
          <p:nvPr/>
        </p:nvSpPr>
        <p:spPr bwMode="auto">
          <a:xfrm>
            <a:off x="323850" y="1268413"/>
            <a:ext cx="8569325"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itchFamily="34" charset="0"/>
                <a:cs typeface="Arial" pitchFamily="34" charset="0"/>
              </a:defRPr>
            </a:lvl1pPr>
            <a:lvl2pPr marL="990600" indent="-533400">
              <a:spcBef>
                <a:spcPct val="20000"/>
              </a:spcBef>
              <a:buChar char="–"/>
              <a:defRPr sz="2800">
                <a:solidFill>
                  <a:schemeClr val="tx1"/>
                </a:solidFill>
                <a:latin typeface="Arial" pitchFamily="34" charset="0"/>
                <a:cs typeface="Arial" pitchFamily="34" charset="0"/>
              </a:defRPr>
            </a:lvl2pPr>
            <a:lvl3pPr marL="1371600" indent="-457200">
              <a:spcBef>
                <a:spcPct val="20000"/>
              </a:spcBef>
              <a:buChar char="•"/>
              <a:defRPr sz="2400">
                <a:solidFill>
                  <a:schemeClr val="tx1"/>
                </a:solidFill>
                <a:latin typeface="Arial" pitchFamily="34" charset="0"/>
                <a:cs typeface="Arial" pitchFamily="34" charset="0"/>
              </a:defRPr>
            </a:lvl3pPr>
            <a:lvl4pPr marL="1752600" indent="-381000">
              <a:spcBef>
                <a:spcPct val="20000"/>
              </a:spcBef>
              <a:buChar char="–"/>
              <a:defRPr sz="2000">
                <a:solidFill>
                  <a:schemeClr val="tx1"/>
                </a:solidFill>
                <a:latin typeface="Arial" pitchFamily="34" charset="0"/>
                <a:cs typeface="Arial" pitchFamily="34" charset="0"/>
              </a:defRPr>
            </a:lvl4pPr>
            <a:lvl5pPr marL="2209800" indent="-381000">
              <a:spcBef>
                <a:spcPct val="20000"/>
              </a:spcBef>
              <a:buChar char="»"/>
              <a:defRPr sz="2000">
                <a:solidFill>
                  <a:schemeClr val="tx1"/>
                </a:solidFill>
                <a:latin typeface="Arial" pitchFamily="34" charset="0"/>
                <a:cs typeface="Arial" pitchFamily="34" charset="0"/>
              </a:defRPr>
            </a:lvl5pPr>
            <a:lvl6pPr marL="2667000" indent="-3810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3124200" indent="-3810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581400" indent="-3810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4038600" indent="-3810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lnSpc>
                <a:spcPct val="120000"/>
              </a:lnSpc>
              <a:buFontTx/>
              <a:buNone/>
            </a:pPr>
            <a:endParaRPr lang="sl-SI" altLang="sl-SI" sz="1600" dirty="0">
              <a:latin typeface="Calibri" pitchFamily="34" charset="0"/>
            </a:endParaRPr>
          </a:p>
        </p:txBody>
      </p:sp>
      <p:pic>
        <p:nvPicPr>
          <p:cNvPr id="3077" name="Slika 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750" y="1093788"/>
            <a:ext cx="165576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PoljeZBesedilom 3"/>
          <p:cNvSpPr txBox="1">
            <a:spLocks noChangeArrowheads="1"/>
          </p:cNvSpPr>
          <p:nvPr/>
        </p:nvSpPr>
        <p:spPr bwMode="auto">
          <a:xfrm>
            <a:off x="3708400" y="201613"/>
            <a:ext cx="44640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sl-SI" altLang="sl-SI" sz="2800">
                <a:solidFill>
                  <a:schemeClr val="bg1"/>
                </a:solidFill>
              </a:rPr>
              <a:t>Nasveti za pešce </a:t>
            </a:r>
          </a:p>
          <a:p>
            <a:pPr>
              <a:spcBef>
                <a:spcPct val="0"/>
              </a:spcBef>
              <a:buFontTx/>
              <a:buNone/>
            </a:pPr>
            <a:r>
              <a:rPr lang="sl-SI" altLang="sl-SI" sz="2400" i="1">
                <a:solidFill>
                  <a:schemeClr val="bg1"/>
                </a:solidFill>
              </a:rPr>
              <a:t>Bodi viden, bodi previden.</a:t>
            </a:r>
          </a:p>
        </p:txBody>
      </p:sp>
      <p:sp>
        <p:nvSpPr>
          <p:cNvPr id="3079" name="Pravokotnik 2"/>
          <p:cNvSpPr>
            <a:spLocks noChangeArrowheads="1"/>
          </p:cNvSpPr>
          <p:nvPr/>
        </p:nvSpPr>
        <p:spPr bwMode="auto">
          <a:xfrm>
            <a:off x="292100" y="1412875"/>
            <a:ext cx="85280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nSpc>
                <a:spcPct val="150000"/>
              </a:lnSpc>
              <a:spcBef>
                <a:spcPct val="0"/>
              </a:spcBef>
            </a:pPr>
            <a:r>
              <a:rPr lang="sl-SI" altLang="sl-SI" sz="1800" dirty="0">
                <a:latin typeface="Roboto"/>
              </a:rPr>
              <a:t> Vedno se prepričamo, da lahko varno prečkamo cesto (levo - desno - </a:t>
            </a:r>
            <a:r>
              <a:rPr lang="sl-SI" altLang="sl-SI" sz="1800" dirty="0">
                <a:solidFill>
                  <a:schemeClr val="bg1"/>
                </a:solidFill>
                <a:latin typeface="Roboto"/>
              </a:rPr>
              <a:t>levo).</a:t>
            </a:r>
          </a:p>
          <a:p>
            <a:pPr>
              <a:lnSpc>
                <a:spcPct val="150000"/>
              </a:lnSpc>
              <a:spcBef>
                <a:spcPct val="0"/>
              </a:spcBef>
            </a:pPr>
            <a:r>
              <a:rPr lang="sl-SI" altLang="sl-SI" sz="1800" dirty="0">
                <a:latin typeface="Roboto"/>
              </a:rPr>
              <a:t> Cesto prečkamo hitro in brez nepotrebnega ustavljanja.</a:t>
            </a:r>
          </a:p>
          <a:p>
            <a:pPr>
              <a:lnSpc>
                <a:spcPct val="150000"/>
              </a:lnSpc>
              <a:spcBef>
                <a:spcPct val="0"/>
              </a:spcBef>
            </a:pPr>
            <a:r>
              <a:rPr lang="sl-SI" altLang="sl-SI" sz="1800" dirty="0">
                <a:latin typeface="Roboto"/>
              </a:rPr>
              <a:t> Uporabljamo prometne površine, namenjene hoji pešcev (pločniki…).</a:t>
            </a:r>
          </a:p>
          <a:p>
            <a:pPr>
              <a:lnSpc>
                <a:spcPct val="150000"/>
              </a:lnSpc>
              <a:spcBef>
                <a:spcPct val="0"/>
              </a:spcBef>
            </a:pPr>
            <a:r>
              <a:rPr lang="sl-SI" altLang="sl-SI" sz="1800" dirty="0">
                <a:latin typeface="Roboto"/>
              </a:rPr>
              <a:t> Če ni površin za pešce, hodimo ob levem robu vozišča v smeri hoje.</a:t>
            </a:r>
          </a:p>
          <a:p>
            <a:pPr>
              <a:lnSpc>
                <a:spcPct val="150000"/>
              </a:lnSpc>
              <a:spcBef>
                <a:spcPct val="0"/>
              </a:spcBef>
            </a:pPr>
            <a:r>
              <a:rPr lang="sl-SI" altLang="sl-SI" sz="1800" dirty="0">
                <a:latin typeface="Roboto"/>
              </a:rPr>
              <a:t>Za večjo vidnost nosimo </a:t>
            </a:r>
            <a:r>
              <a:rPr lang="sl-SI" altLang="sl-SI" sz="1800" b="1" dirty="0">
                <a:latin typeface="Roboto"/>
              </a:rPr>
              <a:t>svetla in odsevna oblačila</a:t>
            </a:r>
            <a:r>
              <a:rPr lang="sl-SI" altLang="sl-SI" sz="1800" dirty="0">
                <a:latin typeface="Roboto"/>
              </a:rPr>
              <a:t> in </a:t>
            </a:r>
            <a:r>
              <a:rPr lang="sl-SI" altLang="sl-SI" sz="1800" b="1" dirty="0">
                <a:latin typeface="Roboto"/>
              </a:rPr>
              <a:t>odsevna telesa</a:t>
            </a:r>
            <a:r>
              <a:rPr lang="sl-SI" altLang="sl-SI" sz="1800" dirty="0">
                <a:latin typeface="Roboto"/>
              </a:rPr>
              <a:t>: odsevni trakovi, kresničke, tudi svetilke, ki opozarjajo na nas </a:t>
            </a:r>
            <a:r>
              <a:rPr lang="sl-SI" altLang="sl-SI" sz="1800" b="1" dirty="0">
                <a:latin typeface="Roboto"/>
              </a:rPr>
              <a:t>v temi, mraku, megli, dežju.</a:t>
            </a:r>
          </a:p>
          <a:p>
            <a:pPr>
              <a:lnSpc>
                <a:spcPct val="150000"/>
              </a:lnSpc>
              <a:spcBef>
                <a:spcPct val="0"/>
              </a:spcBef>
            </a:pPr>
            <a:r>
              <a:rPr lang="sl-SI" altLang="sl-SI" sz="1800" dirty="0">
                <a:latin typeface="Roboto"/>
              </a:rPr>
              <a:t> Odsevnik nosimo na vidnem mestu, obrnjenega proti vozišču.</a:t>
            </a:r>
          </a:p>
          <a:p>
            <a:pPr>
              <a:lnSpc>
                <a:spcPct val="150000"/>
              </a:lnSpc>
              <a:spcBef>
                <a:spcPct val="0"/>
              </a:spcBef>
              <a:buNone/>
            </a:pPr>
            <a:r>
              <a:rPr lang="sl-SI" altLang="sl-SI" sz="1800" b="1" dirty="0">
                <a:latin typeface="Roboto"/>
              </a:rPr>
              <a:t>Kresnička ali odsevni trak sta po zakonu predpisana obvezna oprema pešca v pogojih slabše vidljivosti ali ponoči.</a:t>
            </a:r>
            <a:endParaRPr lang="sl-SI" altLang="sl-SI" sz="1800" dirty="0">
              <a:latin typeface="Roboto"/>
            </a:endParaRPr>
          </a:p>
          <a:p>
            <a:pPr>
              <a:lnSpc>
                <a:spcPct val="150000"/>
              </a:lnSpc>
              <a:spcBef>
                <a:spcPct val="0"/>
              </a:spcBef>
            </a:pPr>
            <a:r>
              <a:rPr lang="sl-SI" altLang="sl-SI" sz="1800" dirty="0">
                <a:latin typeface="Roboto"/>
              </a:rPr>
              <a:t> Obvezno uporabljamo </a:t>
            </a:r>
            <a:r>
              <a:rPr lang="sl-SI" altLang="sl-SI" sz="1800" b="1" dirty="0">
                <a:latin typeface="Roboto"/>
              </a:rPr>
              <a:t>prehode za pešce</a:t>
            </a:r>
            <a:r>
              <a:rPr lang="sl-SI" altLang="sl-SI" sz="1800" dirty="0">
                <a:latin typeface="Roboto"/>
              </a:rPr>
              <a:t>, tudi na semaforju pri zeleni luči se vedno prepričamo, da so vsa vozila ustavila (dvig roke, vzpostavitev očesnega kontakta z voznikom).</a:t>
            </a:r>
          </a:p>
        </p:txBody>
      </p:sp>
    </p:spTree>
    <p:extLst>
      <p:ext uri="{BB962C8B-B14F-4D97-AF65-F5344CB8AC3E}">
        <p14:creationId xmlns:p14="http://schemas.microsoft.com/office/powerpoint/2010/main" val="1240781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Slika 1"/>
          <p:cNvPicPr>
            <a:picLocks noChangeAspect="1"/>
          </p:cNvPicPr>
          <p:nvPr/>
        </p:nvPicPr>
        <p:blipFill>
          <a:blip r:embed="rId3">
            <a:extLst>
              <a:ext uri="{28A0092B-C50C-407E-A947-70E740481C1C}">
                <a14:useLocalDpi xmlns:a14="http://schemas.microsoft.com/office/drawing/2010/main" val="0"/>
              </a:ext>
            </a:extLst>
          </a:blip>
          <a:srcRect l="17500" t="29176" r="29160" b="15126"/>
          <a:stretch>
            <a:fillRect/>
          </a:stretch>
        </p:blipFill>
        <p:spPr bwMode="auto">
          <a:xfrm>
            <a:off x="6443663" y="3860800"/>
            <a:ext cx="20161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Slika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00" descr="AVP Logo YM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308725"/>
            <a:ext cx="101758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5"/>
          <p:cNvSpPr>
            <a:spLocks noChangeArrowheads="1"/>
          </p:cNvSpPr>
          <p:nvPr/>
        </p:nvSpPr>
        <p:spPr bwMode="auto">
          <a:xfrm>
            <a:off x="323850" y="1268413"/>
            <a:ext cx="8569325"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itchFamily="34" charset="0"/>
                <a:cs typeface="Arial" pitchFamily="34" charset="0"/>
              </a:defRPr>
            </a:lvl1pPr>
            <a:lvl2pPr marL="990600" indent="-533400">
              <a:spcBef>
                <a:spcPct val="20000"/>
              </a:spcBef>
              <a:buChar char="–"/>
              <a:defRPr sz="2800">
                <a:solidFill>
                  <a:schemeClr val="tx1"/>
                </a:solidFill>
                <a:latin typeface="Arial" pitchFamily="34" charset="0"/>
                <a:cs typeface="Arial" pitchFamily="34" charset="0"/>
              </a:defRPr>
            </a:lvl2pPr>
            <a:lvl3pPr marL="1371600" indent="-457200">
              <a:spcBef>
                <a:spcPct val="20000"/>
              </a:spcBef>
              <a:buChar char="•"/>
              <a:defRPr sz="2400">
                <a:solidFill>
                  <a:schemeClr val="tx1"/>
                </a:solidFill>
                <a:latin typeface="Arial" pitchFamily="34" charset="0"/>
                <a:cs typeface="Arial" pitchFamily="34" charset="0"/>
              </a:defRPr>
            </a:lvl3pPr>
            <a:lvl4pPr marL="1752600" indent="-381000">
              <a:spcBef>
                <a:spcPct val="20000"/>
              </a:spcBef>
              <a:buChar char="–"/>
              <a:defRPr sz="2000">
                <a:solidFill>
                  <a:schemeClr val="tx1"/>
                </a:solidFill>
                <a:latin typeface="Arial" pitchFamily="34" charset="0"/>
                <a:cs typeface="Arial" pitchFamily="34" charset="0"/>
              </a:defRPr>
            </a:lvl4pPr>
            <a:lvl5pPr marL="2209800" indent="-381000">
              <a:spcBef>
                <a:spcPct val="20000"/>
              </a:spcBef>
              <a:buChar char="»"/>
              <a:defRPr sz="2000">
                <a:solidFill>
                  <a:schemeClr val="tx1"/>
                </a:solidFill>
                <a:latin typeface="Arial" pitchFamily="34" charset="0"/>
                <a:cs typeface="Arial" pitchFamily="34" charset="0"/>
              </a:defRPr>
            </a:lvl5pPr>
            <a:lvl6pPr marL="2667000" indent="-3810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3124200" indent="-3810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581400" indent="-3810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4038600" indent="-3810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lnSpc>
                <a:spcPct val="120000"/>
              </a:lnSpc>
              <a:buFontTx/>
              <a:buNone/>
            </a:pPr>
            <a:endParaRPr lang="sl-SI" altLang="sl-SI" sz="1600">
              <a:latin typeface="Calibri" pitchFamily="34" charset="0"/>
            </a:endParaRPr>
          </a:p>
        </p:txBody>
      </p:sp>
      <p:sp>
        <p:nvSpPr>
          <p:cNvPr id="4102" name="PoljeZBesedilom 3"/>
          <p:cNvSpPr txBox="1">
            <a:spLocks noChangeArrowheads="1"/>
          </p:cNvSpPr>
          <p:nvPr/>
        </p:nvSpPr>
        <p:spPr bwMode="auto">
          <a:xfrm>
            <a:off x="3779838" y="200025"/>
            <a:ext cx="496887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sl-SI" altLang="sl-SI" sz="2800">
                <a:solidFill>
                  <a:schemeClr val="bg1"/>
                </a:solidFill>
              </a:rPr>
              <a:t>Nasveti za kolesarje</a:t>
            </a:r>
          </a:p>
          <a:p>
            <a:pPr>
              <a:spcBef>
                <a:spcPct val="0"/>
              </a:spcBef>
              <a:buFontTx/>
              <a:buNone/>
            </a:pPr>
            <a:r>
              <a:rPr lang="sl-SI" altLang="sl-SI" sz="2400" i="1">
                <a:solidFill>
                  <a:schemeClr val="bg1"/>
                </a:solidFill>
              </a:rPr>
              <a:t>S kolesom varno v prometu.</a:t>
            </a:r>
          </a:p>
        </p:txBody>
      </p:sp>
      <p:sp>
        <p:nvSpPr>
          <p:cNvPr id="3" name="Pravokotnik 2"/>
          <p:cNvSpPr/>
          <p:nvPr/>
        </p:nvSpPr>
        <p:spPr>
          <a:xfrm>
            <a:off x="107950" y="1420813"/>
            <a:ext cx="8785225" cy="4664075"/>
          </a:xfrm>
          <a:prstGeom prst="rect">
            <a:avLst/>
          </a:prstGeom>
        </p:spPr>
        <p:txBody>
          <a:bodyPr>
            <a:spAutoFit/>
          </a:bodyPr>
          <a:lstStyle/>
          <a:p>
            <a:pPr marL="285750" indent="-285750">
              <a:lnSpc>
                <a:spcPct val="150000"/>
              </a:lnSpc>
              <a:buFont typeface="Arial" panose="020B0604020202020204" pitchFamily="34" charset="0"/>
              <a:buChar char="•"/>
              <a:defRPr/>
            </a:pPr>
            <a:r>
              <a:rPr lang="sl-SI" dirty="0">
                <a:latin typeface="Roboto"/>
              </a:rPr>
              <a:t>Vozimo po kolesarskih površinah – </a:t>
            </a:r>
            <a:r>
              <a:rPr lang="sl-SI" b="1" dirty="0">
                <a:latin typeface="Roboto"/>
              </a:rPr>
              <a:t>kolesarski stezi, poti</a:t>
            </a:r>
            <a:r>
              <a:rPr lang="sl-SI" dirty="0">
                <a:latin typeface="Roboto"/>
              </a:rPr>
              <a:t>. Če je ni, vozimo po </a:t>
            </a:r>
            <a:r>
              <a:rPr lang="sl-SI" b="1" dirty="0">
                <a:latin typeface="Roboto"/>
              </a:rPr>
              <a:t>desnem robu cestišča </a:t>
            </a:r>
            <a:r>
              <a:rPr lang="sl-SI" dirty="0">
                <a:latin typeface="Roboto"/>
              </a:rPr>
              <a:t>v smeri vožnje.</a:t>
            </a:r>
          </a:p>
          <a:p>
            <a:pPr marL="285750" indent="-285750">
              <a:lnSpc>
                <a:spcPct val="150000"/>
              </a:lnSpc>
              <a:buFont typeface="Arial" panose="020B0604020202020204" pitchFamily="34" charset="0"/>
              <a:buChar char="•"/>
              <a:defRPr/>
            </a:pPr>
            <a:r>
              <a:rPr lang="sl-SI" dirty="0">
                <a:latin typeface="Roboto"/>
              </a:rPr>
              <a:t>Upoštevamo </a:t>
            </a:r>
            <a:r>
              <a:rPr lang="sl-SI" b="1" dirty="0">
                <a:latin typeface="Roboto"/>
              </a:rPr>
              <a:t>prometna pravila </a:t>
            </a:r>
            <a:r>
              <a:rPr lang="sl-SI" dirty="0">
                <a:latin typeface="Roboto"/>
              </a:rPr>
              <a:t>in predpise za voznike ter drugo signalizacijo. </a:t>
            </a:r>
          </a:p>
          <a:p>
            <a:pPr marL="285750" indent="-285750">
              <a:lnSpc>
                <a:spcPct val="150000"/>
              </a:lnSpc>
              <a:buFont typeface="Arial" panose="020B0604020202020204" pitchFamily="34" charset="0"/>
              <a:buChar char="•"/>
              <a:defRPr/>
            </a:pPr>
            <a:r>
              <a:rPr lang="sl-SI" dirty="0">
                <a:latin typeface="Roboto"/>
              </a:rPr>
              <a:t>Pri zavijanju </a:t>
            </a:r>
            <a:r>
              <a:rPr lang="sl-SI" b="1" dirty="0">
                <a:latin typeface="Roboto"/>
              </a:rPr>
              <a:t>jasno nakažemo smer</a:t>
            </a:r>
            <a:r>
              <a:rPr lang="sl-SI" dirty="0">
                <a:latin typeface="Roboto"/>
              </a:rPr>
              <a:t>, se pravilno razvrstimo in upoštevamo pravila prednosti.</a:t>
            </a:r>
          </a:p>
          <a:p>
            <a:pPr marL="285750" indent="-285750">
              <a:lnSpc>
                <a:spcPct val="150000"/>
              </a:lnSpc>
              <a:buFont typeface="Arial" panose="020B0604020202020204" pitchFamily="34" charset="0"/>
              <a:buChar char="•"/>
              <a:defRPr/>
            </a:pPr>
            <a:r>
              <a:rPr lang="sl-SI" b="1" dirty="0">
                <a:latin typeface="Roboto"/>
              </a:rPr>
              <a:t>Nikoli ne vozimo v nasprotni smeri vožnje</a:t>
            </a:r>
            <a:r>
              <a:rPr lang="sl-SI" dirty="0">
                <a:latin typeface="Roboto"/>
              </a:rPr>
              <a:t>, saj nas drugi ne pričakujejo.</a:t>
            </a:r>
          </a:p>
          <a:p>
            <a:pPr marL="285750" indent="-285750">
              <a:lnSpc>
                <a:spcPct val="150000"/>
              </a:lnSpc>
              <a:buFont typeface="Arial" panose="020B0604020202020204" pitchFamily="34" charset="0"/>
              <a:buChar char="•"/>
              <a:defRPr/>
            </a:pPr>
            <a:r>
              <a:rPr lang="sl-SI" dirty="0">
                <a:latin typeface="Roboto"/>
              </a:rPr>
              <a:t>Ponoči uporabljamo </a:t>
            </a:r>
            <a:r>
              <a:rPr lang="sl-SI" b="1" dirty="0">
                <a:latin typeface="Roboto"/>
              </a:rPr>
              <a:t>luč</a:t>
            </a:r>
            <a:r>
              <a:rPr lang="sl-SI" dirty="0">
                <a:latin typeface="Roboto"/>
              </a:rPr>
              <a:t> (bela spredaj, rdeča zadaj).</a:t>
            </a:r>
            <a:endParaRPr lang="sl-SI" i="1" dirty="0">
              <a:latin typeface="Roboto"/>
            </a:endParaRPr>
          </a:p>
          <a:p>
            <a:pPr marL="285750" indent="-285750">
              <a:lnSpc>
                <a:spcPct val="150000"/>
              </a:lnSpc>
              <a:buFont typeface="Arial" panose="020B0604020202020204" pitchFamily="34" charset="0"/>
              <a:buChar char="•"/>
              <a:defRPr/>
            </a:pPr>
            <a:r>
              <a:rPr lang="sl-SI" dirty="0">
                <a:latin typeface="Roboto"/>
              </a:rPr>
              <a:t>Nosimo zaščitno kolesarsko </a:t>
            </a:r>
            <a:r>
              <a:rPr lang="sl-SI" b="1" dirty="0">
                <a:latin typeface="Roboto"/>
              </a:rPr>
              <a:t>čelado</a:t>
            </a:r>
            <a:r>
              <a:rPr lang="sl-SI" dirty="0">
                <a:latin typeface="Roboto"/>
              </a:rPr>
              <a:t>.</a:t>
            </a:r>
          </a:p>
          <a:p>
            <a:pPr marL="285750" indent="-285750">
              <a:lnSpc>
                <a:spcPct val="150000"/>
              </a:lnSpc>
              <a:buFont typeface="Arial" panose="020B0604020202020204" pitchFamily="34" charset="0"/>
              <a:buChar char="•"/>
              <a:defRPr/>
            </a:pPr>
            <a:r>
              <a:rPr lang="sl-SI" dirty="0">
                <a:latin typeface="Roboto"/>
              </a:rPr>
              <a:t>Vozimo </a:t>
            </a:r>
            <a:r>
              <a:rPr lang="sl-SI" b="1" dirty="0">
                <a:latin typeface="Roboto"/>
              </a:rPr>
              <a:t>brezhibno kolo </a:t>
            </a:r>
            <a:r>
              <a:rPr lang="sl-SI" dirty="0">
                <a:latin typeface="Roboto"/>
              </a:rPr>
              <a:t>(redni servisi) z vso potrebno </a:t>
            </a:r>
          </a:p>
          <a:p>
            <a:pPr>
              <a:lnSpc>
                <a:spcPct val="150000"/>
              </a:lnSpc>
              <a:defRPr/>
            </a:pPr>
            <a:r>
              <a:rPr lang="sl-SI" dirty="0">
                <a:latin typeface="Roboto"/>
              </a:rPr>
              <a:t>     </a:t>
            </a:r>
            <a:r>
              <a:rPr lang="sl-SI" b="1" dirty="0">
                <a:latin typeface="Roboto"/>
              </a:rPr>
              <a:t>obvezno opremo </a:t>
            </a:r>
            <a:r>
              <a:rPr lang="sl-SI" dirty="0">
                <a:latin typeface="Roboto"/>
              </a:rPr>
              <a:t>(luči, odsevniki, zvonec, brezhibne zavore, </a:t>
            </a:r>
          </a:p>
          <a:p>
            <a:pPr>
              <a:lnSpc>
                <a:spcPct val="150000"/>
              </a:lnSpc>
              <a:defRPr/>
            </a:pPr>
            <a:r>
              <a:rPr lang="sl-SI" dirty="0">
                <a:latin typeface="Roboto"/>
              </a:rPr>
              <a:t>     ustrezno napolnjene pnevmatike, primerno višino krmila in sedeža idr.).</a:t>
            </a:r>
          </a:p>
        </p:txBody>
      </p:sp>
    </p:spTree>
    <p:extLst>
      <p:ext uri="{BB962C8B-B14F-4D97-AF65-F5344CB8AC3E}">
        <p14:creationId xmlns:p14="http://schemas.microsoft.com/office/powerpoint/2010/main" val="2773480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Slika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00" descr="AVP Logo YM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6308725"/>
            <a:ext cx="101758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5"/>
          <p:cNvSpPr>
            <a:spLocks noChangeArrowheads="1"/>
          </p:cNvSpPr>
          <p:nvPr/>
        </p:nvSpPr>
        <p:spPr bwMode="auto">
          <a:xfrm>
            <a:off x="323850" y="1268413"/>
            <a:ext cx="8569325"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itchFamily="34" charset="0"/>
                <a:cs typeface="Arial" pitchFamily="34" charset="0"/>
              </a:defRPr>
            </a:lvl1pPr>
            <a:lvl2pPr marL="990600" indent="-533400">
              <a:spcBef>
                <a:spcPct val="20000"/>
              </a:spcBef>
              <a:buChar char="–"/>
              <a:defRPr sz="2800">
                <a:solidFill>
                  <a:schemeClr val="tx1"/>
                </a:solidFill>
                <a:latin typeface="Arial" pitchFamily="34" charset="0"/>
                <a:cs typeface="Arial" pitchFamily="34" charset="0"/>
              </a:defRPr>
            </a:lvl2pPr>
            <a:lvl3pPr marL="1371600" indent="-457200">
              <a:spcBef>
                <a:spcPct val="20000"/>
              </a:spcBef>
              <a:buChar char="•"/>
              <a:defRPr sz="2400">
                <a:solidFill>
                  <a:schemeClr val="tx1"/>
                </a:solidFill>
                <a:latin typeface="Arial" pitchFamily="34" charset="0"/>
                <a:cs typeface="Arial" pitchFamily="34" charset="0"/>
              </a:defRPr>
            </a:lvl3pPr>
            <a:lvl4pPr marL="1752600" indent="-381000">
              <a:spcBef>
                <a:spcPct val="20000"/>
              </a:spcBef>
              <a:buChar char="–"/>
              <a:defRPr sz="2000">
                <a:solidFill>
                  <a:schemeClr val="tx1"/>
                </a:solidFill>
                <a:latin typeface="Arial" pitchFamily="34" charset="0"/>
                <a:cs typeface="Arial" pitchFamily="34" charset="0"/>
              </a:defRPr>
            </a:lvl4pPr>
            <a:lvl5pPr marL="2209800" indent="-381000">
              <a:spcBef>
                <a:spcPct val="20000"/>
              </a:spcBef>
              <a:buChar char="»"/>
              <a:defRPr sz="2000">
                <a:solidFill>
                  <a:schemeClr val="tx1"/>
                </a:solidFill>
                <a:latin typeface="Arial" pitchFamily="34" charset="0"/>
                <a:cs typeface="Arial" pitchFamily="34" charset="0"/>
              </a:defRPr>
            </a:lvl5pPr>
            <a:lvl6pPr marL="2667000" indent="-3810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3124200" indent="-3810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581400" indent="-3810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4038600" indent="-3810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lnSpc>
                <a:spcPct val="120000"/>
              </a:lnSpc>
              <a:buFontTx/>
              <a:buNone/>
            </a:pPr>
            <a:endParaRPr lang="sl-SI" altLang="sl-SI" sz="1600">
              <a:latin typeface="Calibri" pitchFamily="34" charset="0"/>
            </a:endParaRPr>
          </a:p>
        </p:txBody>
      </p:sp>
      <p:sp>
        <p:nvSpPr>
          <p:cNvPr id="5125" name="PoljeZBesedilom 3"/>
          <p:cNvSpPr txBox="1">
            <a:spLocks noChangeArrowheads="1"/>
          </p:cNvSpPr>
          <p:nvPr/>
        </p:nvSpPr>
        <p:spPr bwMode="auto">
          <a:xfrm>
            <a:off x="4257675" y="471488"/>
            <a:ext cx="4464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sl-SI" altLang="sl-SI" sz="3600">
                <a:solidFill>
                  <a:schemeClr val="bg1"/>
                </a:solidFill>
              </a:rPr>
              <a:t>Priporočila voznikom</a:t>
            </a:r>
          </a:p>
        </p:txBody>
      </p:sp>
      <p:sp>
        <p:nvSpPr>
          <p:cNvPr id="5126" name="Pravokotnik 2"/>
          <p:cNvSpPr>
            <a:spLocks noChangeArrowheads="1"/>
          </p:cNvSpPr>
          <p:nvPr/>
        </p:nvSpPr>
        <p:spPr bwMode="auto">
          <a:xfrm>
            <a:off x="244475" y="1227138"/>
            <a:ext cx="86487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nSpc>
                <a:spcPct val="150000"/>
              </a:lnSpc>
              <a:spcBef>
                <a:spcPct val="0"/>
              </a:spcBef>
            </a:pPr>
            <a:r>
              <a:rPr lang="sl-SI" altLang="sl-SI" sz="1700" b="1" dirty="0"/>
              <a:t>Bodite strpni do starejših udeležencev</a:t>
            </a:r>
            <a:r>
              <a:rPr lang="sl-SI" altLang="sl-SI" sz="1700" dirty="0"/>
              <a:t> in </a:t>
            </a:r>
            <a:r>
              <a:rPr lang="sl-SI" altLang="sl-SI" sz="1700" b="1" dirty="0"/>
              <a:t>otrok</a:t>
            </a:r>
            <a:r>
              <a:rPr lang="sl-SI" altLang="sl-SI" sz="1700" dirty="0"/>
              <a:t> v prometu in pokažite prometno kulturo. </a:t>
            </a:r>
          </a:p>
          <a:p>
            <a:pPr>
              <a:lnSpc>
                <a:spcPct val="150000"/>
              </a:lnSpc>
              <a:spcBef>
                <a:spcPct val="0"/>
              </a:spcBef>
            </a:pPr>
            <a:r>
              <a:rPr lang="sl-SI" altLang="sl-SI" sz="1700" dirty="0"/>
              <a:t>V naseljih in v bližini </a:t>
            </a:r>
            <a:r>
              <a:rPr lang="sl-SI" altLang="sl-SI" sz="1700" b="1" dirty="0"/>
              <a:t>prehodov za pešce</a:t>
            </a:r>
            <a:r>
              <a:rPr lang="sl-SI" altLang="sl-SI" sz="1700" dirty="0"/>
              <a:t> </a:t>
            </a:r>
            <a:r>
              <a:rPr lang="sl-SI" altLang="sl-SI" sz="1700" b="1" dirty="0"/>
              <a:t>zmanjšajte hitrost</a:t>
            </a:r>
            <a:r>
              <a:rPr lang="sl-SI" altLang="sl-SI" sz="1700" dirty="0"/>
              <a:t> in bodite pripravljeni, da nenadoma ustavite.</a:t>
            </a:r>
          </a:p>
          <a:p>
            <a:pPr>
              <a:lnSpc>
                <a:spcPct val="150000"/>
              </a:lnSpc>
              <a:spcBef>
                <a:spcPct val="0"/>
              </a:spcBef>
            </a:pPr>
            <a:r>
              <a:rPr lang="sl-SI" altLang="sl-SI" sz="1700" dirty="0"/>
              <a:t>Pešce je v temi težko opaziti, če ne uporabljajo odsevnikov, zato morate biti </a:t>
            </a:r>
            <a:r>
              <a:rPr lang="sl-SI" altLang="sl-SI" sz="1700" b="1" dirty="0"/>
              <a:t>dodatno pozorni in zmanjšati hitrost</a:t>
            </a:r>
            <a:r>
              <a:rPr lang="sl-SI" altLang="sl-SI" sz="1700" dirty="0"/>
              <a:t>.</a:t>
            </a:r>
          </a:p>
          <a:p>
            <a:pPr>
              <a:lnSpc>
                <a:spcPct val="150000"/>
              </a:lnSpc>
              <a:spcBef>
                <a:spcPct val="0"/>
              </a:spcBef>
            </a:pPr>
            <a:r>
              <a:rPr lang="sl-SI" altLang="sl-SI" sz="1700" dirty="0"/>
              <a:t>Pešce pričakujte ob vseh priložnostih, tudi tam, kjer je prepovedano hoditi.</a:t>
            </a:r>
          </a:p>
          <a:p>
            <a:pPr>
              <a:lnSpc>
                <a:spcPct val="150000"/>
              </a:lnSpc>
              <a:spcBef>
                <a:spcPct val="0"/>
              </a:spcBef>
            </a:pPr>
            <a:r>
              <a:rPr lang="sl-SI" altLang="sl-SI" sz="1700" b="1" dirty="0"/>
              <a:t>Pešcem pri prehodu za pešce vedno ustavite</a:t>
            </a:r>
            <a:r>
              <a:rPr lang="sl-SI" altLang="sl-SI" sz="1700" dirty="0"/>
              <a:t>, saj imajo prednost.</a:t>
            </a:r>
          </a:p>
          <a:p>
            <a:pPr>
              <a:lnSpc>
                <a:spcPct val="150000"/>
              </a:lnSpc>
              <a:spcBef>
                <a:spcPct val="0"/>
              </a:spcBef>
            </a:pPr>
            <a:r>
              <a:rPr lang="sl-SI" altLang="sl-SI" sz="1700" b="1" dirty="0"/>
              <a:t>Ne prehitevajte ali vozite mimo vozila</a:t>
            </a:r>
            <a:r>
              <a:rPr lang="sl-SI" altLang="sl-SI" sz="1700" dirty="0"/>
              <a:t>, ki je ustavilo pešcu za prečkanje ceste.</a:t>
            </a:r>
          </a:p>
          <a:p>
            <a:pPr>
              <a:lnSpc>
                <a:spcPct val="150000"/>
              </a:lnSpc>
              <a:spcBef>
                <a:spcPct val="0"/>
              </a:spcBef>
            </a:pPr>
            <a:r>
              <a:rPr lang="sl-SI" altLang="sl-SI" sz="1700" b="1" dirty="0"/>
              <a:t>Pri zavijanju bodite dodatno pozorni na pešce in kolesarje</a:t>
            </a:r>
            <a:r>
              <a:rPr lang="sl-SI" altLang="sl-SI" sz="1700" dirty="0"/>
              <a:t>, ki prihajajo s strani, saj jih zlahka spregledate.</a:t>
            </a:r>
          </a:p>
          <a:p>
            <a:pPr>
              <a:lnSpc>
                <a:spcPct val="150000"/>
              </a:lnSpc>
              <a:spcBef>
                <a:spcPct val="0"/>
              </a:spcBef>
            </a:pPr>
            <a:r>
              <a:rPr lang="sl-SI" altLang="sl-SI" sz="1700" dirty="0"/>
              <a:t>Še posebej bodite </a:t>
            </a:r>
            <a:r>
              <a:rPr lang="sl-SI" altLang="sl-SI" sz="1700" b="1" dirty="0"/>
              <a:t>previdni v bližini šol, zdravstvenih ustanov</a:t>
            </a:r>
            <a:r>
              <a:rPr lang="sl-SI" altLang="sl-SI" sz="1700" dirty="0"/>
              <a:t> ter drugod, kjer se zadržujejo starejši in otroci.</a:t>
            </a:r>
          </a:p>
        </p:txBody>
      </p:sp>
    </p:spTree>
    <p:extLst>
      <p:ext uri="{BB962C8B-B14F-4D97-AF65-F5344CB8AC3E}">
        <p14:creationId xmlns:p14="http://schemas.microsoft.com/office/powerpoint/2010/main" val="3841634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138113"/>
            <a:ext cx="29146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4588" y="34925"/>
            <a:ext cx="1633537"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avokotnik 3"/>
          <p:cNvSpPr/>
          <p:nvPr/>
        </p:nvSpPr>
        <p:spPr>
          <a:xfrm>
            <a:off x="207963" y="1412875"/>
            <a:ext cx="3784600" cy="5508625"/>
          </a:xfrm>
          <a:prstGeom prst="rect">
            <a:avLst/>
          </a:prstGeom>
        </p:spPr>
        <p:txBody>
          <a:bodyPr>
            <a:spAutoFit/>
          </a:bodyPr>
          <a:lstStyle/>
          <a:p>
            <a:pPr marL="342900" indent="-342900">
              <a:buFont typeface="Wingdings" panose="05000000000000000000" pitchFamily="2" charset="2"/>
              <a:buChar char="§"/>
              <a:defRPr/>
            </a:pPr>
            <a:r>
              <a:rPr lang="sl-SI" b="1" dirty="0">
                <a:solidFill>
                  <a:srgbClr val="003366"/>
                </a:solidFill>
                <a:latin typeface="+mn-lt"/>
              </a:rPr>
              <a:t>Sobivanj</a:t>
            </a:r>
            <a:r>
              <a:rPr lang="sl-SI" dirty="0">
                <a:solidFill>
                  <a:srgbClr val="003366"/>
                </a:solidFill>
                <a:latin typeface="+mn-lt"/>
              </a:rPr>
              <a:t>e pomeni, da v takšni ali drugačni stanovanjski skupnosti živi več starejših oseb. Te si medsebojno pomagajo, se družijo, skrbijo drug za drugega in si delijo stroške in bremena.</a:t>
            </a:r>
          </a:p>
          <a:p>
            <a:pPr marL="342900" indent="-342900">
              <a:buFont typeface="Wingdings" panose="05000000000000000000" pitchFamily="2" charset="2"/>
              <a:buChar char="Ø"/>
              <a:defRPr/>
            </a:pPr>
            <a:endParaRPr lang="sl-SI" dirty="0">
              <a:solidFill>
                <a:srgbClr val="003366"/>
              </a:solidFill>
              <a:latin typeface="+mn-lt"/>
            </a:endParaRPr>
          </a:p>
          <a:p>
            <a:pPr marL="342900" indent="-342900">
              <a:buFont typeface="Wingdings" panose="05000000000000000000" pitchFamily="2" charset="2"/>
              <a:buChar char="§"/>
              <a:defRPr/>
            </a:pPr>
            <a:r>
              <a:rPr lang="sl-SI" dirty="0">
                <a:solidFill>
                  <a:srgbClr val="003366"/>
                </a:solidFill>
                <a:latin typeface="+mn-lt"/>
              </a:rPr>
              <a:t>Z novimi modeli bivanja starejših dosežemo boljšo vključenost, socializacijo, učinkovitejšo zdravstveno oskrbo ter zmanjšano ranljivost starejših</a:t>
            </a:r>
          </a:p>
          <a:p>
            <a:pPr>
              <a:defRPr/>
            </a:pPr>
            <a:endParaRPr lang="sl-SI" dirty="0">
              <a:solidFill>
                <a:srgbClr val="003366"/>
              </a:solidFill>
              <a:latin typeface="+mn-lt"/>
            </a:endParaRPr>
          </a:p>
        </p:txBody>
      </p:sp>
      <p:sp>
        <p:nvSpPr>
          <p:cNvPr id="3077" name="Pravokotnik 4"/>
          <p:cNvSpPr>
            <a:spLocks noChangeArrowheads="1"/>
          </p:cNvSpPr>
          <p:nvPr/>
        </p:nvSpPr>
        <p:spPr bwMode="auto">
          <a:xfrm>
            <a:off x="228600" y="793750"/>
            <a:ext cx="891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Tx/>
              <a:buNone/>
            </a:pPr>
            <a:r>
              <a:rPr lang="sl-SI" altLang="sl-SI" sz="2000" b="1"/>
              <a:t>Sobivanje za povezano, aktivno in vključujoče življenje starejših </a:t>
            </a:r>
          </a:p>
        </p:txBody>
      </p:sp>
      <p:sp>
        <p:nvSpPr>
          <p:cNvPr id="3078" name="Pravokotnik 6"/>
          <p:cNvSpPr>
            <a:spLocks noChangeArrowheads="1"/>
          </p:cNvSpPr>
          <p:nvPr/>
        </p:nvSpPr>
        <p:spPr bwMode="auto">
          <a:xfrm>
            <a:off x="5267325" y="4833938"/>
            <a:ext cx="24177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Tx/>
              <a:buNone/>
            </a:pPr>
            <a:r>
              <a:rPr lang="sl-SI" altLang="sl-SI" i="1">
                <a:solidFill>
                  <a:srgbClr val="FF0000"/>
                </a:solidFill>
              </a:rPr>
              <a:t>info@sobivamo.si</a:t>
            </a:r>
          </a:p>
          <a:p>
            <a:pPr eaLnBrk="1" hangingPunct="1">
              <a:spcBef>
                <a:spcPct val="0"/>
              </a:spcBef>
              <a:buClrTx/>
              <a:buFontTx/>
              <a:buNone/>
            </a:pPr>
            <a:r>
              <a:rPr lang="sl-SI" altLang="sl-SI" i="1">
                <a:solidFill>
                  <a:srgbClr val="FF0000"/>
                </a:solidFill>
              </a:rPr>
              <a:t>www.sobivamo.si</a:t>
            </a:r>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325" y="1628775"/>
            <a:ext cx="4419600" cy="266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0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defRPr/>
            </a:pPr>
            <a:r>
              <a:rPr lang="sl-SI" sz="4000" dirty="0">
                <a:solidFill>
                  <a:srgbClr val="002060"/>
                </a:solidFill>
                <a:latin typeface="+mn-lt"/>
              </a:rPr>
              <a:t>Program</a:t>
            </a:r>
          </a:p>
        </p:txBody>
      </p:sp>
      <p:sp>
        <p:nvSpPr>
          <p:cNvPr id="4099" name="Ograda vsebine 2"/>
          <p:cNvSpPr>
            <a:spLocks noGrp="1"/>
          </p:cNvSpPr>
          <p:nvPr>
            <p:ph idx="1"/>
          </p:nvPr>
        </p:nvSpPr>
        <p:spPr>
          <a:xfrm>
            <a:off x="395288" y="1341438"/>
            <a:ext cx="8424862" cy="4530725"/>
          </a:xfrm>
        </p:spPr>
        <p:txBody>
          <a:bodyPr>
            <a:normAutofit/>
          </a:bodyPr>
          <a:lstStyle/>
          <a:p>
            <a:pPr marL="0" indent="0">
              <a:buFont typeface="Wingdings" pitchFamily="2" charset="2"/>
              <a:buNone/>
            </a:pPr>
            <a:r>
              <a:rPr lang="sl-SI" altLang="sl-SI" sz="3600" dirty="0">
                <a:solidFill>
                  <a:srgbClr val="002060"/>
                </a:solidFill>
              </a:rPr>
              <a:t>09.00 – 10.00: Uvod, pomen trajnostne 				mobilnosti</a:t>
            </a:r>
          </a:p>
          <a:p>
            <a:pPr marL="0" indent="0">
              <a:buFont typeface="Wingdings" pitchFamily="2" charset="2"/>
              <a:buNone/>
            </a:pPr>
            <a:r>
              <a:rPr lang="sl-SI" altLang="sl-SI" sz="3600" dirty="0">
                <a:solidFill>
                  <a:srgbClr val="002060"/>
                </a:solidFill>
              </a:rPr>
              <a:t>10.00 – 10.30: Odmor </a:t>
            </a:r>
          </a:p>
          <a:p>
            <a:pPr marL="0" indent="0">
              <a:buFont typeface="Wingdings" pitchFamily="2" charset="2"/>
              <a:buNone/>
            </a:pPr>
            <a:r>
              <a:rPr lang="nl-NL" altLang="sl-SI" sz="3600" dirty="0">
                <a:solidFill>
                  <a:srgbClr val="002060"/>
                </a:solidFill>
              </a:rPr>
              <a:t>1</a:t>
            </a:r>
            <a:r>
              <a:rPr lang="sl-SI" altLang="sl-SI" sz="3600" dirty="0">
                <a:solidFill>
                  <a:srgbClr val="002060"/>
                </a:solidFill>
              </a:rPr>
              <a:t>0.3</a:t>
            </a:r>
            <a:r>
              <a:rPr lang="nl-NL" altLang="sl-SI" sz="3600" dirty="0">
                <a:solidFill>
                  <a:srgbClr val="002060"/>
                </a:solidFill>
              </a:rPr>
              <a:t>0 – 1</a:t>
            </a:r>
            <a:r>
              <a:rPr lang="sl-SI" altLang="sl-SI" sz="3600" dirty="0">
                <a:solidFill>
                  <a:srgbClr val="002060"/>
                </a:solidFill>
              </a:rPr>
              <a:t>2.0</a:t>
            </a:r>
            <a:r>
              <a:rPr lang="nl-NL" altLang="sl-SI" sz="3600" dirty="0">
                <a:solidFill>
                  <a:srgbClr val="002060"/>
                </a:solidFill>
              </a:rPr>
              <a:t>0</a:t>
            </a:r>
            <a:r>
              <a:rPr lang="sl-SI" altLang="sl-SI" sz="3600" dirty="0">
                <a:solidFill>
                  <a:srgbClr val="002060"/>
                </a:solidFill>
              </a:rPr>
              <a:t>: Delavnice</a:t>
            </a:r>
          </a:p>
        </p:txBody>
      </p:sp>
    </p:spTree>
    <p:extLst>
      <p:ext uri="{BB962C8B-B14F-4D97-AF65-F5344CB8AC3E}">
        <p14:creationId xmlns:p14="http://schemas.microsoft.com/office/powerpoint/2010/main" val="1542138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36525"/>
            <a:ext cx="29146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225" y="34925"/>
            <a:ext cx="1628775"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Pravokotnik 2"/>
          <p:cNvSpPr>
            <a:spLocks noChangeArrowheads="1"/>
          </p:cNvSpPr>
          <p:nvPr/>
        </p:nvSpPr>
        <p:spPr bwMode="auto">
          <a:xfrm>
            <a:off x="142875" y="1592263"/>
            <a:ext cx="55657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buFont typeface="Wingdings" panose="05000000000000000000" pitchFamily="2" charset="2"/>
              <a:buChar char="§"/>
              <a:defRPr/>
            </a:pPr>
            <a:r>
              <a:rPr lang="sl-SI" altLang="sl-SI" sz="2000" dirty="0">
                <a:solidFill>
                  <a:srgbClr val="003366"/>
                </a:solidFill>
              </a:rPr>
              <a:t>12 regionalnih </a:t>
            </a:r>
            <a:r>
              <a:rPr lang="sl-SI" altLang="sl-SI" sz="2000" b="1" dirty="0" err="1">
                <a:solidFill>
                  <a:srgbClr val="003366"/>
                </a:solidFill>
              </a:rPr>
              <a:t>Infotočk</a:t>
            </a:r>
            <a:r>
              <a:rPr lang="sl-SI" altLang="sl-SI" sz="2000" dirty="0">
                <a:solidFill>
                  <a:srgbClr val="003366"/>
                </a:solidFill>
              </a:rPr>
              <a:t> </a:t>
            </a:r>
            <a:r>
              <a:rPr lang="sl-SI" altLang="sl-SI" sz="2000" b="1" dirty="0">
                <a:solidFill>
                  <a:srgbClr val="003366"/>
                </a:solidFill>
              </a:rPr>
              <a:t>Sobivamo</a:t>
            </a:r>
            <a:endParaRPr lang="sl-SI" altLang="sl-SI" sz="2000" dirty="0">
              <a:solidFill>
                <a:srgbClr val="003366"/>
              </a:solidFill>
            </a:endParaRPr>
          </a:p>
          <a:p>
            <a:pPr eaLnBrk="1" hangingPunct="1">
              <a:buFont typeface="Wingdings" pitchFamily="2" charset="2"/>
              <a:buChar char="Ø"/>
              <a:defRPr/>
            </a:pPr>
            <a:endParaRPr lang="sl-SI" altLang="sl-SI" sz="2000" dirty="0">
              <a:solidFill>
                <a:srgbClr val="003366"/>
              </a:solidFill>
            </a:endParaRPr>
          </a:p>
          <a:p>
            <a:pPr eaLnBrk="1" hangingPunct="1">
              <a:buFont typeface="Wingdings" panose="05000000000000000000" pitchFamily="2" charset="2"/>
              <a:buChar char="§"/>
              <a:defRPr/>
            </a:pPr>
            <a:r>
              <a:rPr lang="sl-SI" altLang="sl-SI" sz="2000" b="1" dirty="0">
                <a:solidFill>
                  <a:srgbClr val="003366"/>
                </a:solidFill>
              </a:rPr>
              <a:t>Želimo informirati in osveščati o novih možnostih za kakovostno, bivanje starejših - </a:t>
            </a:r>
            <a:r>
              <a:rPr lang="sl-SI" altLang="sl-SI" sz="2000" dirty="0">
                <a:solidFill>
                  <a:srgbClr val="FF0000"/>
                </a:solidFill>
              </a:rPr>
              <a:t>razvoj skupnostnih oblik bivanja starejših</a:t>
            </a:r>
            <a:r>
              <a:rPr lang="sl-SI" altLang="sl-SI" sz="2000" dirty="0">
                <a:solidFill>
                  <a:srgbClr val="003366"/>
                </a:solidFill>
              </a:rPr>
              <a:t> (druženje, skupni sprehodi, delo na vrtu) </a:t>
            </a:r>
          </a:p>
          <a:p>
            <a:pPr marL="0" indent="0" eaLnBrk="1" hangingPunct="1">
              <a:defRPr/>
            </a:pPr>
            <a:endParaRPr lang="sl-SI" altLang="sl-SI" sz="2000" dirty="0">
              <a:solidFill>
                <a:srgbClr val="003366"/>
              </a:solidFill>
            </a:endParaRPr>
          </a:p>
          <a:p>
            <a:pPr>
              <a:buFont typeface="Wingdings" panose="05000000000000000000" pitchFamily="2" charset="2"/>
              <a:buChar char="§"/>
              <a:defRPr/>
            </a:pPr>
            <a:r>
              <a:rPr lang="sl-SI" sz="2000" dirty="0">
                <a:solidFill>
                  <a:srgbClr val="FF0000"/>
                </a:solidFill>
              </a:rPr>
              <a:t>Skupno iskanje </a:t>
            </a:r>
            <a:r>
              <a:rPr lang="sl-SI" sz="2000" dirty="0" err="1">
                <a:solidFill>
                  <a:srgbClr val="FF0000"/>
                </a:solidFill>
              </a:rPr>
              <a:t>mobilnostnih</a:t>
            </a:r>
            <a:r>
              <a:rPr lang="sl-SI" sz="2000" dirty="0">
                <a:solidFill>
                  <a:srgbClr val="FF0000"/>
                </a:solidFill>
              </a:rPr>
              <a:t> rešitev: </a:t>
            </a:r>
          </a:p>
          <a:p>
            <a:pPr>
              <a:buFont typeface="Arial" panose="020B0604020202020204" pitchFamily="34" charset="0"/>
              <a:buChar char="•"/>
              <a:defRPr/>
            </a:pPr>
            <a:r>
              <a:rPr lang="sl-SI" sz="2000" dirty="0">
                <a:solidFill>
                  <a:srgbClr val="003366"/>
                </a:solidFill>
              </a:rPr>
              <a:t>skupni nakupi / izleti z JPP </a:t>
            </a:r>
          </a:p>
          <a:p>
            <a:pPr>
              <a:buFont typeface="Arial" panose="020B0604020202020204" pitchFamily="34" charset="0"/>
              <a:buChar char="•"/>
              <a:defRPr/>
            </a:pPr>
            <a:r>
              <a:rPr lang="sl-SI" sz="2000">
                <a:solidFill>
                  <a:srgbClr val="003366"/>
                </a:solidFill>
              </a:rPr>
              <a:t>prevozi</a:t>
            </a:r>
            <a:r>
              <a:rPr lang="sl-SI" sz="2000" dirty="0">
                <a:solidFill>
                  <a:srgbClr val="003366"/>
                </a:solidFill>
              </a:rPr>
              <a:t>, ki jih lahko nudijo člani skupnosti </a:t>
            </a:r>
          </a:p>
          <a:p>
            <a:pPr>
              <a:buFont typeface="Wingdings" panose="05000000000000000000" pitchFamily="2" charset="2"/>
              <a:buChar char="Ø"/>
              <a:defRPr/>
            </a:pPr>
            <a:endParaRPr lang="sl-SI" sz="2000" dirty="0">
              <a:solidFill>
                <a:srgbClr val="003366"/>
              </a:solidFill>
            </a:endParaRPr>
          </a:p>
          <a:p>
            <a:pPr eaLnBrk="1" hangingPunct="1">
              <a:buFont typeface="Wingdings" panose="05000000000000000000" pitchFamily="2" charset="2"/>
              <a:buChar char="§"/>
              <a:defRPr/>
            </a:pPr>
            <a:r>
              <a:rPr lang="sl-SI" sz="2000" dirty="0">
                <a:solidFill>
                  <a:srgbClr val="003366"/>
                </a:solidFill>
              </a:rPr>
              <a:t>Primer: Gospodinjska skupnost Davče na Gorenjskem</a:t>
            </a:r>
            <a:endParaRPr lang="sl-SI" sz="2000" dirty="0"/>
          </a:p>
          <a:p>
            <a:pPr eaLnBrk="1" hangingPunct="1">
              <a:buFont typeface="Wingdings" panose="05000000000000000000" pitchFamily="2" charset="2"/>
              <a:buChar char="§"/>
              <a:defRPr/>
            </a:pPr>
            <a:endParaRPr lang="sl-SI" altLang="sl-SI" sz="2000" dirty="0">
              <a:solidFill>
                <a:srgbClr val="003366"/>
              </a:solidFill>
            </a:endParaRPr>
          </a:p>
        </p:txBody>
      </p:sp>
      <p:sp>
        <p:nvSpPr>
          <p:cNvPr id="4101" name="Pravokotnik 11"/>
          <p:cNvSpPr>
            <a:spLocks noChangeArrowheads="1"/>
          </p:cNvSpPr>
          <p:nvPr/>
        </p:nvSpPr>
        <p:spPr bwMode="auto">
          <a:xfrm>
            <a:off x="228600" y="793750"/>
            <a:ext cx="891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Tx/>
              <a:buNone/>
            </a:pPr>
            <a:r>
              <a:rPr lang="sl-SI" altLang="sl-SI" sz="2000" b="1"/>
              <a:t>Sobivanje za povezano, aktivno in vključujoče življenje starejših </a:t>
            </a:r>
          </a:p>
        </p:txBody>
      </p:sp>
      <p:sp>
        <p:nvSpPr>
          <p:cNvPr id="20" name="Pravokotnik 19"/>
          <p:cNvSpPr/>
          <p:nvPr/>
        </p:nvSpPr>
        <p:spPr>
          <a:xfrm>
            <a:off x="5708650" y="5237163"/>
            <a:ext cx="3241675" cy="738187"/>
          </a:xfrm>
          <a:prstGeom prst="rect">
            <a:avLst/>
          </a:prstGeom>
        </p:spPr>
        <p:txBody>
          <a:bodyPr>
            <a:spAutoFit/>
          </a:bodyPr>
          <a:lstStyle/>
          <a:p>
            <a:pPr eaLnBrk="0" hangingPunct="0">
              <a:spcBef>
                <a:spcPct val="20000"/>
              </a:spcBef>
              <a:buClr>
                <a:srgbClr val="006699"/>
              </a:buClr>
              <a:defRPr/>
            </a:pPr>
            <a:r>
              <a:rPr lang="sl-SI" sz="1400" dirty="0">
                <a:solidFill>
                  <a:srgbClr val="003366"/>
                </a:solidFill>
                <a:latin typeface="+mn-lt"/>
              </a:rPr>
              <a:t>Prizor iz francoskega filma </a:t>
            </a:r>
            <a:r>
              <a:rPr lang="sl-SI" sz="1400" i="1" dirty="0">
                <a:solidFill>
                  <a:srgbClr val="003366"/>
                </a:solidFill>
                <a:latin typeface="+mn-lt"/>
              </a:rPr>
              <a:t>Kaj ko bi živeli vsi skupaj  / </a:t>
            </a:r>
            <a:r>
              <a:rPr lang="fr-FR" sz="1400" dirty="0">
                <a:solidFill>
                  <a:srgbClr val="003366"/>
                </a:solidFill>
                <a:latin typeface="+mn-lt"/>
              </a:rPr>
              <a:t>Et si on vivait tous ensemble?</a:t>
            </a:r>
            <a:r>
              <a:rPr lang="sl-SI" sz="1400" dirty="0">
                <a:solidFill>
                  <a:srgbClr val="003366"/>
                </a:solidFill>
                <a:latin typeface="+mn-lt"/>
              </a:rPr>
              <a:t>, </a:t>
            </a:r>
            <a:r>
              <a:rPr lang="fr-FR" sz="1400" dirty="0">
                <a:solidFill>
                  <a:srgbClr val="003366"/>
                </a:solidFill>
                <a:latin typeface="+mn-lt"/>
              </a:rPr>
              <a:t>2011</a:t>
            </a:r>
            <a:r>
              <a:rPr lang="sl-SI" sz="1400" dirty="0">
                <a:solidFill>
                  <a:srgbClr val="003366"/>
                </a:solidFill>
                <a:latin typeface="+mn-lt"/>
              </a:rPr>
              <a:t>, </a:t>
            </a:r>
            <a:r>
              <a:rPr lang="fr-FR" sz="1400" dirty="0">
                <a:solidFill>
                  <a:srgbClr val="003366"/>
                </a:solidFill>
                <a:latin typeface="+mn-lt"/>
              </a:rPr>
              <a:t>Stéphane Robelin</a:t>
            </a:r>
            <a:endParaRPr lang="sl-SI" sz="1400" dirty="0">
              <a:solidFill>
                <a:srgbClr val="003366"/>
              </a:solidFill>
              <a:latin typeface="+mn-lt"/>
            </a:endParaRPr>
          </a:p>
        </p:txBody>
      </p:sp>
      <p:pic>
        <p:nvPicPr>
          <p:cNvPr id="4103"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875" y="1592263"/>
            <a:ext cx="3241675" cy="359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1866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225" y="26988"/>
            <a:ext cx="1628775"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28588"/>
            <a:ext cx="29146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816100"/>
            <a:ext cx="4176713"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grada vsebine 2"/>
          <p:cNvSpPr txBox="1">
            <a:spLocks/>
          </p:cNvSpPr>
          <p:nvPr/>
        </p:nvSpPr>
        <p:spPr bwMode="auto">
          <a:xfrm>
            <a:off x="333375" y="4451350"/>
            <a:ext cx="2914650"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rgbClr val="006699"/>
              </a:buClr>
              <a:buFont typeface="Arial" charset="0"/>
              <a:buChar char="●"/>
              <a:defRPr sz="2200">
                <a:solidFill>
                  <a:srgbClr val="003366"/>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006699"/>
              </a:buClr>
              <a:buFont typeface="Arial" charset="0"/>
              <a:buChar char="–"/>
              <a:defRPr sz="22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rgbClr val="006699"/>
              </a:buClr>
              <a:buFont typeface="Wingdings" pitchFamily="2" charset="2"/>
              <a:buChar char="à"/>
              <a:defRPr sz="22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0099CC"/>
              </a:buClr>
              <a:buFont typeface="Arial" charset="0"/>
              <a:buChar char="●"/>
              <a:defRPr sz="22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0099CC"/>
              </a:buClr>
              <a:buFont typeface="Arial" charset="0"/>
              <a:buChar char="–"/>
              <a:defRPr sz="22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rgbClr val="0099CC"/>
              </a:buClr>
              <a:buFont typeface="Arial" charset="0"/>
              <a:buChar char="–"/>
              <a:defRPr sz="22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rgbClr val="0099CC"/>
              </a:buClr>
              <a:buFont typeface="Arial" charset="0"/>
              <a:buChar char="–"/>
              <a:defRPr sz="22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rgbClr val="0099CC"/>
              </a:buClr>
              <a:buFont typeface="Arial" charset="0"/>
              <a:buChar char="–"/>
              <a:defRPr sz="22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rgbClr val="0099CC"/>
              </a:buClr>
              <a:buFont typeface="Arial" charset="0"/>
              <a:buChar char="–"/>
              <a:defRPr sz="2200">
                <a:solidFill>
                  <a:schemeClr val="tx1"/>
                </a:solidFill>
                <a:effectLst>
                  <a:outerShdw blurRad="38100" dist="38100" dir="2700000" algn="tl">
                    <a:srgbClr val="C0C0C0"/>
                  </a:outerShdw>
                </a:effectLst>
                <a:latin typeface="+mn-lt"/>
              </a:defRPr>
            </a:lvl9pPr>
          </a:lstStyle>
          <a:p>
            <a:pPr marL="0" indent="0">
              <a:buFont typeface="Arial" charset="0"/>
              <a:buNone/>
              <a:defRPr/>
            </a:pPr>
            <a:r>
              <a:rPr lang="sl-SI" sz="2000" b="1" u="sng" kern="0" dirty="0">
                <a:effectLst/>
              </a:rPr>
              <a:t>Nova Gorica</a:t>
            </a:r>
          </a:p>
          <a:p>
            <a:pPr marL="0" indent="0">
              <a:buFont typeface="Arial" charset="0"/>
              <a:buNone/>
              <a:defRPr/>
            </a:pPr>
            <a:r>
              <a:rPr lang="pt-BR" sz="2000" b="1" kern="0" dirty="0">
                <a:effectLst/>
              </a:rPr>
              <a:t>Dom upokojencev Nova Gorica</a:t>
            </a:r>
            <a:br>
              <a:rPr lang="pt-BR" sz="2000" b="1" kern="0" dirty="0">
                <a:effectLst/>
              </a:rPr>
            </a:br>
            <a:r>
              <a:rPr lang="pt-BR" sz="2000" kern="0" dirty="0">
                <a:effectLst/>
              </a:rPr>
              <a:t>Gregorčičeva ulica 16</a:t>
            </a:r>
            <a:br>
              <a:rPr lang="pt-BR" sz="2000" kern="0" dirty="0">
                <a:effectLst/>
              </a:rPr>
            </a:br>
            <a:r>
              <a:rPr lang="pt-BR" sz="2000" kern="0" dirty="0">
                <a:effectLst/>
              </a:rPr>
              <a:t>5000 Nova Gorica</a:t>
            </a:r>
          </a:p>
          <a:p>
            <a:pPr>
              <a:defRPr/>
            </a:pPr>
            <a:endParaRPr lang="sl-SI" kern="0" dirty="0"/>
          </a:p>
        </p:txBody>
      </p:sp>
      <p:sp>
        <p:nvSpPr>
          <p:cNvPr id="15" name="Pravokotnik 14"/>
          <p:cNvSpPr/>
          <p:nvPr/>
        </p:nvSpPr>
        <p:spPr>
          <a:xfrm>
            <a:off x="5076825" y="1816100"/>
            <a:ext cx="3671888" cy="2062163"/>
          </a:xfrm>
          <a:prstGeom prst="rect">
            <a:avLst/>
          </a:prstGeom>
        </p:spPr>
        <p:txBody>
          <a:bodyPr>
            <a:spAutoFit/>
          </a:bodyPr>
          <a:lstStyle/>
          <a:p>
            <a:pPr eaLnBrk="0" hangingPunct="0">
              <a:spcBef>
                <a:spcPct val="20000"/>
              </a:spcBef>
              <a:buClr>
                <a:srgbClr val="006699"/>
              </a:buClr>
              <a:defRPr/>
            </a:pPr>
            <a:r>
              <a:rPr lang="sl-SI" sz="2000" b="1" u="sng" dirty="0">
                <a:solidFill>
                  <a:srgbClr val="003366"/>
                </a:solidFill>
                <a:latin typeface="+mn-lt"/>
              </a:rPr>
              <a:t>Koper</a:t>
            </a:r>
          </a:p>
          <a:p>
            <a:pPr eaLnBrk="0" hangingPunct="0">
              <a:spcBef>
                <a:spcPct val="20000"/>
              </a:spcBef>
              <a:buClr>
                <a:srgbClr val="006699"/>
              </a:buClr>
              <a:defRPr/>
            </a:pPr>
            <a:r>
              <a:rPr lang="sl-SI" sz="2000" b="1" dirty="0">
                <a:solidFill>
                  <a:srgbClr val="003366"/>
                </a:solidFill>
                <a:latin typeface="+mn-lt"/>
              </a:rPr>
              <a:t>CDA Koper</a:t>
            </a:r>
            <a:br>
              <a:rPr lang="sl-SI" sz="2000" b="1" dirty="0">
                <a:solidFill>
                  <a:srgbClr val="003366"/>
                </a:solidFill>
                <a:latin typeface="+mn-lt"/>
              </a:rPr>
            </a:br>
            <a:r>
              <a:rPr lang="sl-SI" sz="2000" b="1" dirty="0">
                <a:solidFill>
                  <a:srgbClr val="003366"/>
                </a:solidFill>
                <a:latin typeface="+mn-lt"/>
              </a:rPr>
              <a:t>Dnevni center aktivnosti za starejše občane</a:t>
            </a:r>
          </a:p>
          <a:p>
            <a:pPr eaLnBrk="0" hangingPunct="0">
              <a:spcBef>
                <a:spcPct val="20000"/>
              </a:spcBef>
              <a:buClr>
                <a:srgbClr val="006699"/>
              </a:buClr>
              <a:defRPr/>
            </a:pPr>
            <a:r>
              <a:rPr lang="sl-SI" sz="2000" dirty="0">
                <a:solidFill>
                  <a:srgbClr val="003366"/>
                </a:solidFill>
                <a:latin typeface="+mn-lt"/>
              </a:rPr>
              <a:t>Ulica Zore </a:t>
            </a:r>
            <a:r>
              <a:rPr lang="sl-SI" sz="2000" dirty="0" err="1">
                <a:solidFill>
                  <a:srgbClr val="003366"/>
                </a:solidFill>
                <a:latin typeface="+mn-lt"/>
              </a:rPr>
              <a:t>Perello</a:t>
            </a:r>
            <a:r>
              <a:rPr lang="sl-SI" sz="2000" dirty="0">
                <a:solidFill>
                  <a:srgbClr val="003366"/>
                </a:solidFill>
                <a:latin typeface="+mn-lt"/>
              </a:rPr>
              <a:t> Godina 3</a:t>
            </a:r>
            <a:br>
              <a:rPr lang="sl-SI" sz="2000" dirty="0">
                <a:solidFill>
                  <a:srgbClr val="003366"/>
                </a:solidFill>
                <a:latin typeface="+mn-lt"/>
              </a:rPr>
            </a:br>
            <a:r>
              <a:rPr lang="sl-SI" sz="2000" dirty="0">
                <a:solidFill>
                  <a:srgbClr val="003366"/>
                </a:solidFill>
                <a:latin typeface="+mn-lt"/>
              </a:rPr>
              <a:t>6000 Koper</a:t>
            </a:r>
          </a:p>
        </p:txBody>
      </p:sp>
      <p:sp>
        <p:nvSpPr>
          <p:cNvPr id="5127" name="Pravokotnik 9"/>
          <p:cNvSpPr>
            <a:spLocks noChangeArrowheads="1"/>
          </p:cNvSpPr>
          <p:nvPr/>
        </p:nvSpPr>
        <p:spPr bwMode="auto">
          <a:xfrm>
            <a:off x="252413" y="836613"/>
            <a:ext cx="69119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Tx/>
              <a:buNone/>
            </a:pPr>
            <a:r>
              <a:rPr lang="sl-SI" altLang="sl-SI" b="1"/>
              <a:t>Infotočke</a:t>
            </a:r>
            <a:r>
              <a:rPr lang="sl-SI" altLang="sl-SI"/>
              <a:t> </a:t>
            </a:r>
            <a:r>
              <a:rPr lang="sl-SI" altLang="sl-SI" b="1"/>
              <a:t>Sobivamo: Goriška, Primorska </a:t>
            </a:r>
            <a:endParaRPr lang="sl-SI" altLang="sl-SI">
              <a:solidFill>
                <a:schemeClr val="tx1"/>
              </a:solidFill>
            </a:endParaRPr>
          </a:p>
        </p:txBody>
      </p:sp>
      <p:pic>
        <p:nvPicPr>
          <p:cNvPr id="512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5200" y="4379913"/>
            <a:ext cx="4056063" cy="201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Pravokotnik 23"/>
          <p:cNvSpPr/>
          <p:nvPr/>
        </p:nvSpPr>
        <p:spPr>
          <a:xfrm>
            <a:off x="4795838" y="6396038"/>
            <a:ext cx="4232275" cy="461962"/>
          </a:xfrm>
          <a:prstGeom prst="rect">
            <a:avLst/>
          </a:prstGeom>
        </p:spPr>
        <p:txBody>
          <a:bodyPr>
            <a:spAutoFit/>
          </a:bodyPr>
          <a:lstStyle/>
          <a:p>
            <a:pPr eaLnBrk="0" hangingPunct="0">
              <a:spcBef>
                <a:spcPct val="20000"/>
              </a:spcBef>
              <a:buClr>
                <a:srgbClr val="006699"/>
              </a:buClr>
              <a:defRPr/>
            </a:pPr>
            <a:r>
              <a:rPr lang="sl-SI" sz="1200" dirty="0">
                <a:solidFill>
                  <a:srgbClr val="003366"/>
                </a:solidFill>
                <a:latin typeface="+mn-lt"/>
              </a:rPr>
              <a:t>Prizor iz francoskega filma </a:t>
            </a:r>
            <a:r>
              <a:rPr lang="sl-SI" sz="1200" i="1" dirty="0">
                <a:solidFill>
                  <a:srgbClr val="003366"/>
                </a:solidFill>
                <a:latin typeface="+mn-lt"/>
              </a:rPr>
              <a:t>Kaj ko bi živeli vsi skupaj  / </a:t>
            </a:r>
            <a:r>
              <a:rPr lang="fr-FR" sz="1200" dirty="0">
                <a:solidFill>
                  <a:srgbClr val="003366"/>
                </a:solidFill>
                <a:latin typeface="+mn-lt"/>
              </a:rPr>
              <a:t>Et si on vivait tous ensemble?</a:t>
            </a:r>
            <a:r>
              <a:rPr lang="sl-SI" sz="1200" dirty="0">
                <a:solidFill>
                  <a:srgbClr val="003366"/>
                </a:solidFill>
                <a:latin typeface="+mn-lt"/>
              </a:rPr>
              <a:t>, </a:t>
            </a:r>
            <a:r>
              <a:rPr lang="fr-FR" sz="1200" dirty="0">
                <a:solidFill>
                  <a:srgbClr val="003366"/>
                </a:solidFill>
                <a:latin typeface="+mn-lt"/>
              </a:rPr>
              <a:t>2011</a:t>
            </a:r>
            <a:r>
              <a:rPr lang="sl-SI" sz="1200" dirty="0">
                <a:solidFill>
                  <a:srgbClr val="003366"/>
                </a:solidFill>
                <a:latin typeface="+mn-lt"/>
              </a:rPr>
              <a:t>, </a:t>
            </a:r>
            <a:r>
              <a:rPr lang="fr-FR" sz="1200" dirty="0">
                <a:solidFill>
                  <a:srgbClr val="003366"/>
                </a:solidFill>
                <a:latin typeface="+mn-lt"/>
              </a:rPr>
              <a:t>Stéphane Robelin</a:t>
            </a:r>
            <a:endParaRPr lang="sl-SI" sz="1200" dirty="0">
              <a:solidFill>
                <a:srgbClr val="003366"/>
              </a:solidFill>
              <a:latin typeface="+mn-lt"/>
            </a:endParaRPr>
          </a:p>
        </p:txBody>
      </p:sp>
    </p:spTree>
    <p:extLst>
      <p:ext uri="{BB962C8B-B14F-4D97-AF65-F5344CB8AC3E}">
        <p14:creationId xmlns:p14="http://schemas.microsoft.com/office/powerpoint/2010/main" val="17601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5053013" y="1736725"/>
            <a:ext cx="3411537" cy="2087563"/>
          </a:xfrm>
        </p:spPr>
        <p:txBody>
          <a:bodyPr>
            <a:normAutofit lnSpcReduction="10000"/>
          </a:bodyPr>
          <a:lstStyle/>
          <a:p>
            <a:pPr marL="0" indent="0">
              <a:buFont typeface="Arial" charset="0"/>
              <a:buNone/>
              <a:defRPr/>
            </a:pPr>
            <a:r>
              <a:rPr lang="sl-SI" sz="2000" b="1" u="sng" dirty="0">
                <a:effectLst/>
              </a:rPr>
              <a:t>Ljubljana</a:t>
            </a:r>
          </a:p>
          <a:p>
            <a:pPr marL="0" indent="0">
              <a:buFont typeface="Arial" charset="0"/>
              <a:buNone/>
              <a:defRPr/>
            </a:pPr>
            <a:r>
              <a:rPr lang="sl-SI" sz="2000" b="1" dirty="0">
                <a:effectLst/>
              </a:rPr>
              <a:t>DCA Ljubljana Povšetova</a:t>
            </a:r>
            <a:endParaRPr lang="sl-SI" sz="2000" dirty="0">
              <a:effectLst/>
            </a:endParaRPr>
          </a:p>
          <a:p>
            <a:pPr marL="0" indent="0">
              <a:buFont typeface="Arial" charset="0"/>
              <a:buNone/>
              <a:defRPr/>
            </a:pPr>
            <a:r>
              <a:rPr lang="sl-SI" sz="2000" dirty="0">
                <a:effectLst/>
              </a:rPr>
              <a:t>Povšetova 20</a:t>
            </a:r>
            <a:br>
              <a:rPr lang="sl-SI" sz="2000" dirty="0">
                <a:effectLst/>
              </a:rPr>
            </a:br>
            <a:r>
              <a:rPr lang="sl-SI" sz="2000" dirty="0">
                <a:effectLst/>
              </a:rPr>
              <a:t>1000 Ljubljana</a:t>
            </a:r>
          </a:p>
          <a:p>
            <a:pPr marL="0" indent="0">
              <a:buFont typeface="Arial" charset="0"/>
              <a:buNone/>
              <a:defRPr/>
            </a:pPr>
            <a:r>
              <a:rPr lang="sl-SI" sz="2000" i="1" dirty="0">
                <a:effectLst/>
              </a:rPr>
              <a:t>Informacije so na voljo tudi v drugih DCA v Ljubljani.</a:t>
            </a:r>
            <a:endParaRPr lang="sl-SI" sz="2000" dirty="0">
              <a:effectLst/>
            </a:endParaRPr>
          </a:p>
          <a:p>
            <a:pPr marL="0" indent="0">
              <a:buFont typeface="Arial" charset="0"/>
              <a:buNone/>
              <a:defRPr/>
            </a:pPr>
            <a:endParaRPr lang="sl-SI" i="1" dirty="0">
              <a:effectLst/>
            </a:endParaRPr>
          </a:p>
          <a:p>
            <a:pPr marL="0" indent="0">
              <a:buFont typeface="Arial" charset="0"/>
              <a:buNone/>
              <a:defRPr/>
            </a:pPr>
            <a:endParaRPr lang="sl-SI" i="1" dirty="0">
              <a:effectLst/>
            </a:endParaRPr>
          </a:p>
          <a:p>
            <a:pPr marL="0" indent="0">
              <a:buFont typeface="Arial" charset="0"/>
              <a:buNone/>
              <a:defRPr/>
            </a:pPr>
            <a:endParaRPr lang="sl-SI" dirty="0">
              <a:effectLst/>
            </a:endParaRPr>
          </a:p>
          <a:p>
            <a:pPr>
              <a:defRPr/>
            </a:pPr>
            <a:endParaRPr lang="sl-SI" dirty="0"/>
          </a:p>
        </p:txBody>
      </p:sp>
      <p:sp>
        <p:nvSpPr>
          <p:cNvPr id="9" name="Ograda vsebine 2"/>
          <p:cNvSpPr txBox="1">
            <a:spLocks/>
          </p:cNvSpPr>
          <p:nvPr/>
        </p:nvSpPr>
        <p:spPr bwMode="auto">
          <a:xfrm>
            <a:off x="641350" y="4411663"/>
            <a:ext cx="34258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rgbClr val="006699"/>
              </a:buClr>
              <a:buFont typeface="Arial" charset="0"/>
              <a:buChar char="●"/>
              <a:defRPr sz="2200">
                <a:solidFill>
                  <a:srgbClr val="003366"/>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006699"/>
              </a:buClr>
              <a:buFont typeface="Arial" charset="0"/>
              <a:buChar char="–"/>
              <a:defRPr sz="22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rgbClr val="006699"/>
              </a:buClr>
              <a:buFont typeface="Wingdings" pitchFamily="2" charset="2"/>
              <a:buChar char="à"/>
              <a:defRPr sz="22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0099CC"/>
              </a:buClr>
              <a:buFont typeface="Arial" charset="0"/>
              <a:buChar char="●"/>
              <a:defRPr sz="22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0099CC"/>
              </a:buClr>
              <a:buFont typeface="Arial" charset="0"/>
              <a:buChar char="–"/>
              <a:defRPr sz="22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rgbClr val="0099CC"/>
              </a:buClr>
              <a:buFont typeface="Arial" charset="0"/>
              <a:buChar char="–"/>
              <a:defRPr sz="22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rgbClr val="0099CC"/>
              </a:buClr>
              <a:buFont typeface="Arial" charset="0"/>
              <a:buChar char="–"/>
              <a:defRPr sz="22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rgbClr val="0099CC"/>
              </a:buClr>
              <a:buFont typeface="Arial" charset="0"/>
              <a:buChar char="–"/>
              <a:defRPr sz="22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rgbClr val="0099CC"/>
              </a:buClr>
              <a:buFont typeface="Arial" charset="0"/>
              <a:buChar char="–"/>
              <a:defRPr sz="2200">
                <a:solidFill>
                  <a:schemeClr val="tx1"/>
                </a:solidFill>
                <a:effectLst>
                  <a:outerShdw blurRad="38100" dist="38100" dir="2700000" algn="tl">
                    <a:srgbClr val="C0C0C0"/>
                  </a:outerShdw>
                </a:effectLst>
                <a:latin typeface="+mn-lt"/>
              </a:defRPr>
            </a:lvl9pPr>
          </a:lstStyle>
          <a:p>
            <a:pPr marL="0" indent="0">
              <a:buFont typeface="Arial" charset="0"/>
              <a:buNone/>
              <a:defRPr/>
            </a:pPr>
            <a:r>
              <a:rPr lang="sl-SI" sz="2000" b="1" u="sng" kern="0" dirty="0">
                <a:effectLst/>
              </a:rPr>
              <a:t>Kranj</a:t>
            </a:r>
          </a:p>
          <a:p>
            <a:pPr marL="0" indent="0">
              <a:buFont typeface="Arial" charset="0"/>
              <a:buNone/>
              <a:defRPr/>
            </a:pPr>
            <a:r>
              <a:rPr lang="sl-SI" sz="2000" b="1" kern="0" dirty="0">
                <a:effectLst/>
              </a:rPr>
              <a:t>Medgeneracijski center Kranj</a:t>
            </a:r>
            <a:endParaRPr lang="sl-SI" sz="2000" kern="0" dirty="0">
              <a:effectLst/>
            </a:endParaRPr>
          </a:p>
          <a:p>
            <a:pPr marL="0" indent="0">
              <a:buFont typeface="Arial" charset="0"/>
              <a:buNone/>
              <a:defRPr/>
            </a:pPr>
            <a:r>
              <a:rPr lang="sl-SI" sz="2000" kern="0" dirty="0">
                <a:effectLst/>
              </a:rPr>
              <a:t>Cesta talcev 7</a:t>
            </a:r>
            <a:br>
              <a:rPr lang="sl-SI" sz="2000" kern="0" dirty="0">
                <a:effectLst/>
              </a:rPr>
            </a:br>
            <a:r>
              <a:rPr lang="sl-SI" sz="2000" kern="0" dirty="0">
                <a:effectLst/>
              </a:rPr>
              <a:t>4000 Kranj</a:t>
            </a:r>
          </a:p>
          <a:p>
            <a:pPr>
              <a:defRPr/>
            </a:pPr>
            <a:endParaRPr lang="sl-SI" kern="0" dirty="0"/>
          </a:p>
        </p:txBody>
      </p:sp>
      <p:pic>
        <p:nvPicPr>
          <p:cNvPr id="61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225" y="0"/>
            <a:ext cx="1628775"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01600"/>
            <a:ext cx="29146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1773238"/>
            <a:ext cx="4176712"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1" name="Pravokotnik 9"/>
          <p:cNvSpPr>
            <a:spLocks noChangeArrowheads="1"/>
          </p:cNvSpPr>
          <p:nvPr/>
        </p:nvSpPr>
        <p:spPr bwMode="auto">
          <a:xfrm>
            <a:off x="307975" y="822325"/>
            <a:ext cx="81518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Tx/>
              <a:buNone/>
            </a:pPr>
            <a:r>
              <a:rPr lang="sl-SI" altLang="sl-SI" b="1"/>
              <a:t>Infotočke</a:t>
            </a:r>
            <a:r>
              <a:rPr lang="sl-SI" altLang="sl-SI"/>
              <a:t> </a:t>
            </a:r>
            <a:r>
              <a:rPr lang="sl-SI" altLang="sl-SI" b="1"/>
              <a:t>Sobivamo: Gorenjska, Osrednja Slovenija </a:t>
            </a:r>
            <a:endParaRPr lang="sl-SI" altLang="sl-SI">
              <a:solidFill>
                <a:schemeClr val="tx1"/>
              </a:solidFill>
            </a:endParaRPr>
          </a:p>
        </p:txBody>
      </p:sp>
      <p:sp>
        <p:nvSpPr>
          <p:cNvPr id="13" name="Pravokotnik 12"/>
          <p:cNvSpPr/>
          <p:nvPr/>
        </p:nvSpPr>
        <p:spPr>
          <a:xfrm>
            <a:off x="5148263" y="4395788"/>
            <a:ext cx="3311525" cy="1816100"/>
          </a:xfrm>
          <a:prstGeom prst="rect">
            <a:avLst/>
          </a:prstGeom>
        </p:spPr>
        <p:txBody>
          <a:bodyPr>
            <a:spAutoFit/>
          </a:bodyPr>
          <a:lstStyle/>
          <a:p>
            <a:pPr eaLnBrk="0" hangingPunct="0">
              <a:spcBef>
                <a:spcPct val="20000"/>
              </a:spcBef>
              <a:buClr>
                <a:srgbClr val="006699"/>
              </a:buClr>
              <a:defRPr/>
            </a:pPr>
            <a:r>
              <a:rPr lang="sl-SI" sz="2000" b="1" u="sng" dirty="0">
                <a:solidFill>
                  <a:srgbClr val="003366"/>
                </a:solidFill>
                <a:latin typeface="+mn-lt"/>
              </a:rPr>
              <a:t>Novo mesto</a:t>
            </a:r>
          </a:p>
          <a:p>
            <a:pPr eaLnBrk="0" hangingPunct="0">
              <a:spcBef>
                <a:spcPct val="20000"/>
              </a:spcBef>
              <a:buClr>
                <a:srgbClr val="006699"/>
              </a:buClr>
              <a:defRPr/>
            </a:pPr>
            <a:r>
              <a:rPr lang="sl-SI" sz="2000" b="1" dirty="0">
                <a:solidFill>
                  <a:srgbClr val="003366"/>
                </a:solidFill>
                <a:latin typeface="+mn-lt"/>
              </a:rPr>
              <a:t>Hiša sožitja </a:t>
            </a:r>
          </a:p>
          <a:p>
            <a:pPr eaLnBrk="0" hangingPunct="0">
              <a:spcBef>
                <a:spcPct val="20000"/>
              </a:spcBef>
              <a:buClr>
                <a:srgbClr val="006699"/>
              </a:buClr>
              <a:defRPr/>
            </a:pPr>
            <a:r>
              <a:rPr lang="sl-SI" sz="2000" b="1" dirty="0">
                <a:solidFill>
                  <a:srgbClr val="003366"/>
                </a:solidFill>
                <a:latin typeface="+mn-lt"/>
              </a:rPr>
              <a:t>Medgeneracijski center</a:t>
            </a:r>
          </a:p>
          <a:p>
            <a:pPr eaLnBrk="0" hangingPunct="0">
              <a:spcBef>
                <a:spcPct val="20000"/>
              </a:spcBef>
              <a:buClr>
                <a:srgbClr val="006699"/>
              </a:buClr>
              <a:defRPr/>
            </a:pPr>
            <a:r>
              <a:rPr lang="sl-SI" sz="2000" dirty="0">
                <a:solidFill>
                  <a:srgbClr val="003366"/>
                </a:solidFill>
                <a:latin typeface="+mn-lt"/>
              </a:rPr>
              <a:t>Čitalniška ulica 1</a:t>
            </a:r>
            <a:br>
              <a:rPr lang="sl-SI" sz="2000" dirty="0">
                <a:solidFill>
                  <a:srgbClr val="003366"/>
                </a:solidFill>
                <a:latin typeface="+mn-lt"/>
              </a:rPr>
            </a:br>
            <a:r>
              <a:rPr lang="sl-SI" sz="2000" dirty="0">
                <a:solidFill>
                  <a:srgbClr val="003366"/>
                </a:solidFill>
                <a:latin typeface="+mn-lt"/>
              </a:rPr>
              <a:t>8000 Novo mesto</a:t>
            </a:r>
          </a:p>
        </p:txBody>
      </p:sp>
    </p:spTree>
    <p:extLst>
      <p:ext uri="{BB962C8B-B14F-4D97-AF65-F5344CB8AC3E}">
        <p14:creationId xmlns:p14="http://schemas.microsoft.com/office/powerpoint/2010/main" val="3306691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25" y="22225"/>
            <a:ext cx="1628775"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23825"/>
            <a:ext cx="29146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ravokotnik 8"/>
          <p:cNvSpPr/>
          <p:nvPr/>
        </p:nvSpPr>
        <p:spPr>
          <a:xfrm>
            <a:off x="515938" y="4562475"/>
            <a:ext cx="3203575" cy="1414463"/>
          </a:xfrm>
          <a:prstGeom prst="rect">
            <a:avLst/>
          </a:prstGeom>
        </p:spPr>
        <p:txBody>
          <a:bodyPr>
            <a:spAutoFit/>
          </a:bodyPr>
          <a:lstStyle/>
          <a:p>
            <a:pPr eaLnBrk="0" hangingPunct="0">
              <a:spcBef>
                <a:spcPct val="20000"/>
              </a:spcBef>
              <a:buClr>
                <a:srgbClr val="006699"/>
              </a:buClr>
              <a:defRPr/>
            </a:pPr>
            <a:r>
              <a:rPr lang="sl-SI" sz="2000" b="1" u="sng" dirty="0">
                <a:solidFill>
                  <a:srgbClr val="003366"/>
                </a:solidFill>
                <a:latin typeface="+mn-lt"/>
              </a:rPr>
              <a:t>Murska Sobota</a:t>
            </a:r>
          </a:p>
          <a:p>
            <a:pPr eaLnBrk="0" hangingPunct="0">
              <a:spcBef>
                <a:spcPct val="20000"/>
              </a:spcBef>
              <a:buClr>
                <a:srgbClr val="006699"/>
              </a:buClr>
              <a:defRPr/>
            </a:pPr>
            <a:r>
              <a:rPr lang="sl-SI" sz="2000" b="1" dirty="0">
                <a:solidFill>
                  <a:srgbClr val="003366"/>
                </a:solidFill>
                <a:latin typeface="+mn-lt"/>
              </a:rPr>
              <a:t>Dom starejših Rakičan</a:t>
            </a:r>
            <a:br>
              <a:rPr lang="sl-SI" sz="2000" b="1" dirty="0">
                <a:solidFill>
                  <a:srgbClr val="003366"/>
                </a:solidFill>
                <a:latin typeface="+mn-lt"/>
              </a:rPr>
            </a:br>
            <a:r>
              <a:rPr lang="sl-SI" sz="2000" dirty="0">
                <a:solidFill>
                  <a:srgbClr val="003366"/>
                </a:solidFill>
                <a:latin typeface="+mn-lt"/>
              </a:rPr>
              <a:t>Ulica dr. Vrbnjaka 1</a:t>
            </a:r>
            <a:br>
              <a:rPr lang="sl-SI" sz="2000" dirty="0">
                <a:solidFill>
                  <a:srgbClr val="003366"/>
                </a:solidFill>
                <a:latin typeface="+mn-lt"/>
              </a:rPr>
            </a:br>
            <a:r>
              <a:rPr lang="sl-SI" sz="2000" dirty="0">
                <a:solidFill>
                  <a:srgbClr val="003366"/>
                </a:solidFill>
                <a:latin typeface="+mn-lt"/>
              </a:rPr>
              <a:t>9000 Murska Sobota</a:t>
            </a:r>
          </a:p>
        </p:txBody>
      </p:sp>
      <p:pic>
        <p:nvPicPr>
          <p:cNvPr id="71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1736725"/>
            <a:ext cx="4176713"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ravokotnik 11"/>
          <p:cNvSpPr/>
          <p:nvPr/>
        </p:nvSpPr>
        <p:spPr>
          <a:xfrm>
            <a:off x="5075238" y="1979613"/>
            <a:ext cx="3511550" cy="2062162"/>
          </a:xfrm>
          <a:prstGeom prst="rect">
            <a:avLst/>
          </a:prstGeom>
        </p:spPr>
        <p:txBody>
          <a:bodyPr>
            <a:spAutoFit/>
          </a:bodyPr>
          <a:lstStyle/>
          <a:p>
            <a:pPr eaLnBrk="0" hangingPunct="0">
              <a:spcBef>
                <a:spcPct val="20000"/>
              </a:spcBef>
              <a:buClr>
                <a:srgbClr val="006699"/>
              </a:buClr>
              <a:defRPr/>
            </a:pPr>
            <a:r>
              <a:rPr lang="sl-SI" sz="2000" b="1" u="sng" dirty="0">
                <a:solidFill>
                  <a:srgbClr val="003366"/>
                </a:solidFill>
                <a:latin typeface="+mn-lt"/>
              </a:rPr>
              <a:t>Maribor</a:t>
            </a:r>
          </a:p>
          <a:p>
            <a:pPr eaLnBrk="0" hangingPunct="0">
              <a:spcBef>
                <a:spcPct val="20000"/>
              </a:spcBef>
              <a:buClr>
                <a:srgbClr val="006699"/>
              </a:buClr>
              <a:defRPr/>
            </a:pPr>
            <a:r>
              <a:rPr lang="sl-SI" sz="2000" b="1" dirty="0">
                <a:solidFill>
                  <a:srgbClr val="003366"/>
                </a:solidFill>
                <a:latin typeface="+mn-lt"/>
              </a:rPr>
              <a:t>TOTI DCA</a:t>
            </a:r>
            <a:br>
              <a:rPr lang="sl-SI" sz="2000" b="1" dirty="0">
                <a:solidFill>
                  <a:srgbClr val="003366"/>
                </a:solidFill>
                <a:latin typeface="+mn-lt"/>
              </a:rPr>
            </a:br>
            <a:r>
              <a:rPr lang="sl-SI" sz="2000" dirty="0">
                <a:solidFill>
                  <a:srgbClr val="003366"/>
                </a:solidFill>
                <a:latin typeface="+mn-lt"/>
              </a:rPr>
              <a:t>Dnevni center aktivnosti za starejše</a:t>
            </a:r>
          </a:p>
          <a:p>
            <a:pPr eaLnBrk="0" hangingPunct="0">
              <a:spcBef>
                <a:spcPct val="20000"/>
              </a:spcBef>
              <a:buClr>
                <a:srgbClr val="006699"/>
              </a:buClr>
              <a:defRPr/>
            </a:pPr>
            <a:r>
              <a:rPr lang="sl-SI" sz="2000" dirty="0">
                <a:solidFill>
                  <a:srgbClr val="003366"/>
                </a:solidFill>
                <a:latin typeface="+mn-lt"/>
              </a:rPr>
              <a:t>Gorkega ulica 34</a:t>
            </a:r>
            <a:br>
              <a:rPr lang="sl-SI" sz="2000" dirty="0">
                <a:solidFill>
                  <a:srgbClr val="003366"/>
                </a:solidFill>
                <a:latin typeface="+mn-lt"/>
              </a:rPr>
            </a:br>
            <a:r>
              <a:rPr lang="sl-SI" sz="2000" dirty="0">
                <a:solidFill>
                  <a:srgbClr val="003366"/>
                </a:solidFill>
                <a:latin typeface="+mn-lt"/>
              </a:rPr>
              <a:t>2000 Maribor</a:t>
            </a:r>
          </a:p>
        </p:txBody>
      </p:sp>
      <p:sp>
        <p:nvSpPr>
          <p:cNvPr id="7175" name="Pravokotnik 12"/>
          <p:cNvSpPr>
            <a:spLocks noChangeArrowheads="1"/>
          </p:cNvSpPr>
          <p:nvPr/>
        </p:nvSpPr>
        <p:spPr bwMode="auto">
          <a:xfrm>
            <a:off x="515938" y="823913"/>
            <a:ext cx="7019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Tx/>
              <a:buNone/>
            </a:pPr>
            <a:r>
              <a:rPr lang="sl-SI" altLang="sl-SI" b="1"/>
              <a:t>Infotočke</a:t>
            </a:r>
            <a:r>
              <a:rPr lang="sl-SI" altLang="sl-SI"/>
              <a:t> </a:t>
            </a:r>
            <a:r>
              <a:rPr lang="sl-SI" altLang="sl-SI" b="1"/>
              <a:t>Sobivamo – Pomurska in Podravska</a:t>
            </a:r>
            <a:endParaRPr lang="sl-SI" altLang="sl-SI">
              <a:solidFill>
                <a:schemeClr val="tx1"/>
              </a:solidFill>
            </a:endParaRPr>
          </a:p>
        </p:txBody>
      </p:sp>
      <p:sp>
        <p:nvSpPr>
          <p:cNvPr id="14" name="Pravokotnik 13"/>
          <p:cNvSpPr/>
          <p:nvPr/>
        </p:nvSpPr>
        <p:spPr>
          <a:xfrm>
            <a:off x="5184775" y="4576763"/>
            <a:ext cx="3760788" cy="1692275"/>
          </a:xfrm>
          <a:prstGeom prst="rect">
            <a:avLst/>
          </a:prstGeom>
        </p:spPr>
        <p:txBody>
          <a:bodyPr>
            <a:spAutoFit/>
          </a:bodyPr>
          <a:lstStyle/>
          <a:p>
            <a:pPr eaLnBrk="0" hangingPunct="0">
              <a:spcBef>
                <a:spcPct val="20000"/>
              </a:spcBef>
              <a:buClr>
                <a:srgbClr val="006699"/>
              </a:buClr>
              <a:defRPr/>
            </a:pPr>
            <a:r>
              <a:rPr lang="sl-SI" sz="2000" b="1" u="sng" dirty="0">
                <a:solidFill>
                  <a:srgbClr val="003366"/>
                </a:solidFill>
                <a:latin typeface="+mn-lt"/>
              </a:rPr>
              <a:t>Ptuj</a:t>
            </a:r>
          </a:p>
          <a:p>
            <a:pPr eaLnBrk="0" hangingPunct="0">
              <a:spcBef>
                <a:spcPct val="20000"/>
              </a:spcBef>
              <a:buClr>
                <a:srgbClr val="006699"/>
              </a:buClr>
              <a:defRPr/>
            </a:pPr>
            <a:r>
              <a:rPr lang="sl-SI" sz="2000" b="1" dirty="0">
                <a:solidFill>
                  <a:srgbClr val="003366"/>
                </a:solidFill>
                <a:latin typeface="+mn-lt"/>
              </a:rPr>
              <a:t>Center za družine </a:t>
            </a:r>
            <a:r>
              <a:rPr lang="sl-SI" sz="2000" b="1" dirty="0" err="1">
                <a:solidFill>
                  <a:srgbClr val="003366"/>
                </a:solidFill>
                <a:latin typeface="+mn-lt"/>
              </a:rPr>
              <a:t>Špajza</a:t>
            </a:r>
            <a:r>
              <a:rPr lang="sl-SI" sz="2000" b="1" dirty="0">
                <a:solidFill>
                  <a:srgbClr val="003366"/>
                </a:solidFill>
                <a:latin typeface="+mn-lt"/>
              </a:rPr>
              <a:t> modrosti</a:t>
            </a:r>
            <a:br>
              <a:rPr lang="sl-SI" sz="2000" b="1" dirty="0">
                <a:solidFill>
                  <a:srgbClr val="003366"/>
                </a:solidFill>
                <a:latin typeface="+mn-lt"/>
              </a:rPr>
            </a:br>
            <a:r>
              <a:rPr lang="sl-SI" sz="2000" dirty="0">
                <a:solidFill>
                  <a:srgbClr val="003366"/>
                </a:solidFill>
                <a:latin typeface="+mn-lt"/>
              </a:rPr>
              <a:t>Ulica heroja Lacka 3</a:t>
            </a:r>
            <a:br>
              <a:rPr lang="sl-SI" sz="2000" dirty="0">
                <a:solidFill>
                  <a:srgbClr val="003366"/>
                </a:solidFill>
                <a:latin typeface="+mn-lt"/>
              </a:rPr>
            </a:br>
            <a:r>
              <a:rPr lang="sl-SI" sz="2000" dirty="0">
                <a:solidFill>
                  <a:srgbClr val="003366"/>
                </a:solidFill>
                <a:latin typeface="+mn-lt"/>
              </a:rPr>
              <a:t>2250 Ptuj</a:t>
            </a:r>
          </a:p>
        </p:txBody>
      </p:sp>
    </p:spTree>
    <p:extLst>
      <p:ext uri="{BB962C8B-B14F-4D97-AF65-F5344CB8AC3E}">
        <p14:creationId xmlns:p14="http://schemas.microsoft.com/office/powerpoint/2010/main" val="2492069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avokotnik 5"/>
          <p:cNvSpPr/>
          <p:nvPr/>
        </p:nvSpPr>
        <p:spPr>
          <a:xfrm>
            <a:off x="4927600" y="5157788"/>
            <a:ext cx="3914775" cy="1446212"/>
          </a:xfrm>
          <a:prstGeom prst="rect">
            <a:avLst/>
          </a:prstGeom>
        </p:spPr>
        <p:txBody>
          <a:bodyPr>
            <a:spAutoFit/>
          </a:bodyPr>
          <a:lstStyle/>
          <a:p>
            <a:pPr eaLnBrk="0" hangingPunct="0">
              <a:spcBef>
                <a:spcPct val="20000"/>
              </a:spcBef>
              <a:buClr>
                <a:srgbClr val="006699"/>
              </a:buClr>
              <a:defRPr/>
            </a:pPr>
            <a:r>
              <a:rPr lang="pl-PL" sz="2000" b="1" u="sng" dirty="0">
                <a:solidFill>
                  <a:srgbClr val="003366"/>
                </a:solidFill>
                <a:latin typeface="+mn-lt"/>
              </a:rPr>
              <a:t>Celje</a:t>
            </a:r>
          </a:p>
          <a:p>
            <a:pPr eaLnBrk="0" hangingPunct="0">
              <a:spcBef>
                <a:spcPct val="20000"/>
              </a:spcBef>
              <a:buClr>
                <a:srgbClr val="006699"/>
              </a:buClr>
              <a:defRPr/>
            </a:pPr>
            <a:r>
              <a:rPr lang="pl-PL" sz="2000" b="1" dirty="0">
                <a:solidFill>
                  <a:srgbClr val="003366"/>
                </a:solidFill>
                <a:latin typeface="+mn-lt"/>
              </a:rPr>
              <a:t>Večgeneracijski center Socio</a:t>
            </a:r>
          </a:p>
          <a:p>
            <a:pPr eaLnBrk="0" hangingPunct="0">
              <a:spcBef>
                <a:spcPct val="20000"/>
              </a:spcBef>
              <a:buClr>
                <a:srgbClr val="006699"/>
              </a:buClr>
              <a:defRPr/>
            </a:pPr>
            <a:r>
              <a:rPr lang="pl-PL" sz="2000" dirty="0">
                <a:solidFill>
                  <a:srgbClr val="003366"/>
                </a:solidFill>
                <a:latin typeface="+mn-lt"/>
              </a:rPr>
              <a:t>Gosposka ulica 3</a:t>
            </a:r>
            <a:br>
              <a:rPr lang="pl-PL" sz="2000" dirty="0">
                <a:solidFill>
                  <a:srgbClr val="003366"/>
                </a:solidFill>
                <a:latin typeface="+mn-lt"/>
              </a:rPr>
            </a:br>
            <a:r>
              <a:rPr lang="pl-PL" sz="2000" dirty="0">
                <a:solidFill>
                  <a:srgbClr val="003366"/>
                </a:solidFill>
                <a:latin typeface="+mn-lt"/>
              </a:rPr>
              <a:t>3000 Celje</a:t>
            </a:r>
          </a:p>
        </p:txBody>
      </p:sp>
      <p:sp>
        <p:nvSpPr>
          <p:cNvPr id="7" name="Pravokotnik 6"/>
          <p:cNvSpPr/>
          <p:nvPr/>
        </p:nvSpPr>
        <p:spPr>
          <a:xfrm>
            <a:off x="4927600" y="3213100"/>
            <a:ext cx="3914775" cy="1754188"/>
          </a:xfrm>
          <a:prstGeom prst="rect">
            <a:avLst/>
          </a:prstGeom>
        </p:spPr>
        <p:txBody>
          <a:bodyPr>
            <a:spAutoFit/>
          </a:bodyPr>
          <a:lstStyle/>
          <a:p>
            <a:pPr eaLnBrk="0" hangingPunct="0">
              <a:spcBef>
                <a:spcPct val="20000"/>
              </a:spcBef>
              <a:buClr>
                <a:srgbClr val="006699"/>
              </a:buClr>
              <a:defRPr/>
            </a:pPr>
            <a:r>
              <a:rPr lang="sl-SI" sz="2000" b="1" u="sng" dirty="0">
                <a:solidFill>
                  <a:srgbClr val="003366"/>
                </a:solidFill>
                <a:latin typeface="+mn-lt"/>
              </a:rPr>
              <a:t>Velenje</a:t>
            </a:r>
          </a:p>
          <a:p>
            <a:pPr eaLnBrk="0" hangingPunct="0">
              <a:spcBef>
                <a:spcPct val="20000"/>
              </a:spcBef>
              <a:buClr>
                <a:srgbClr val="006699"/>
              </a:buClr>
              <a:defRPr/>
            </a:pPr>
            <a:r>
              <a:rPr lang="sl-SI" sz="2000" b="1" dirty="0">
                <a:solidFill>
                  <a:srgbClr val="003366"/>
                </a:solidFill>
                <a:latin typeface="+mn-lt"/>
              </a:rPr>
              <a:t>Planet generacij</a:t>
            </a:r>
            <a:br>
              <a:rPr lang="sl-SI" sz="2000" b="1" dirty="0">
                <a:solidFill>
                  <a:srgbClr val="003366"/>
                </a:solidFill>
                <a:latin typeface="+mn-lt"/>
              </a:rPr>
            </a:br>
            <a:r>
              <a:rPr lang="sl-SI" sz="2000" b="1" dirty="0">
                <a:solidFill>
                  <a:srgbClr val="003366"/>
                </a:solidFill>
                <a:latin typeface="+mn-lt"/>
              </a:rPr>
              <a:t>Večgeneracijski center</a:t>
            </a:r>
          </a:p>
          <a:p>
            <a:pPr eaLnBrk="0" hangingPunct="0">
              <a:spcBef>
                <a:spcPct val="20000"/>
              </a:spcBef>
              <a:buClr>
                <a:srgbClr val="006699"/>
              </a:buClr>
              <a:defRPr/>
            </a:pPr>
            <a:r>
              <a:rPr lang="sl-SI" sz="2000" dirty="0">
                <a:solidFill>
                  <a:srgbClr val="003366"/>
                </a:solidFill>
                <a:latin typeface="+mn-lt"/>
              </a:rPr>
              <a:t>Titov trg 2</a:t>
            </a:r>
            <a:br>
              <a:rPr lang="sl-SI" sz="2000" dirty="0">
                <a:solidFill>
                  <a:srgbClr val="003366"/>
                </a:solidFill>
                <a:latin typeface="+mn-lt"/>
              </a:rPr>
            </a:br>
            <a:r>
              <a:rPr lang="sl-SI" sz="2000" dirty="0">
                <a:solidFill>
                  <a:srgbClr val="003366"/>
                </a:solidFill>
                <a:latin typeface="+mn-lt"/>
              </a:rPr>
              <a:t>3320 Velenje</a:t>
            </a:r>
          </a:p>
        </p:txBody>
      </p:sp>
      <p:sp>
        <p:nvSpPr>
          <p:cNvPr id="8" name="Pravokotnik 7"/>
          <p:cNvSpPr/>
          <p:nvPr/>
        </p:nvSpPr>
        <p:spPr>
          <a:xfrm>
            <a:off x="4943475" y="1536700"/>
            <a:ext cx="4183063" cy="1385888"/>
          </a:xfrm>
          <a:prstGeom prst="rect">
            <a:avLst/>
          </a:prstGeom>
        </p:spPr>
        <p:txBody>
          <a:bodyPr>
            <a:spAutoFit/>
          </a:bodyPr>
          <a:lstStyle/>
          <a:p>
            <a:pPr eaLnBrk="0" hangingPunct="0">
              <a:spcBef>
                <a:spcPct val="20000"/>
              </a:spcBef>
              <a:buClr>
                <a:srgbClr val="006699"/>
              </a:buClr>
              <a:defRPr/>
            </a:pPr>
            <a:r>
              <a:rPr lang="sl-SI" sz="2000" b="1" u="sng" dirty="0">
                <a:solidFill>
                  <a:srgbClr val="003366"/>
                </a:solidFill>
                <a:latin typeface="+mn-lt"/>
              </a:rPr>
              <a:t>Ravne na Koroškem</a:t>
            </a:r>
          </a:p>
          <a:p>
            <a:pPr eaLnBrk="0" hangingPunct="0">
              <a:spcBef>
                <a:spcPct val="20000"/>
              </a:spcBef>
              <a:buClr>
                <a:srgbClr val="006699"/>
              </a:buClr>
              <a:defRPr/>
            </a:pPr>
            <a:r>
              <a:rPr lang="sl-SI" sz="2000" b="1" dirty="0">
                <a:solidFill>
                  <a:srgbClr val="003366"/>
                </a:solidFill>
                <a:latin typeface="+mn-lt"/>
              </a:rPr>
              <a:t>Koroški medgeneracijski center</a:t>
            </a:r>
            <a:br>
              <a:rPr lang="sl-SI" sz="2000" b="1" dirty="0">
                <a:solidFill>
                  <a:srgbClr val="003366"/>
                </a:solidFill>
                <a:latin typeface="+mn-lt"/>
              </a:rPr>
            </a:br>
            <a:r>
              <a:rPr lang="sl-SI" sz="2000" dirty="0">
                <a:solidFill>
                  <a:srgbClr val="003366"/>
                </a:solidFill>
                <a:latin typeface="+mn-lt"/>
              </a:rPr>
              <a:t>Trg svobode 20</a:t>
            </a:r>
            <a:br>
              <a:rPr lang="sl-SI" sz="2000" dirty="0">
                <a:solidFill>
                  <a:srgbClr val="003366"/>
                </a:solidFill>
                <a:latin typeface="+mn-lt"/>
              </a:rPr>
            </a:br>
            <a:r>
              <a:rPr lang="sl-SI" sz="2000" dirty="0">
                <a:solidFill>
                  <a:srgbClr val="003366"/>
                </a:solidFill>
                <a:latin typeface="+mn-lt"/>
              </a:rPr>
              <a:t>2390 Ravne na Koroškem</a:t>
            </a:r>
          </a:p>
        </p:txBody>
      </p:sp>
      <p:sp>
        <p:nvSpPr>
          <p:cNvPr id="9" name="Pravokotnik 8"/>
          <p:cNvSpPr/>
          <p:nvPr/>
        </p:nvSpPr>
        <p:spPr>
          <a:xfrm>
            <a:off x="460375" y="4437063"/>
            <a:ext cx="4284663" cy="1816100"/>
          </a:xfrm>
          <a:prstGeom prst="rect">
            <a:avLst/>
          </a:prstGeom>
        </p:spPr>
        <p:txBody>
          <a:bodyPr>
            <a:spAutoFit/>
          </a:bodyPr>
          <a:lstStyle/>
          <a:p>
            <a:pPr eaLnBrk="0" hangingPunct="0">
              <a:spcBef>
                <a:spcPct val="20000"/>
              </a:spcBef>
              <a:buClr>
                <a:srgbClr val="006699"/>
              </a:buClr>
              <a:defRPr/>
            </a:pPr>
            <a:r>
              <a:rPr lang="sl-SI" sz="2000" b="1" u="sng" dirty="0">
                <a:solidFill>
                  <a:srgbClr val="003366"/>
                </a:solidFill>
                <a:latin typeface="+mn-lt"/>
              </a:rPr>
              <a:t>Slovenj Gradec</a:t>
            </a:r>
          </a:p>
          <a:p>
            <a:pPr eaLnBrk="0" hangingPunct="0">
              <a:spcBef>
                <a:spcPct val="20000"/>
              </a:spcBef>
              <a:buClr>
                <a:srgbClr val="006699"/>
              </a:buClr>
              <a:defRPr/>
            </a:pPr>
            <a:r>
              <a:rPr lang="sl-SI" sz="2000" b="1" dirty="0">
                <a:solidFill>
                  <a:srgbClr val="003366"/>
                </a:solidFill>
                <a:latin typeface="+mn-lt"/>
              </a:rPr>
              <a:t>Koroški dom starostnikov Slovenj Gradec</a:t>
            </a:r>
          </a:p>
          <a:p>
            <a:pPr eaLnBrk="0" hangingPunct="0">
              <a:spcBef>
                <a:spcPct val="20000"/>
              </a:spcBef>
              <a:buClr>
                <a:srgbClr val="006699"/>
              </a:buClr>
              <a:defRPr/>
            </a:pPr>
            <a:r>
              <a:rPr lang="sl-SI" sz="2000" dirty="0">
                <a:solidFill>
                  <a:srgbClr val="003366"/>
                </a:solidFill>
                <a:latin typeface="+mn-lt"/>
              </a:rPr>
              <a:t>Celjska cesta 24</a:t>
            </a:r>
          </a:p>
          <a:p>
            <a:pPr eaLnBrk="0" hangingPunct="0">
              <a:spcBef>
                <a:spcPct val="20000"/>
              </a:spcBef>
              <a:buClr>
                <a:srgbClr val="006699"/>
              </a:buClr>
              <a:defRPr/>
            </a:pPr>
            <a:r>
              <a:rPr lang="sl-SI" sz="2000" dirty="0">
                <a:solidFill>
                  <a:srgbClr val="003366"/>
                </a:solidFill>
                <a:latin typeface="+mn-lt"/>
              </a:rPr>
              <a:t>2380 Slovenj Gradec</a:t>
            </a:r>
          </a:p>
        </p:txBody>
      </p:sp>
      <p:pic>
        <p:nvPicPr>
          <p:cNvPr id="81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1647825"/>
            <a:ext cx="4176712"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175" y="12700"/>
            <a:ext cx="1628775"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114300"/>
            <a:ext cx="29146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1" name="Pravokotnik 12"/>
          <p:cNvSpPr>
            <a:spLocks noChangeArrowheads="1"/>
          </p:cNvSpPr>
          <p:nvPr/>
        </p:nvSpPr>
        <p:spPr bwMode="auto">
          <a:xfrm>
            <a:off x="444500" y="800100"/>
            <a:ext cx="73802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Tx/>
              <a:buNone/>
            </a:pPr>
            <a:r>
              <a:rPr lang="sl-SI" altLang="sl-SI" b="1"/>
              <a:t>Infotočke</a:t>
            </a:r>
            <a:r>
              <a:rPr lang="sl-SI" altLang="sl-SI"/>
              <a:t> </a:t>
            </a:r>
            <a:r>
              <a:rPr lang="sl-SI" altLang="sl-SI" b="1"/>
              <a:t>Sobivamo – Koroška in Savinjska</a:t>
            </a:r>
            <a:endParaRPr lang="sl-SI" altLang="sl-SI">
              <a:solidFill>
                <a:schemeClr val="tx1"/>
              </a:solidFill>
            </a:endParaRPr>
          </a:p>
        </p:txBody>
      </p:sp>
    </p:spTree>
    <p:extLst>
      <p:ext uri="{BB962C8B-B14F-4D97-AF65-F5344CB8AC3E}">
        <p14:creationId xmlns:p14="http://schemas.microsoft.com/office/powerpoint/2010/main" val="3657772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6B8DAA43-894F-45BC-8FED-8660C86F2F07}" type="slidenum">
              <a:rPr lang="en-GB" smtClean="0"/>
              <a:pPr>
                <a:defRPr/>
              </a:pPr>
              <a:t>25</a:t>
            </a:fld>
            <a:endParaRPr lang="en-GB" dirty="0"/>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088"/>
            <a:ext cx="29146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Pravokotnik 2"/>
          <p:cNvSpPr>
            <a:spLocks noChangeArrowheads="1"/>
          </p:cNvSpPr>
          <p:nvPr/>
        </p:nvSpPr>
        <p:spPr bwMode="auto">
          <a:xfrm>
            <a:off x="79375" y="592138"/>
            <a:ext cx="90011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 typeface="Wingdings" pitchFamily="2" charset="2"/>
              <a:buChar char="Ø"/>
            </a:pPr>
            <a:r>
              <a:rPr lang="sl-SI" altLang="sl-SI" b="1"/>
              <a:t>Zelene površine in javni odprti prostori v povezavi s prometnimi ureditvami: </a:t>
            </a:r>
          </a:p>
        </p:txBody>
      </p:sp>
      <p:sp>
        <p:nvSpPr>
          <p:cNvPr id="9221" name="Pravokotnik 2"/>
          <p:cNvSpPr>
            <a:spLocks noChangeArrowheads="1"/>
          </p:cNvSpPr>
          <p:nvPr/>
        </p:nvSpPr>
        <p:spPr bwMode="auto">
          <a:xfrm>
            <a:off x="155575" y="3608388"/>
            <a:ext cx="877252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a:spcBef>
                <a:spcPct val="0"/>
              </a:spcBef>
              <a:buClrTx/>
              <a:buFontTx/>
              <a:buNone/>
            </a:pPr>
            <a:r>
              <a:rPr lang="sl-SI" altLang="sl-SI" b="1"/>
              <a:t> Zakaj želimo o tem govoriti: </a:t>
            </a:r>
          </a:p>
          <a:p>
            <a:pPr eaLnBrk="1" hangingPunct="1">
              <a:spcBef>
                <a:spcPct val="0"/>
              </a:spcBef>
              <a:buClrTx/>
              <a:buFont typeface="Wingdings" pitchFamily="2" charset="2"/>
              <a:buChar char="§"/>
            </a:pPr>
            <a:r>
              <a:rPr lang="sl-SI" altLang="sl-SI"/>
              <a:t>izboljšujejo splošno </a:t>
            </a:r>
            <a:r>
              <a:rPr lang="sl-SI" altLang="sl-SI" b="1"/>
              <a:t>kakovost človekovega okolja </a:t>
            </a:r>
          </a:p>
          <a:p>
            <a:pPr eaLnBrk="1" hangingPunct="1">
              <a:spcBef>
                <a:spcPct val="0"/>
              </a:spcBef>
              <a:buClrTx/>
              <a:buFont typeface="Wingdings" pitchFamily="2" charset="2"/>
              <a:buChar char="§"/>
            </a:pPr>
            <a:r>
              <a:rPr lang="sl-SI" altLang="sl-SI" b="1"/>
              <a:t>zagotavljajo varnost </a:t>
            </a:r>
            <a:r>
              <a:rPr lang="sl-SI" altLang="sl-SI"/>
              <a:t>(členitveni pasovi) </a:t>
            </a:r>
            <a:r>
              <a:rPr lang="sl-SI" altLang="sl-SI" b="1"/>
              <a:t>in udobnost </a:t>
            </a:r>
            <a:r>
              <a:rPr lang="sl-SI" altLang="sl-SI"/>
              <a:t>(senčenje, blaženje klimatskih vplivov) javnega odprtega prostora</a:t>
            </a:r>
          </a:p>
          <a:p>
            <a:pPr eaLnBrk="1" hangingPunct="1">
              <a:spcBef>
                <a:spcPct val="0"/>
              </a:spcBef>
              <a:buClrTx/>
              <a:buFont typeface="Wingdings" pitchFamily="2" charset="2"/>
              <a:buChar char="§"/>
            </a:pPr>
            <a:r>
              <a:rPr lang="sl-SI" altLang="sl-SI"/>
              <a:t>zaradi koristih, ki jih imamo ljudje od zelenih površin – za zadovoljitev socialnih, rekreacijskih, kulturnih, duhovnih in drugih potreb, povezanih z zadovoljstvom, zdravjem in dobrim počutjem ter identiteto okolja</a:t>
            </a:r>
          </a:p>
        </p:txBody>
      </p:sp>
      <p:sp>
        <p:nvSpPr>
          <p:cNvPr id="9222" name="Pravokotnik 3"/>
          <p:cNvSpPr>
            <a:spLocks noChangeArrowheads="1"/>
          </p:cNvSpPr>
          <p:nvPr/>
        </p:nvSpPr>
        <p:spPr bwMode="auto">
          <a:xfrm>
            <a:off x="287338" y="1641475"/>
            <a:ext cx="45720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 typeface="Wingdings" pitchFamily="2" charset="2"/>
              <a:buChar char="§"/>
            </a:pPr>
            <a:r>
              <a:rPr lang="sl-SI" altLang="sl-SI"/>
              <a:t>drevoredi, </a:t>
            </a:r>
          </a:p>
          <a:p>
            <a:pPr eaLnBrk="1" hangingPunct="1">
              <a:spcBef>
                <a:spcPct val="0"/>
              </a:spcBef>
              <a:buClrTx/>
              <a:buFont typeface="Wingdings" pitchFamily="2" charset="2"/>
              <a:buChar char="§"/>
            </a:pPr>
            <a:r>
              <a:rPr lang="sl-SI" altLang="sl-SI"/>
              <a:t>peš in kolesarske povezave</a:t>
            </a:r>
          </a:p>
          <a:p>
            <a:pPr eaLnBrk="1" hangingPunct="1">
              <a:spcBef>
                <a:spcPct val="0"/>
              </a:spcBef>
              <a:buClrTx/>
              <a:buFont typeface="Wingdings" pitchFamily="2" charset="2"/>
              <a:buChar char="§"/>
            </a:pPr>
            <a:r>
              <a:rPr lang="sl-SI" altLang="sl-SI"/>
              <a:t>stanovanjske ulice</a:t>
            </a:r>
          </a:p>
          <a:p>
            <a:pPr eaLnBrk="1" hangingPunct="1">
              <a:spcBef>
                <a:spcPct val="0"/>
              </a:spcBef>
              <a:buClrTx/>
              <a:buFont typeface="Wingdings" pitchFamily="2" charset="2"/>
              <a:buChar char="§"/>
            </a:pPr>
            <a:r>
              <a:rPr lang="sl-SI" altLang="sl-SI"/>
              <a:t>druge ceste in večja križišča</a:t>
            </a:r>
          </a:p>
          <a:p>
            <a:pPr eaLnBrk="1" hangingPunct="1">
              <a:spcBef>
                <a:spcPct val="0"/>
              </a:spcBef>
              <a:buClrTx/>
              <a:buFont typeface="Wingdings" pitchFamily="2" charset="2"/>
              <a:buChar char="§"/>
            </a:pPr>
            <a:r>
              <a:rPr lang="sl-SI" altLang="sl-SI"/>
              <a:t>parkirišča</a:t>
            </a:r>
            <a:endParaRPr lang="sl-SI" altLang="sl-SI" b="1"/>
          </a:p>
        </p:txBody>
      </p:sp>
    </p:spTree>
    <p:extLst>
      <p:ext uri="{BB962C8B-B14F-4D97-AF65-F5344CB8AC3E}">
        <p14:creationId xmlns:p14="http://schemas.microsoft.com/office/powerpoint/2010/main" val="3442841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286000" y="2551837"/>
            <a:ext cx="4572000" cy="1015663"/>
          </a:xfrm>
          <a:prstGeom prst="rect">
            <a:avLst/>
          </a:prstGeom>
        </p:spPr>
        <p:txBody>
          <a:bodyPr>
            <a:spAutoFit/>
          </a:bodyPr>
          <a:lstStyle/>
          <a:p>
            <a:r>
              <a:rPr lang="sl-SI" altLang="sl-SI" sz="6000" dirty="0">
                <a:solidFill>
                  <a:srgbClr val="002060"/>
                </a:solidFill>
              </a:rPr>
              <a:t>Delavnični del</a:t>
            </a:r>
          </a:p>
        </p:txBody>
      </p:sp>
    </p:spTree>
    <p:extLst>
      <p:ext uri="{BB962C8B-B14F-4D97-AF65-F5344CB8AC3E}">
        <p14:creationId xmlns:p14="http://schemas.microsoft.com/office/powerpoint/2010/main" val="467048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850" y="188913"/>
            <a:ext cx="8569325" cy="774700"/>
          </a:xfrm>
        </p:spPr>
        <p:txBody>
          <a:bodyPr>
            <a:normAutofit fontScale="90000"/>
          </a:bodyPr>
          <a:lstStyle/>
          <a:p>
            <a:pPr eaLnBrk="1" hangingPunct="1">
              <a:defRPr/>
            </a:pPr>
            <a:r>
              <a:rPr lang="sl-SI" altLang="sl-SI" sz="3600" b="1" dirty="0">
                <a:solidFill>
                  <a:srgbClr val="F79646"/>
                </a:solidFill>
                <a:latin typeface="Arial" pitchFamily="34" charset="0"/>
                <a:ea typeface="Calibri" pitchFamily="34" charset="0"/>
                <a:cs typeface="Arial" pitchFamily="34" charset="0"/>
              </a:rPr>
              <a:t>Koliko stane naš avto?</a:t>
            </a:r>
            <a:br>
              <a:rPr lang="sl-SI" altLang="sl-SI" sz="800" dirty="0">
                <a:solidFill>
                  <a:schemeClr val="tx1"/>
                </a:solidFill>
                <a:latin typeface="Arial" pitchFamily="34" charset="0"/>
              </a:rPr>
            </a:br>
            <a:endParaRPr lang="en-US" altLang="sl-SI" sz="3600" dirty="0">
              <a:latin typeface="+mn-lt"/>
            </a:endParaRPr>
          </a:p>
        </p:txBody>
      </p:sp>
      <p:sp>
        <p:nvSpPr>
          <p:cNvPr id="18435" name="Rectangle 4"/>
          <p:cNvSpPr>
            <a:spLocks noChangeArrowheads="1"/>
          </p:cNvSpPr>
          <p:nvPr/>
        </p:nvSpPr>
        <p:spPr bwMode="auto">
          <a:xfrm>
            <a:off x="1616075" y="3071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spcBef>
                <a:spcPct val="0"/>
              </a:spcBef>
              <a:buClrTx/>
              <a:buSzTx/>
              <a:buFontTx/>
              <a:buNone/>
            </a:pPr>
            <a:endParaRPr lang="sl-SI" altLang="sl-SI" sz="1800"/>
          </a:p>
        </p:txBody>
      </p:sp>
      <p:graphicFrame>
        <p:nvGraphicFramePr>
          <p:cNvPr id="2" name="Tabela 1"/>
          <p:cNvGraphicFramePr>
            <a:graphicFrameLocks noGrp="1"/>
          </p:cNvGraphicFramePr>
          <p:nvPr/>
        </p:nvGraphicFramePr>
        <p:xfrm>
          <a:off x="539750" y="836613"/>
          <a:ext cx="7993063" cy="5976936"/>
        </p:xfrm>
        <a:graphic>
          <a:graphicData uri="http://schemas.openxmlformats.org/drawingml/2006/table">
            <a:tbl>
              <a:tblPr firstRow="1" firstCol="1" bandRow="1">
                <a:tableStyleId>{5C22544A-7EE6-4342-B048-85BDC9FD1C3A}</a:tableStyleId>
              </a:tblPr>
              <a:tblGrid>
                <a:gridCol w="5889039">
                  <a:extLst>
                    <a:ext uri="{9D8B030D-6E8A-4147-A177-3AD203B41FA5}">
                      <a16:colId xmlns:a16="http://schemas.microsoft.com/office/drawing/2014/main" val="20000"/>
                    </a:ext>
                  </a:extLst>
                </a:gridCol>
                <a:gridCol w="2104024">
                  <a:extLst>
                    <a:ext uri="{9D8B030D-6E8A-4147-A177-3AD203B41FA5}">
                      <a16:colId xmlns:a16="http://schemas.microsoft.com/office/drawing/2014/main" val="20001"/>
                    </a:ext>
                  </a:extLst>
                </a:gridCol>
              </a:tblGrid>
              <a:tr h="193279">
                <a:tc>
                  <a:txBody>
                    <a:bodyPr/>
                    <a:lstStyle/>
                    <a:p>
                      <a:pPr>
                        <a:lnSpc>
                          <a:spcPct val="115000"/>
                        </a:lnSpc>
                        <a:spcAft>
                          <a:spcPts val="1000"/>
                        </a:spcAft>
                      </a:pPr>
                      <a:r>
                        <a:rPr lang="sl-SI" sz="800" dirty="0">
                          <a:effectLst/>
                        </a:rPr>
                        <a:t>VRSTE STROŠKOV NAŠEGA AVTOMOBILA</a:t>
                      </a:r>
                      <a:endParaRPr lang="sl-SI" sz="900" dirty="0">
                        <a:effectLst/>
                        <a:latin typeface="Calibri"/>
                        <a:ea typeface="Calibri"/>
                        <a:cs typeface="Times New Roman"/>
                      </a:endParaRPr>
                    </a:p>
                  </a:txBody>
                  <a:tcPr marL="57332" marR="57332" marT="0" marB="0"/>
                </a:tc>
                <a:tc>
                  <a:txBody>
                    <a:bodyPr/>
                    <a:lstStyle/>
                    <a:p>
                      <a:pPr>
                        <a:lnSpc>
                          <a:spcPct val="115000"/>
                        </a:lnSpc>
                        <a:spcAft>
                          <a:spcPts val="1000"/>
                        </a:spcAft>
                      </a:pPr>
                      <a:r>
                        <a:rPr lang="sl-SI" sz="800">
                          <a:effectLst/>
                        </a:rPr>
                        <a:t>EUR</a:t>
                      </a:r>
                      <a:endParaRPr lang="sl-SI" sz="900">
                        <a:effectLst/>
                        <a:latin typeface="Calibri"/>
                        <a:ea typeface="Calibri"/>
                        <a:cs typeface="Times New Roman"/>
                      </a:endParaRPr>
                    </a:p>
                  </a:txBody>
                  <a:tcPr marL="57332" marR="57332" marT="0" marB="0"/>
                </a:tc>
                <a:extLst>
                  <a:ext uri="{0D108BD9-81ED-4DB2-BD59-A6C34878D82A}">
                    <a16:rowId xmlns:a16="http://schemas.microsoft.com/office/drawing/2014/main" val="10000"/>
                  </a:ext>
                </a:extLst>
              </a:tr>
              <a:tr h="405466">
                <a:tc>
                  <a:txBody>
                    <a:bodyPr/>
                    <a:lstStyle/>
                    <a:p>
                      <a:pPr>
                        <a:lnSpc>
                          <a:spcPct val="115000"/>
                        </a:lnSpc>
                        <a:spcAft>
                          <a:spcPts val="1000"/>
                        </a:spcAft>
                      </a:pPr>
                      <a:r>
                        <a:rPr lang="sl-SI" sz="800" dirty="0">
                          <a:effectLst/>
                        </a:rPr>
                        <a:t>Strošek nakupa osebnega avtomobila deljeno z 10 (če računamo, da bomo avto vozili 10 let</a:t>
                      </a:r>
                      <a:endParaRPr lang="sl-SI" sz="900" dirty="0">
                        <a:effectLst/>
                        <a:latin typeface="Calibri"/>
                        <a:ea typeface="Calibri"/>
                        <a:cs typeface="Times New Roman"/>
                      </a:endParaRPr>
                    </a:p>
                  </a:txBody>
                  <a:tcPr marL="57332" marR="57332" marT="0" marB="0"/>
                </a:tc>
                <a:tc>
                  <a:txBody>
                    <a:bodyPr/>
                    <a:lstStyle/>
                    <a:p>
                      <a:pPr>
                        <a:lnSpc>
                          <a:spcPct val="115000"/>
                        </a:lnSpc>
                        <a:spcAft>
                          <a:spcPts val="1000"/>
                        </a:spcAft>
                      </a:pPr>
                      <a:r>
                        <a:rPr lang="sl-SI" sz="800">
                          <a:effectLst/>
                        </a:rPr>
                        <a:t> </a:t>
                      </a:r>
                      <a:endParaRPr lang="sl-SI" sz="900">
                        <a:effectLst/>
                        <a:latin typeface="Calibri"/>
                        <a:ea typeface="Calibri"/>
                        <a:cs typeface="Times New Roman"/>
                      </a:endParaRPr>
                    </a:p>
                  </a:txBody>
                  <a:tcPr marL="57332" marR="57332" marT="0" marB="0"/>
                </a:tc>
                <a:extLst>
                  <a:ext uri="{0D108BD9-81ED-4DB2-BD59-A6C34878D82A}">
                    <a16:rowId xmlns:a16="http://schemas.microsoft.com/office/drawing/2014/main" val="10001"/>
                  </a:ext>
                </a:extLst>
              </a:tr>
              <a:tr h="622554">
                <a:tc>
                  <a:txBody>
                    <a:bodyPr/>
                    <a:lstStyle/>
                    <a:p>
                      <a:pPr>
                        <a:lnSpc>
                          <a:spcPct val="115000"/>
                        </a:lnSpc>
                        <a:spcAft>
                          <a:spcPts val="1000"/>
                        </a:spcAft>
                      </a:pPr>
                      <a:r>
                        <a:rPr lang="sl-SI" sz="800">
                          <a:effectLst/>
                        </a:rPr>
                        <a:t>Strošek ob letni registraciji avtomobila (tehnični pregled, letna dajatev za uporabo cest); v pomoč pri izračunu vam je lahko naslednja povezava: </a:t>
                      </a:r>
                      <a:r>
                        <a:rPr lang="sl-SI" sz="800" u="none" strike="noStrike">
                          <a:effectLst/>
                          <a:hlinkClick r:id="rId3"/>
                        </a:rPr>
                        <a:t>https://www.amzs</a:t>
                      </a:r>
                      <a:r>
                        <a:rPr lang="sl-SI" sz="800">
                          <a:effectLst/>
                        </a:rPr>
                        <a:t>.si/                                                               storitve/pregledi-in-registracije/registracija-vozil/izracun-stroskov-registracije</a:t>
                      </a:r>
                      <a:endParaRPr lang="sl-SI" sz="900">
                        <a:effectLst/>
                        <a:latin typeface="Calibri"/>
                        <a:ea typeface="Calibri"/>
                        <a:cs typeface="Times New Roman"/>
                      </a:endParaRPr>
                    </a:p>
                  </a:txBody>
                  <a:tcPr marL="57332" marR="57332" marT="0" marB="0"/>
                </a:tc>
                <a:tc>
                  <a:txBody>
                    <a:bodyPr/>
                    <a:lstStyle/>
                    <a:p>
                      <a:pPr>
                        <a:lnSpc>
                          <a:spcPct val="115000"/>
                        </a:lnSpc>
                        <a:spcAft>
                          <a:spcPts val="1000"/>
                        </a:spcAft>
                      </a:pPr>
                      <a:r>
                        <a:rPr lang="sl-SI" sz="800">
                          <a:effectLst/>
                        </a:rPr>
                        <a:t> </a:t>
                      </a:r>
                      <a:endParaRPr lang="sl-SI" sz="900">
                        <a:effectLst/>
                        <a:latin typeface="Calibri"/>
                        <a:ea typeface="Calibri"/>
                        <a:cs typeface="Times New Roman"/>
                      </a:endParaRPr>
                    </a:p>
                  </a:txBody>
                  <a:tcPr marL="57332" marR="57332" marT="0" marB="0"/>
                </a:tc>
                <a:extLst>
                  <a:ext uri="{0D108BD9-81ED-4DB2-BD59-A6C34878D82A}">
                    <a16:rowId xmlns:a16="http://schemas.microsoft.com/office/drawing/2014/main" val="10002"/>
                  </a:ext>
                </a:extLst>
              </a:tr>
              <a:tr h="502806">
                <a:tc>
                  <a:txBody>
                    <a:bodyPr/>
                    <a:lstStyle/>
                    <a:p>
                      <a:pPr>
                        <a:lnSpc>
                          <a:spcPct val="115000"/>
                        </a:lnSpc>
                        <a:spcAft>
                          <a:spcPts val="1000"/>
                        </a:spcAft>
                      </a:pPr>
                      <a:r>
                        <a:rPr lang="sl-SI" sz="800">
                          <a:effectLst/>
                        </a:rPr>
                        <a:t>Strošek letnega zavarovanja avtomobila                                                                              </a:t>
                      </a:r>
                      <a:endParaRPr lang="sl-SI" sz="900">
                        <a:effectLst/>
                        <a:latin typeface="Calibri"/>
                        <a:ea typeface="Calibri"/>
                        <a:cs typeface="Times New Roman"/>
                      </a:endParaRPr>
                    </a:p>
                  </a:txBody>
                  <a:tcPr marL="57332" marR="57332" marT="0" marB="0"/>
                </a:tc>
                <a:tc>
                  <a:txBody>
                    <a:bodyPr/>
                    <a:lstStyle/>
                    <a:p>
                      <a:pPr>
                        <a:lnSpc>
                          <a:spcPct val="115000"/>
                        </a:lnSpc>
                        <a:spcAft>
                          <a:spcPts val="1000"/>
                        </a:spcAft>
                      </a:pPr>
                      <a:r>
                        <a:rPr lang="sl-SI" sz="800">
                          <a:effectLst/>
                        </a:rPr>
                        <a:t> </a:t>
                      </a:r>
                      <a:endParaRPr lang="sl-SI" sz="900">
                        <a:effectLst/>
                        <a:latin typeface="Calibri"/>
                        <a:ea typeface="Calibri"/>
                        <a:cs typeface="Times New Roman"/>
                      </a:endParaRPr>
                    </a:p>
                  </a:txBody>
                  <a:tcPr marL="57332" marR="57332" marT="0" marB="0"/>
                </a:tc>
                <a:extLst>
                  <a:ext uri="{0D108BD9-81ED-4DB2-BD59-A6C34878D82A}">
                    <a16:rowId xmlns:a16="http://schemas.microsoft.com/office/drawing/2014/main" val="10003"/>
                  </a:ext>
                </a:extLst>
              </a:tr>
              <a:tr h="386557">
                <a:tc>
                  <a:txBody>
                    <a:bodyPr/>
                    <a:lstStyle/>
                    <a:p>
                      <a:pPr>
                        <a:lnSpc>
                          <a:spcPct val="115000"/>
                        </a:lnSpc>
                        <a:spcAft>
                          <a:spcPts val="1000"/>
                        </a:spcAft>
                      </a:pPr>
                      <a:r>
                        <a:rPr lang="sl-SI" sz="800">
                          <a:effectLst/>
                        </a:rPr>
                        <a:t>Strošek morebitnih popravil/servisov (približna ocena za 10 let – preračunano na eno leto)</a:t>
                      </a:r>
                      <a:endParaRPr lang="sl-SI" sz="900">
                        <a:effectLst/>
                        <a:latin typeface="Calibri"/>
                        <a:ea typeface="Calibri"/>
                        <a:cs typeface="Times New Roman"/>
                      </a:endParaRPr>
                    </a:p>
                  </a:txBody>
                  <a:tcPr marL="57332" marR="57332" marT="0" marB="0"/>
                </a:tc>
                <a:tc>
                  <a:txBody>
                    <a:bodyPr/>
                    <a:lstStyle/>
                    <a:p>
                      <a:pPr>
                        <a:lnSpc>
                          <a:spcPct val="115000"/>
                        </a:lnSpc>
                        <a:spcAft>
                          <a:spcPts val="1000"/>
                        </a:spcAft>
                      </a:pPr>
                      <a:r>
                        <a:rPr lang="sl-SI" sz="800">
                          <a:effectLst/>
                        </a:rPr>
                        <a:t> </a:t>
                      </a:r>
                      <a:endParaRPr lang="sl-SI" sz="900">
                        <a:effectLst/>
                        <a:latin typeface="Calibri"/>
                        <a:ea typeface="Calibri"/>
                        <a:cs typeface="Times New Roman"/>
                      </a:endParaRPr>
                    </a:p>
                  </a:txBody>
                  <a:tcPr marL="57332" marR="57332" marT="0" marB="0"/>
                </a:tc>
                <a:extLst>
                  <a:ext uri="{0D108BD9-81ED-4DB2-BD59-A6C34878D82A}">
                    <a16:rowId xmlns:a16="http://schemas.microsoft.com/office/drawing/2014/main" val="10004"/>
                  </a:ext>
                </a:extLst>
              </a:tr>
              <a:tr h="386557">
                <a:tc>
                  <a:txBody>
                    <a:bodyPr/>
                    <a:lstStyle/>
                    <a:p>
                      <a:pPr>
                        <a:lnSpc>
                          <a:spcPct val="115000"/>
                        </a:lnSpc>
                        <a:spcAft>
                          <a:spcPts val="1000"/>
                        </a:spcAft>
                      </a:pPr>
                      <a:r>
                        <a:rPr lang="sl-SI" sz="800">
                          <a:effectLst/>
                        </a:rPr>
                        <a:t>Strošek nakupa avtomobilskih gum, njihove menjave in hranjenja (preračunano na eno leto) </a:t>
                      </a:r>
                      <a:endParaRPr lang="sl-SI" sz="900">
                        <a:effectLst/>
                        <a:latin typeface="Calibri"/>
                        <a:ea typeface="Calibri"/>
                        <a:cs typeface="Times New Roman"/>
                      </a:endParaRPr>
                    </a:p>
                  </a:txBody>
                  <a:tcPr marL="57332" marR="57332" marT="0" marB="0"/>
                </a:tc>
                <a:tc>
                  <a:txBody>
                    <a:bodyPr/>
                    <a:lstStyle/>
                    <a:p>
                      <a:pPr>
                        <a:lnSpc>
                          <a:spcPct val="115000"/>
                        </a:lnSpc>
                        <a:spcAft>
                          <a:spcPts val="1000"/>
                        </a:spcAft>
                      </a:pPr>
                      <a:r>
                        <a:rPr lang="sl-SI" sz="800">
                          <a:effectLst/>
                        </a:rPr>
                        <a:t> </a:t>
                      </a:r>
                      <a:endParaRPr lang="sl-SI" sz="900">
                        <a:effectLst/>
                        <a:latin typeface="Calibri"/>
                        <a:ea typeface="Calibri"/>
                        <a:cs typeface="Times New Roman"/>
                      </a:endParaRPr>
                    </a:p>
                  </a:txBody>
                  <a:tcPr marL="57332" marR="57332" marT="0" marB="0"/>
                </a:tc>
                <a:extLst>
                  <a:ext uri="{0D108BD9-81ED-4DB2-BD59-A6C34878D82A}">
                    <a16:rowId xmlns:a16="http://schemas.microsoft.com/office/drawing/2014/main" val="10005"/>
                  </a:ext>
                </a:extLst>
              </a:tr>
              <a:tr h="454486">
                <a:tc>
                  <a:txBody>
                    <a:bodyPr/>
                    <a:lstStyle/>
                    <a:p>
                      <a:pPr>
                        <a:lnSpc>
                          <a:spcPct val="115000"/>
                        </a:lnSpc>
                        <a:spcAft>
                          <a:spcPts val="1000"/>
                        </a:spcAft>
                      </a:pPr>
                      <a:r>
                        <a:rPr lang="sl-SI" sz="800">
                          <a:effectLst/>
                        </a:rPr>
                        <a:t>Strošek letne vinjete                                                                                                         </a:t>
                      </a:r>
                      <a:endParaRPr lang="sl-SI" sz="900">
                        <a:effectLst/>
                        <a:latin typeface="Calibri"/>
                        <a:ea typeface="Calibri"/>
                        <a:cs typeface="Times New Roman"/>
                      </a:endParaRPr>
                    </a:p>
                  </a:txBody>
                  <a:tcPr marL="57332" marR="57332" marT="0" marB="0"/>
                </a:tc>
                <a:tc>
                  <a:txBody>
                    <a:bodyPr/>
                    <a:lstStyle/>
                    <a:p>
                      <a:pPr>
                        <a:lnSpc>
                          <a:spcPct val="115000"/>
                        </a:lnSpc>
                        <a:spcAft>
                          <a:spcPts val="1000"/>
                        </a:spcAft>
                      </a:pPr>
                      <a:r>
                        <a:rPr lang="sl-SI" sz="800">
                          <a:effectLst/>
                        </a:rPr>
                        <a:t> </a:t>
                      </a:r>
                      <a:endParaRPr lang="sl-SI" sz="900">
                        <a:effectLst/>
                        <a:latin typeface="Calibri"/>
                        <a:ea typeface="Calibri"/>
                        <a:cs typeface="Times New Roman"/>
                      </a:endParaRPr>
                    </a:p>
                  </a:txBody>
                  <a:tcPr marL="57332" marR="57332" marT="0" marB="0"/>
                </a:tc>
                <a:extLst>
                  <a:ext uri="{0D108BD9-81ED-4DB2-BD59-A6C34878D82A}">
                    <a16:rowId xmlns:a16="http://schemas.microsoft.com/office/drawing/2014/main" val="10006"/>
                  </a:ext>
                </a:extLst>
              </a:tr>
              <a:tr h="482497">
                <a:tc>
                  <a:txBody>
                    <a:bodyPr/>
                    <a:lstStyle/>
                    <a:p>
                      <a:pPr>
                        <a:lnSpc>
                          <a:spcPct val="115000"/>
                        </a:lnSpc>
                        <a:spcAft>
                          <a:spcPts val="1000"/>
                        </a:spcAft>
                      </a:pPr>
                      <a:r>
                        <a:rPr lang="sl-SI" sz="800">
                          <a:effectLst/>
                        </a:rPr>
                        <a:t>Letni stroški parkiranja (parkirnina, garaža)                                  </a:t>
                      </a:r>
                      <a:endParaRPr lang="sl-SI" sz="900">
                        <a:effectLst/>
                        <a:latin typeface="Calibri"/>
                        <a:ea typeface="Calibri"/>
                        <a:cs typeface="Times New Roman"/>
                      </a:endParaRPr>
                    </a:p>
                  </a:txBody>
                  <a:tcPr marL="57332" marR="57332" marT="0" marB="0"/>
                </a:tc>
                <a:tc>
                  <a:txBody>
                    <a:bodyPr/>
                    <a:lstStyle/>
                    <a:p>
                      <a:pPr>
                        <a:lnSpc>
                          <a:spcPct val="115000"/>
                        </a:lnSpc>
                        <a:spcAft>
                          <a:spcPts val="1000"/>
                        </a:spcAft>
                      </a:pPr>
                      <a:r>
                        <a:rPr lang="sl-SI" sz="800">
                          <a:effectLst/>
                        </a:rPr>
                        <a:t> </a:t>
                      </a:r>
                      <a:endParaRPr lang="sl-SI" sz="900">
                        <a:effectLst/>
                        <a:latin typeface="Calibri"/>
                        <a:ea typeface="Calibri"/>
                        <a:cs typeface="Times New Roman"/>
                      </a:endParaRPr>
                    </a:p>
                  </a:txBody>
                  <a:tcPr marL="57332" marR="57332" marT="0" marB="0"/>
                </a:tc>
                <a:extLst>
                  <a:ext uri="{0D108BD9-81ED-4DB2-BD59-A6C34878D82A}">
                    <a16:rowId xmlns:a16="http://schemas.microsoft.com/office/drawing/2014/main" val="10007"/>
                  </a:ext>
                </a:extLst>
              </a:tr>
              <a:tr h="386557">
                <a:tc>
                  <a:txBody>
                    <a:bodyPr/>
                    <a:lstStyle/>
                    <a:p>
                      <a:pPr>
                        <a:lnSpc>
                          <a:spcPct val="115000"/>
                        </a:lnSpc>
                        <a:spcAft>
                          <a:spcPts val="1000"/>
                        </a:spcAft>
                      </a:pPr>
                      <a:r>
                        <a:rPr lang="sl-SI" sz="800">
                          <a:effectLst/>
                        </a:rPr>
                        <a:t>Letni strošek goriva (ocena glede na prevožene kilometre v enem letu, povprečno porabo in ceno bencina) </a:t>
                      </a:r>
                      <a:endParaRPr lang="sl-SI" sz="900">
                        <a:effectLst/>
                        <a:latin typeface="Calibri"/>
                        <a:ea typeface="Calibri"/>
                        <a:cs typeface="Times New Roman"/>
                      </a:endParaRPr>
                    </a:p>
                  </a:txBody>
                  <a:tcPr marL="57332" marR="57332" marT="0" marB="0"/>
                </a:tc>
                <a:tc>
                  <a:txBody>
                    <a:bodyPr/>
                    <a:lstStyle/>
                    <a:p>
                      <a:pPr>
                        <a:lnSpc>
                          <a:spcPct val="115000"/>
                        </a:lnSpc>
                        <a:spcAft>
                          <a:spcPts val="1000"/>
                        </a:spcAft>
                      </a:pPr>
                      <a:r>
                        <a:rPr lang="sl-SI" sz="800">
                          <a:effectLst/>
                        </a:rPr>
                        <a:t> </a:t>
                      </a:r>
                      <a:endParaRPr lang="sl-SI" sz="900">
                        <a:effectLst/>
                        <a:latin typeface="Calibri"/>
                        <a:ea typeface="Calibri"/>
                        <a:cs typeface="Times New Roman"/>
                      </a:endParaRPr>
                    </a:p>
                  </a:txBody>
                  <a:tcPr marL="57332" marR="57332" marT="0" marB="0"/>
                </a:tc>
                <a:extLst>
                  <a:ext uri="{0D108BD9-81ED-4DB2-BD59-A6C34878D82A}">
                    <a16:rowId xmlns:a16="http://schemas.microsoft.com/office/drawing/2014/main" val="10008"/>
                  </a:ext>
                </a:extLst>
              </a:tr>
              <a:tr h="576335">
                <a:tc>
                  <a:txBody>
                    <a:bodyPr/>
                    <a:lstStyle/>
                    <a:p>
                      <a:pPr>
                        <a:lnSpc>
                          <a:spcPct val="115000"/>
                        </a:lnSpc>
                        <a:spcAft>
                          <a:spcPts val="1000"/>
                        </a:spcAft>
                      </a:pPr>
                      <a:r>
                        <a:rPr lang="sl-SI" sz="800">
                          <a:effectLst/>
                        </a:rPr>
                        <a:t>Morebitni drugi stroški (npr. Kazni za prometne prekrške, pranje avtomobila…)          </a:t>
                      </a:r>
                      <a:endParaRPr lang="sl-SI" sz="900">
                        <a:effectLst/>
                        <a:latin typeface="Calibri"/>
                        <a:ea typeface="Calibri"/>
                        <a:cs typeface="Times New Roman"/>
                      </a:endParaRPr>
                    </a:p>
                  </a:txBody>
                  <a:tcPr marL="57332" marR="57332" marT="0" marB="0"/>
                </a:tc>
                <a:tc>
                  <a:txBody>
                    <a:bodyPr/>
                    <a:lstStyle/>
                    <a:p>
                      <a:pPr>
                        <a:lnSpc>
                          <a:spcPct val="115000"/>
                        </a:lnSpc>
                        <a:spcAft>
                          <a:spcPts val="1000"/>
                        </a:spcAft>
                      </a:pPr>
                      <a:r>
                        <a:rPr lang="sl-SI" sz="800">
                          <a:effectLst/>
                        </a:rPr>
                        <a:t> </a:t>
                      </a:r>
                      <a:endParaRPr lang="sl-SI" sz="900">
                        <a:effectLst/>
                        <a:latin typeface="Calibri"/>
                        <a:ea typeface="Calibri"/>
                        <a:cs typeface="Times New Roman"/>
                      </a:endParaRPr>
                    </a:p>
                  </a:txBody>
                  <a:tcPr marL="57332" marR="57332" marT="0" marB="0"/>
                </a:tc>
                <a:extLst>
                  <a:ext uri="{0D108BD9-81ED-4DB2-BD59-A6C34878D82A}">
                    <a16:rowId xmlns:a16="http://schemas.microsoft.com/office/drawing/2014/main" val="10009"/>
                  </a:ext>
                </a:extLst>
              </a:tr>
              <a:tr h="526614">
                <a:tc>
                  <a:txBody>
                    <a:bodyPr/>
                    <a:lstStyle/>
                    <a:p>
                      <a:pPr>
                        <a:lnSpc>
                          <a:spcPct val="115000"/>
                        </a:lnSpc>
                        <a:spcAft>
                          <a:spcPts val="1000"/>
                        </a:spcAft>
                      </a:pPr>
                      <a:r>
                        <a:rPr lang="sl-SI" sz="800">
                          <a:effectLst/>
                        </a:rPr>
                        <a:t>Vsi stroški našega avtomobila v enem letu ob predpostavki, da ga bomo vozili 10 let </a:t>
                      </a:r>
                      <a:endParaRPr lang="sl-SI" sz="900">
                        <a:effectLst/>
                        <a:latin typeface="Calibri"/>
                        <a:ea typeface="Calibri"/>
                        <a:cs typeface="Times New Roman"/>
                      </a:endParaRPr>
                    </a:p>
                  </a:txBody>
                  <a:tcPr marL="57332" marR="57332" marT="0" marB="0"/>
                </a:tc>
                <a:tc>
                  <a:txBody>
                    <a:bodyPr/>
                    <a:lstStyle/>
                    <a:p>
                      <a:pPr>
                        <a:lnSpc>
                          <a:spcPct val="115000"/>
                        </a:lnSpc>
                        <a:spcAft>
                          <a:spcPts val="1000"/>
                        </a:spcAft>
                      </a:pPr>
                      <a:r>
                        <a:rPr lang="sl-SI" sz="800">
                          <a:effectLst/>
                        </a:rPr>
                        <a:t>Letni strošek avtomobila</a:t>
                      </a:r>
                      <a:endParaRPr lang="sl-SI" sz="900">
                        <a:effectLst/>
                      </a:endParaRPr>
                    </a:p>
                    <a:p>
                      <a:pPr>
                        <a:lnSpc>
                          <a:spcPct val="115000"/>
                        </a:lnSpc>
                        <a:spcAft>
                          <a:spcPts val="1000"/>
                        </a:spcAft>
                      </a:pPr>
                      <a:r>
                        <a:rPr lang="sl-SI" sz="800">
                          <a:effectLst/>
                        </a:rPr>
                        <a:t>EUR =__________</a:t>
                      </a:r>
                      <a:endParaRPr lang="sl-SI" sz="900">
                        <a:effectLst/>
                        <a:latin typeface="Calibri"/>
                        <a:ea typeface="Calibri"/>
                        <a:cs typeface="Times New Roman"/>
                      </a:endParaRPr>
                    </a:p>
                  </a:txBody>
                  <a:tcPr marL="57332" marR="57332" marT="0" marB="0"/>
                </a:tc>
                <a:extLst>
                  <a:ext uri="{0D108BD9-81ED-4DB2-BD59-A6C34878D82A}">
                    <a16:rowId xmlns:a16="http://schemas.microsoft.com/office/drawing/2014/main" val="10010"/>
                  </a:ext>
                </a:extLst>
              </a:tr>
              <a:tr h="526614">
                <a:tc>
                  <a:txBody>
                    <a:bodyPr/>
                    <a:lstStyle/>
                    <a:p>
                      <a:pPr>
                        <a:lnSpc>
                          <a:spcPct val="115000"/>
                        </a:lnSpc>
                        <a:spcAft>
                          <a:spcPts val="1000"/>
                        </a:spcAft>
                      </a:pPr>
                      <a:r>
                        <a:rPr lang="sl-SI" sz="800">
                          <a:effectLst/>
                        </a:rPr>
                        <a:t>Vsi stroški avtomobila v enem mesecu ob predpostavki, da ga bomo vozili 10 let</a:t>
                      </a:r>
                      <a:endParaRPr lang="sl-SI" sz="900">
                        <a:effectLst/>
                        <a:latin typeface="Calibri"/>
                        <a:ea typeface="Calibri"/>
                        <a:cs typeface="Times New Roman"/>
                      </a:endParaRPr>
                    </a:p>
                  </a:txBody>
                  <a:tcPr marL="57332" marR="57332" marT="0" marB="0"/>
                </a:tc>
                <a:tc>
                  <a:txBody>
                    <a:bodyPr/>
                    <a:lstStyle/>
                    <a:p>
                      <a:pPr>
                        <a:lnSpc>
                          <a:spcPct val="115000"/>
                        </a:lnSpc>
                        <a:spcAft>
                          <a:spcPts val="1000"/>
                        </a:spcAft>
                      </a:pPr>
                      <a:r>
                        <a:rPr lang="sl-SI" sz="800">
                          <a:effectLst/>
                        </a:rPr>
                        <a:t>Mesečni  strošek avtomobila</a:t>
                      </a:r>
                      <a:endParaRPr lang="sl-SI" sz="900">
                        <a:effectLst/>
                      </a:endParaRPr>
                    </a:p>
                    <a:p>
                      <a:pPr>
                        <a:lnSpc>
                          <a:spcPct val="115000"/>
                        </a:lnSpc>
                        <a:spcAft>
                          <a:spcPts val="1000"/>
                        </a:spcAft>
                      </a:pPr>
                      <a:r>
                        <a:rPr lang="sl-SI" sz="800">
                          <a:effectLst/>
                        </a:rPr>
                        <a:t>EUR =__________</a:t>
                      </a:r>
                      <a:endParaRPr lang="sl-SI" sz="900">
                        <a:effectLst/>
                        <a:latin typeface="Calibri"/>
                        <a:ea typeface="Calibri"/>
                        <a:cs typeface="Times New Roman"/>
                      </a:endParaRPr>
                    </a:p>
                  </a:txBody>
                  <a:tcPr marL="57332" marR="57332" marT="0" marB="0"/>
                </a:tc>
                <a:extLst>
                  <a:ext uri="{0D108BD9-81ED-4DB2-BD59-A6C34878D82A}">
                    <a16:rowId xmlns:a16="http://schemas.microsoft.com/office/drawing/2014/main" val="10011"/>
                  </a:ext>
                </a:extLst>
              </a:tr>
              <a:tr h="526614">
                <a:tc>
                  <a:txBody>
                    <a:bodyPr/>
                    <a:lstStyle/>
                    <a:p>
                      <a:pPr>
                        <a:lnSpc>
                          <a:spcPct val="115000"/>
                        </a:lnSpc>
                        <a:spcAft>
                          <a:spcPts val="1000"/>
                        </a:spcAft>
                      </a:pPr>
                      <a:r>
                        <a:rPr lang="sl-SI" sz="800">
                          <a:effectLst/>
                        </a:rPr>
                        <a:t>Vsi stroški avtomobila v enem dnevu ob predpostavki, da ga bomo vozili 10 let</a:t>
                      </a:r>
                      <a:endParaRPr lang="sl-SI" sz="900">
                        <a:effectLst/>
                        <a:latin typeface="Calibri"/>
                        <a:ea typeface="Calibri"/>
                        <a:cs typeface="Times New Roman"/>
                      </a:endParaRPr>
                    </a:p>
                  </a:txBody>
                  <a:tcPr marL="57332" marR="57332" marT="0" marB="0"/>
                </a:tc>
                <a:tc>
                  <a:txBody>
                    <a:bodyPr/>
                    <a:lstStyle/>
                    <a:p>
                      <a:pPr>
                        <a:lnSpc>
                          <a:spcPct val="115000"/>
                        </a:lnSpc>
                        <a:spcAft>
                          <a:spcPts val="1000"/>
                        </a:spcAft>
                      </a:pPr>
                      <a:r>
                        <a:rPr lang="sl-SI" sz="800" dirty="0">
                          <a:effectLst/>
                        </a:rPr>
                        <a:t>Dnevni  strošek avtomobila</a:t>
                      </a:r>
                      <a:endParaRPr lang="sl-SI" sz="900" dirty="0">
                        <a:effectLst/>
                      </a:endParaRPr>
                    </a:p>
                    <a:p>
                      <a:pPr>
                        <a:lnSpc>
                          <a:spcPct val="115000"/>
                        </a:lnSpc>
                        <a:spcAft>
                          <a:spcPts val="1000"/>
                        </a:spcAft>
                      </a:pPr>
                      <a:r>
                        <a:rPr lang="sl-SI" sz="800" dirty="0">
                          <a:effectLst/>
                        </a:rPr>
                        <a:t>EUR =__________</a:t>
                      </a:r>
                      <a:endParaRPr lang="sl-SI" sz="900" dirty="0">
                        <a:effectLst/>
                        <a:latin typeface="Calibri"/>
                        <a:ea typeface="Calibri"/>
                        <a:cs typeface="Times New Roman"/>
                      </a:endParaRPr>
                    </a:p>
                  </a:txBody>
                  <a:tcPr marL="57332" marR="57332"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672098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defRPr/>
            </a:pPr>
            <a:r>
              <a:rPr lang="sl-SI" sz="3600" dirty="0">
                <a:solidFill>
                  <a:srgbClr val="002060"/>
                </a:solidFill>
                <a:latin typeface="+mn-lt"/>
              </a:rPr>
              <a:t>Vprašanja za delavnico</a:t>
            </a:r>
          </a:p>
        </p:txBody>
      </p:sp>
      <p:sp>
        <p:nvSpPr>
          <p:cNvPr id="4" name="Ograda vsebine 2"/>
          <p:cNvSpPr txBox="1">
            <a:spLocks/>
          </p:cNvSpPr>
          <p:nvPr/>
        </p:nvSpPr>
        <p:spPr>
          <a:xfrm>
            <a:off x="395288" y="1341438"/>
            <a:ext cx="8424862" cy="4967882"/>
          </a:xfrm>
          <a:prstGeom prst="rect">
            <a:avLst/>
          </a:prstGeom>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514350" indent="-514350">
              <a:buFont typeface="Wingdings" pitchFamily="2" charset="2"/>
              <a:buAutoNum type="arabicPeriod"/>
              <a:defRPr/>
            </a:pPr>
            <a:r>
              <a:rPr lang="sl-SI" sz="2800" kern="0" dirty="0">
                <a:solidFill>
                  <a:srgbClr val="002060"/>
                </a:solidFill>
              </a:rPr>
              <a:t>Ali ste pričakovali približno tak izračun dnevnega/mesečnega/letnega stroška avtomobila?</a:t>
            </a:r>
          </a:p>
          <a:p>
            <a:pPr marL="514350" indent="-514350">
              <a:buFont typeface="Wingdings" pitchFamily="2" charset="2"/>
              <a:buAutoNum type="arabicPeriod"/>
              <a:defRPr/>
            </a:pPr>
            <a:r>
              <a:rPr lang="sl-SI" sz="2800" kern="0" dirty="0">
                <a:solidFill>
                  <a:srgbClr val="002060"/>
                </a:solidFill>
              </a:rPr>
              <a:t>Ali menite, da je smiselno imeti lasten avto, ali bi se raje posluževali „javnih avtomobilov“ v kombinacij z javnim prevozom, kolesarjenjem in hojo?</a:t>
            </a:r>
          </a:p>
          <a:p>
            <a:pPr marL="514350" indent="-514350">
              <a:buFont typeface="Wingdings" pitchFamily="2" charset="2"/>
              <a:buAutoNum type="arabicPeriod"/>
              <a:defRPr/>
            </a:pPr>
            <a:r>
              <a:rPr lang="sl-SI" sz="2800" kern="0" dirty="0">
                <a:solidFill>
                  <a:srgbClr val="002060"/>
                </a:solidFill>
              </a:rPr>
              <a:t>Kakšne informacije potrebujete, da bi se posluževali alternativ avtomobilu? Veste, kje lahko dobite te informacije?</a:t>
            </a:r>
          </a:p>
          <a:p>
            <a:pPr marL="514350" indent="-514350">
              <a:buFont typeface="Wingdings" pitchFamily="2" charset="2"/>
              <a:buAutoNum type="arabicPeriod"/>
              <a:defRPr/>
            </a:pPr>
            <a:r>
              <a:rPr lang="sl-SI" sz="2800" kern="0" dirty="0">
                <a:solidFill>
                  <a:srgbClr val="002060"/>
                </a:solidFill>
              </a:rPr>
              <a:t>Kaj menite, da je potrebno urediti v vašem kraju/občini, da bi bili bolj mobilni in bi lažje dostopali po vsakdanjih opravkih?</a:t>
            </a:r>
          </a:p>
        </p:txBody>
      </p:sp>
    </p:spTree>
    <p:extLst>
      <p:ext uri="{BB962C8B-B14F-4D97-AF65-F5344CB8AC3E}">
        <p14:creationId xmlns:p14="http://schemas.microsoft.com/office/powerpoint/2010/main" val="261073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426170"/>
          </a:xfrm>
        </p:spPr>
        <p:txBody>
          <a:bodyPr>
            <a:normAutofit fontScale="90000"/>
          </a:bodyPr>
          <a:lstStyle/>
          <a:p>
            <a:r>
              <a:rPr lang="sl-SI" dirty="0">
                <a:solidFill>
                  <a:schemeClr val="tx2">
                    <a:lumMod val="75000"/>
                  </a:schemeClr>
                </a:solidFill>
              </a:rPr>
              <a:t>Živeti brez avtomobila</a:t>
            </a:r>
            <a:br>
              <a:rPr lang="sl-SI" dirty="0">
                <a:solidFill>
                  <a:schemeClr val="tx2">
                    <a:lumMod val="75000"/>
                  </a:schemeClr>
                </a:solidFill>
              </a:rPr>
            </a:br>
            <a:r>
              <a:rPr lang="sl-SI" dirty="0">
                <a:solidFill>
                  <a:schemeClr val="tx2">
                    <a:lumMod val="75000"/>
                  </a:schemeClr>
                </a:solidFill>
              </a:rPr>
              <a:t>Kakšne so alternative? </a:t>
            </a:r>
            <a:endParaRPr lang="sl-SI" dirty="0">
              <a:solidFill>
                <a:srgbClr val="FF0000"/>
              </a:solidFill>
            </a:endParaRPr>
          </a:p>
        </p:txBody>
      </p:sp>
      <p:sp>
        <p:nvSpPr>
          <p:cNvPr id="3" name="Ograda vsebine 2"/>
          <p:cNvSpPr>
            <a:spLocks noGrp="1"/>
          </p:cNvSpPr>
          <p:nvPr>
            <p:ph idx="1"/>
          </p:nvPr>
        </p:nvSpPr>
        <p:spPr>
          <a:xfrm>
            <a:off x="395536" y="1772816"/>
            <a:ext cx="8229600" cy="4536503"/>
          </a:xfrm>
        </p:spPr>
        <p:txBody>
          <a:bodyPr>
            <a:normAutofit/>
          </a:bodyPr>
          <a:lstStyle/>
          <a:p>
            <a:r>
              <a:rPr lang="sl-SI" dirty="0">
                <a:solidFill>
                  <a:schemeClr val="tx2">
                    <a:lumMod val="75000"/>
                  </a:schemeClr>
                </a:solidFill>
              </a:rPr>
              <a:t>Peš</a:t>
            </a:r>
          </a:p>
          <a:p>
            <a:r>
              <a:rPr lang="sl-SI" dirty="0">
                <a:solidFill>
                  <a:schemeClr val="tx2">
                    <a:lumMod val="75000"/>
                  </a:schemeClr>
                </a:solidFill>
              </a:rPr>
              <a:t>Kolo</a:t>
            </a:r>
          </a:p>
          <a:p>
            <a:r>
              <a:rPr lang="sl-SI" dirty="0">
                <a:solidFill>
                  <a:schemeClr val="tx2">
                    <a:lumMod val="75000"/>
                  </a:schemeClr>
                </a:solidFill>
              </a:rPr>
              <a:t>Javni prevoz</a:t>
            </a:r>
          </a:p>
          <a:p>
            <a:r>
              <a:rPr lang="sl-SI" dirty="0">
                <a:solidFill>
                  <a:schemeClr val="tx2">
                    <a:lumMod val="75000"/>
                  </a:schemeClr>
                </a:solidFill>
              </a:rPr>
              <a:t>Deljenje avtomobila (car </a:t>
            </a:r>
            <a:r>
              <a:rPr lang="sl-SI" dirty="0" err="1">
                <a:solidFill>
                  <a:schemeClr val="tx2">
                    <a:lumMod val="75000"/>
                  </a:schemeClr>
                </a:solidFill>
              </a:rPr>
              <a:t>pooling</a:t>
            </a:r>
            <a:r>
              <a:rPr lang="sl-SI" dirty="0">
                <a:solidFill>
                  <a:schemeClr val="tx2">
                    <a:lumMod val="75000"/>
                  </a:schemeClr>
                </a:solidFill>
              </a:rPr>
              <a:t>)</a:t>
            </a:r>
          </a:p>
          <a:p>
            <a:r>
              <a:rPr lang="sl-SI" dirty="0">
                <a:solidFill>
                  <a:schemeClr val="tx2">
                    <a:lumMod val="75000"/>
                  </a:schemeClr>
                </a:solidFill>
              </a:rPr>
              <a:t>Souporaba avtomobila (car </a:t>
            </a:r>
            <a:r>
              <a:rPr lang="sl-SI" dirty="0" err="1">
                <a:solidFill>
                  <a:schemeClr val="tx2">
                    <a:lumMod val="75000"/>
                  </a:schemeClr>
                </a:solidFill>
              </a:rPr>
              <a:t>sharing</a:t>
            </a:r>
            <a:r>
              <a:rPr lang="sl-SI" dirty="0">
                <a:solidFill>
                  <a:schemeClr val="tx2">
                    <a:lumMod val="75000"/>
                  </a:schemeClr>
                </a:solidFill>
              </a:rPr>
              <a:t>)</a:t>
            </a:r>
          </a:p>
          <a:p>
            <a:r>
              <a:rPr lang="sl-SI" dirty="0">
                <a:solidFill>
                  <a:srgbClr val="00B050"/>
                </a:solidFill>
              </a:rPr>
              <a:t>Sopotniki (opcijsko)</a:t>
            </a:r>
          </a:p>
          <a:p>
            <a:r>
              <a:rPr lang="sl-SI" dirty="0" err="1">
                <a:solidFill>
                  <a:srgbClr val="00B050"/>
                </a:solidFill>
              </a:rPr>
              <a:t>Prostofer</a:t>
            </a:r>
            <a:r>
              <a:rPr lang="sl-SI" dirty="0">
                <a:solidFill>
                  <a:srgbClr val="00B050"/>
                </a:solidFill>
              </a:rPr>
              <a:t> (opcijsko)</a:t>
            </a:r>
          </a:p>
          <a:p>
            <a:endParaRPr lang="sl-SI" dirty="0">
              <a:solidFill>
                <a:srgbClr val="002060"/>
              </a:solidFill>
            </a:endParaRPr>
          </a:p>
          <a:p>
            <a:endParaRPr lang="sl-SI" dirty="0">
              <a:solidFill>
                <a:srgbClr val="002060"/>
              </a:solidFill>
            </a:endParaRPr>
          </a:p>
        </p:txBody>
      </p:sp>
    </p:spTree>
    <p:extLst>
      <p:ext uri="{BB962C8B-B14F-4D97-AF65-F5344CB8AC3E}">
        <p14:creationId xmlns:p14="http://schemas.microsoft.com/office/powerpoint/2010/main" val="262640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sl-SI" sz="4400" dirty="0"/>
              <a:t>          </a:t>
            </a:r>
            <a:r>
              <a:rPr lang="sl-SI" sz="4000" dirty="0">
                <a:latin typeface="+mn-lt"/>
              </a:rPr>
              <a:t>Kaj je          in     </a:t>
            </a:r>
            <a:r>
              <a:rPr lang="sl-SI" sz="4000" dirty="0">
                <a:solidFill>
                  <a:srgbClr val="FF0000"/>
                </a:solidFill>
                <a:latin typeface="+mn-lt"/>
              </a:rPr>
              <a:t>kaj ni    </a:t>
            </a:r>
            <a:r>
              <a:rPr lang="sl-SI" sz="4000" dirty="0">
                <a:latin typeface="+mn-lt"/>
              </a:rPr>
              <a:t>TM?</a:t>
            </a:r>
            <a:br>
              <a:rPr lang="sl-SI" sz="4000" dirty="0">
                <a:latin typeface="+mn-lt"/>
              </a:rPr>
            </a:br>
            <a:r>
              <a:rPr lang="sl-SI" sz="2400" dirty="0">
                <a:latin typeface="+mn-lt"/>
              </a:rPr>
              <a:t>                             </a:t>
            </a:r>
            <a:endParaRPr lang="en-US" altLang="sl-SI" sz="2400" dirty="0">
              <a:latin typeface="+mn-lt"/>
            </a:endParaRPr>
          </a:p>
        </p:txBody>
      </p:sp>
      <p:sp>
        <p:nvSpPr>
          <p:cNvPr id="6147" name="Rectangle 3"/>
          <p:cNvSpPr>
            <a:spLocks noGrp="1" noChangeArrowheads="1"/>
          </p:cNvSpPr>
          <p:nvPr>
            <p:ph type="body" idx="1"/>
          </p:nvPr>
        </p:nvSpPr>
        <p:spPr>
          <a:xfrm>
            <a:off x="250825" y="1125538"/>
            <a:ext cx="8713788" cy="5005387"/>
          </a:xfrm>
        </p:spPr>
        <p:txBody>
          <a:bodyPr/>
          <a:lstStyle/>
          <a:p>
            <a:pPr eaLnBrk="1" hangingPunct="1">
              <a:buFont typeface="Wingdings" pitchFamily="2" charset="2"/>
              <a:buNone/>
            </a:pPr>
            <a:r>
              <a:rPr lang="sl-SI" altLang="sl-SI" sz="2400" b="1">
                <a:solidFill>
                  <a:schemeClr val="tx2"/>
                </a:solidFill>
              </a:rPr>
              <a:t>    </a:t>
            </a:r>
          </a:p>
          <a:p>
            <a:pPr eaLnBrk="1" hangingPunct="1"/>
            <a:endParaRPr lang="sl-SI" altLang="sl-SI" sz="2000">
              <a:solidFill>
                <a:schemeClr val="tx2"/>
              </a:solidFill>
            </a:endParaRPr>
          </a:p>
          <a:p>
            <a:pPr eaLnBrk="1" hangingPunct="1">
              <a:buFontTx/>
              <a:buChar char="-"/>
            </a:pPr>
            <a:endParaRPr lang="en-US" altLang="sl-SI" sz="2400">
              <a:solidFill>
                <a:schemeClr val="tx2"/>
              </a:solidFill>
            </a:endParaRPr>
          </a:p>
          <a:p>
            <a:pPr eaLnBrk="1" hangingPunct="1">
              <a:buFontTx/>
              <a:buChar char="-"/>
            </a:pPr>
            <a:endParaRPr lang="en-US" altLang="sl-SI" sz="2400">
              <a:solidFill>
                <a:schemeClr val="tx2"/>
              </a:solidFill>
            </a:endParaRPr>
          </a:p>
          <a:p>
            <a:pPr eaLnBrk="1" hangingPunct="1">
              <a:buFont typeface="Wingdings" pitchFamily="2" charset="2"/>
              <a:buNone/>
            </a:pPr>
            <a:endParaRPr lang="en-US" altLang="sl-SI" sz="2400">
              <a:solidFill>
                <a:schemeClr val="tx2"/>
              </a:solidFill>
            </a:endParaRPr>
          </a:p>
          <a:p>
            <a:pPr eaLnBrk="1" hangingPunct="1"/>
            <a:endParaRPr lang="en-US" altLang="sl-SI" sz="2400">
              <a:solidFill>
                <a:schemeClr val="tx2"/>
              </a:solidFill>
            </a:endParaRPr>
          </a:p>
        </p:txBody>
      </p:sp>
      <p:pic>
        <p:nvPicPr>
          <p:cNvPr id="6150" name="Picture 9" descr="bus"/>
          <p:cNvPicPr>
            <a:picLocks noChangeAspect="1" noChangeArrowheads="1"/>
          </p:cNvPicPr>
          <p:nvPr>
            <p:custDataLst>
              <p:tags r:id="rId1"/>
            </p:custDataLst>
          </p:nvPr>
        </p:nvPicPr>
        <p:blipFill>
          <a:blip r:embed="rId23">
            <a:clrChange>
              <a:clrFrom>
                <a:srgbClr val="FFFFFF"/>
              </a:clrFrom>
              <a:clrTo>
                <a:srgbClr val="FFFFFF">
                  <a:alpha val="0"/>
                </a:srgbClr>
              </a:clrTo>
            </a:clrChange>
            <a:lum bright="100000"/>
            <a:extLst>
              <a:ext uri="{28A0092B-C50C-407E-A947-70E740481C1C}">
                <a14:useLocalDpi xmlns:a14="http://schemas.microsoft.com/office/drawing/2010/main" val="0"/>
              </a:ext>
            </a:extLst>
          </a:blip>
          <a:srcRect/>
          <a:stretch>
            <a:fillRect/>
          </a:stretch>
        </p:blipFill>
        <p:spPr bwMode="auto">
          <a:xfrm>
            <a:off x="4359275" y="4429125"/>
            <a:ext cx="4159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avto_mali"/>
          <p:cNvPicPr>
            <a:picLocks noChangeAspect="1" noChangeArrowheads="1"/>
          </p:cNvPicPr>
          <p:nvPr>
            <p:custDataLst>
              <p:tags r:id="rId2"/>
            </p:custDataLst>
          </p:nvPr>
        </p:nvPicPr>
        <p:blipFill>
          <a:blip r:embed="rId24" cstate="print">
            <a:lum bright="100000"/>
            <a:extLst>
              <a:ext uri="{28A0092B-C50C-407E-A947-70E740481C1C}">
                <a14:useLocalDpi xmlns:a14="http://schemas.microsoft.com/office/drawing/2010/main" val="0"/>
              </a:ext>
            </a:extLst>
          </a:blip>
          <a:srcRect/>
          <a:stretch>
            <a:fillRect/>
          </a:stretch>
        </p:blipFill>
        <p:spPr bwMode="auto">
          <a:xfrm>
            <a:off x="4373563" y="5519738"/>
            <a:ext cx="3857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descr="pesec"/>
          <p:cNvPicPr>
            <a:picLocks noChangeAspect="1" noChangeArrowheads="1"/>
          </p:cNvPicPr>
          <p:nvPr>
            <p:custDataLst>
              <p:tags r:id="rId3"/>
            </p:custDataLst>
          </p:nvPr>
        </p:nvPicPr>
        <p:blipFill>
          <a:blip r:embed="rId25">
            <a:clrChange>
              <a:clrFrom>
                <a:srgbClr val="FFFFFF"/>
              </a:clrFrom>
              <a:clrTo>
                <a:srgbClr val="FFFFFF">
                  <a:alpha val="0"/>
                </a:srgbClr>
              </a:clrTo>
            </a:clrChange>
            <a:lum bright="100000"/>
            <a:extLst>
              <a:ext uri="{28A0092B-C50C-407E-A947-70E740481C1C}">
                <a14:useLocalDpi xmlns:a14="http://schemas.microsoft.com/office/drawing/2010/main" val="0"/>
              </a:ext>
            </a:extLst>
          </a:blip>
          <a:srcRect/>
          <a:stretch>
            <a:fillRect/>
          </a:stretch>
        </p:blipFill>
        <p:spPr bwMode="auto">
          <a:xfrm>
            <a:off x="4424363" y="2136775"/>
            <a:ext cx="2841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2" descr="kolo"/>
          <p:cNvPicPr>
            <a:picLocks noChangeAspect="1" noChangeArrowheads="1"/>
          </p:cNvPicPr>
          <p:nvPr>
            <p:custDataLst>
              <p:tags r:id="rId4"/>
            </p:custDataLst>
          </p:nvPr>
        </p:nvPicPr>
        <p:blipFill>
          <a:blip r:embed="rId26">
            <a:lum bright="100000"/>
            <a:extLst>
              <a:ext uri="{28A0092B-C50C-407E-A947-70E740481C1C}">
                <a14:useLocalDpi xmlns:a14="http://schemas.microsoft.com/office/drawing/2010/main" val="0"/>
              </a:ext>
            </a:extLst>
          </a:blip>
          <a:srcRect/>
          <a:stretch>
            <a:fillRect/>
          </a:stretch>
        </p:blipFill>
        <p:spPr bwMode="auto">
          <a:xfrm>
            <a:off x="4268788" y="3303588"/>
            <a:ext cx="4905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5"/>
          <p:cNvSpPr>
            <a:spLocks noChangeArrowheads="1"/>
          </p:cNvSpPr>
          <p:nvPr>
            <p:custDataLst>
              <p:tags r:id="rId5"/>
            </p:custDataLst>
          </p:nvPr>
        </p:nvSpPr>
        <p:spPr bwMode="auto">
          <a:xfrm flipV="1">
            <a:off x="2179638" y="5051425"/>
            <a:ext cx="1181100" cy="1062038"/>
          </a:xfrm>
          <a:prstGeom prst="triangle">
            <a:avLst>
              <a:gd name="adj" fmla="val 50000"/>
            </a:avLst>
          </a:prstGeom>
          <a:solidFill>
            <a:schemeClr val="tx2">
              <a:lumMod val="20000"/>
              <a:lumOff val="80000"/>
            </a:schemeClr>
          </a:solidFill>
          <a:ln>
            <a:noFill/>
          </a:ln>
        </p:spPr>
        <p:txBody>
          <a:bodyPr wrap="none" anchor="ctr"/>
          <a:lstStyle>
            <a:lvl1pPr>
              <a:defRPr sz="1400">
                <a:solidFill>
                  <a:schemeClr val="tx1"/>
                </a:solidFill>
                <a:latin typeface="Arial" pitchFamily="34" charset="0"/>
                <a:ea typeface="ＭＳ Ｐゴシック" pitchFamily="34" charset="-128"/>
              </a:defRPr>
            </a:lvl1pPr>
            <a:lvl2pPr marL="37931725" indent="-37474525">
              <a:defRPr sz="1400">
                <a:solidFill>
                  <a:schemeClr val="tx1"/>
                </a:solidFill>
                <a:latin typeface="Arial" pitchFamily="34" charset="0"/>
                <a:ea typeface="ＭＳ Ｐゴシック" pitchFamily="34" charset="-128"/>
              </a:defRPr>
            </a:lvl2pPr>
            <a:lvl3pPr>
              <a:defRPr sz="1400">
                <a:solidFill>
                  <a:schemeClr val="tx1"/>
                </a:solidFill>
                <a:latin typeface="Arial" pitchFamily="34" charset="0"/>
                <a:ea typeface="ＭＳ Ｐゴシック" pitchFamily="34" charset="-128"/>
              </a:defRPr>
            </a:lvl3pPr>
            <a:lvl4pPr>
              <a:defRPr sz="1400">
                <a:solidFill>
                  <a:schemeClr val="tx1"/>
                </a:solidFill>
                <a:latin typeface="Arial" pitchFamily="34" charset="0"/>
                <a:ea typeface="ＭＳ Ｐゴシック" pitchFamily="34" charset="-128"/>
              </a:defRPr>
            </a:lvl4pPr>
            <a:lvl5pPr>
              <a:defRPr sz="1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defRPr/>
            </a:pPr>
            <a:endParaRPr lang="sl-SI" altLang="sl-SI"/>
          </a:p>
        </p:txBody>
      </p:sp>
      <p:sp>
        <p:nvSpPr>
          <p:cNvPr id="17" name="AutoShape 6"/>
          <p:cNvSpPr>
            <a:spLocks noChangeArrowheads="1"/>
          </p:cNvSpPr>
          <p:nvPr>
            <p:custDataLst>
              <p:tags r:id="rId6"/>
            </p:custDataLst>
          </p:nvPr>
        </p:nvSpPr>
        <p:spPr bwMode="auto">
          <a:xfrm>
            <a:off x="1558925" y="3910013"/>
            <a:ext cx="2503488" cy="1003300"/>
          </a:xfrm>
          <a:custGeom>
            <a:avLst/>
            <a:gdLst>
              <a:gd name="T0" fmla="*/ 2204228 w 21600"/>
              <a:gd name="T1" fmla="*/ 501650 h 21600"/>
              <a:gd name="T2" fmla="*/ 1251744 w 21600"/>
              <a:gd name="T3" fmla="*/ 1003300 h 21600"/>
              <a:gd name="T4" fmla="*/ 299260 w 21600"/>
              <a:gd name="T5" fmla="*/ 501650 h 21600"/>
              <a:gd name="T6" fmla="*/ 1251744 w 21600"/>
              <a:gd name="T7" fmla="*/ 0 h 21600"/>
              <a:gd name="T8" fmla="*/ 0 60000 65536"/>
              <a:gd name="T9" fmla="*/ 0 60000 65536"/>
              <a:gd name="T10" fmla="*/ 0 60000 65536"/>
              <a:gd name="T11" fmla="*/ 0 60000 65536"/>
              <a:gd name="T12" fmla="*/ 4382 w 21600"/>
              <a:gd name="T13" fmla="*/ 4382 h 21600"/>
              <a:gd name="T14" fmla="*/ 17218 w 21600"/>
              <a:gd name="T15" fmla="*/ 17218 h 21600"/>
            </a:gdLst>
            <a:ahLst/>
            <a:cxnLst>
              <a:cxn ang="T8">
                <a:pos x="T0" y="T1"/>
              </a:cxn>
              <a:cxn ang="T9">
                <a:pos x="T2" y="T3"/>
              </a:cxn>
              <a:cxn ang="T10">
                <a:pos x="T4" y="T5"/>
              </a:cxn>
              <a:cxn ang="T11">
                <a:pos x="T6" y="T7"/>
              </a:cxn>
            </a:cxnLst>
            <a:rect l="T12" t="T13" r="T14" b="T15"/>
            <a:pathLst>
              <a:path w="21600" h="21600">
                <a:moveTo>
                  <a:pt x="0" y="0"/>
                </a:moveTo>
                <a:lnTo>
                  <a:pt x="5163" y="21600"/>
                </a:lnTo>
                <a:lnTo>
                  <a:pt x="16437" y="21600"/>
                </a:lnTo>
                <a:lnTo>
                  <a:pt x="21600" y="0"/>
                </a:lnTo>
                <a:close/>
              </a:path>
            </a:pathLst>
          </a:custGeom>
          <a:solidFill>
            <a:schemeClr val="tx2">
              <a:lumMod val="40000"/>
              <a:lumOff val="60000"/>
            </a:schemeClr>
          </a:solidFill>
          <a:ln>
            <a:noFill/>
          </a:ln>
        </p:spPr>
        <p:txBody>
          <a:bodyPr wrap="none" anchor="ctr"/>
          <a:lstStyle>
            <a:lvl1pPr>
              <a:defRPr sz="1400">
                <a:solidFill>
                  <a:schemeClr val="tx1"/>
                </a:solidFill>
                <a:latin typeface="Arial" pitchFamily="34" charset="0"/>
                <a:ea typeface="ＭＳ Ｐゴシック" pitchFamily="34" charset="-128"/>
              </a:defRPr>
            </a:lvl1pPr>
            <a:lvl2pPr marL="37931725" indent="-37474525">
              <a:defRPr sz="1400">
                <a:solidFill>
                  <a:schemeClr val="tx1"/>
                </a:solidFill>
                <a:latin typeface="Arial" pitchFamily="34" charset="0"/>
                <a:ea typeface="ＭＳ Ｐゴシック" pitchFamily="34" charset="-128"/>
              </a:defRPr>
            </a:lvl2pPr>
            <a:lvl3pPr>
              <a:defRPr sz="1400">
                <a:solidFill>
                  <a:schemeClr val="tx1"/>
                </a:solidFill>
                <a:latin typeface="Arial" pitchFamily="34" charset="0"/>
                <a:ea typeface="ＭＳ Ｐゴシック" pitchFamily="34" charset="-128"/>
              </a:defRPr>
            </a:lvl3pPr>
            <a:lvl4pPr>
              <a:defRPr sz="1400">
                <a:solidFill>
                  <a:schemeClr val="tx1"/>
                </a:solidFill>
                <a:latin typeface="Arial" pitchFamily="34" charset="0"/>
                <a:ea typeface="ＭＳ Ｐゴシック" pitchFamily="34" charset="-128"/>
              </a:defRPr>
            </a:lvl4pPr>
            <a:lvl5pPr>
              <a:defRPr sz="1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defRPr/>
            </a:pPr>
            <a:endParaRPr lang="sl-SI" altLang="sl-SI"/>
          </a:p>
        </p:txBody>
      </p:sp>
      <p:sp>
        <p:nvSpPr>
          <p:cNvPr id="18" name="AutoShape 7"/>
          <p:cNvSpPr>
            <a:spLocks noChangeArrowheads="1"/>
          </p:cNvSpPr>
          <p:nvPr>
            <p:custDataLst>
              <p:tags r:id="rId7"/>
            </p:custDataLst>
          </p:nvPr>
        </p:nvSpPr>
        <p:spPr bwMode="auto">
          <a:xfrm>
            <a:off x="944563" y="2806700"/>
            <a:ext cx="3763962" cy="1003300"/>
          </a:xfrm>
          <a:custGeom>
            <a:avLst/>
            <a:gdLst>
              <a:gd name="T0" fmla="*/ 3472603 w 21600"/>
              <a:gd name="T1" fmla="*/ 501650 h 21600"/>
              <a:gd name="T2" fmla="*/ 1881981 w 21600"/>
              <a:gd name="T3" fmla="*/ 1003300 h 21600"/>
              <a:gd name="T4" fmla="*/ 291359 w 21600"/>
              <a:gd name="T5" fmla="*/ 501650 h 21600"/>
              <a:gd name="T6" fmla="*/ 1881981 w 21600"/>
              <a:gd name="T7" fmla="*/ 0 h 21600"/>
              <a:gd name="T8" fmla="*/ 0 60000 65536"/>
              <a:gd name="T9" fmla="*/ 0 60000 65536"/>
              <a:gd name="T10" fmla="*/ 0 60000 65536"/>
              <a:gd name="T11" fmla="*/ 0 60000 65536"/>
              <a:gd name="T12" fmla="*/ 3472 w 21600"/>
              <a:gd name="T13" fmla="*/ 3472 h 21600"/>
              <a:gd name="T14" fmla="*/ 18128 w 21600"/>
              <a:gd name="T15" fmla="*/ 18128 h 21600"/>
            </a:gdLst>
            <a:ahLst/>
            <a:cxnLst>
              <a:cxn ang="T8">
                <a:pos x="T0" y="T1"/>
              </a:cxn>
              <a:cxn ang="T9">
                <a:pos x="T2" y="T3"/>
              </a:cxn>
              <a:cxn ang="T10">
                <a:pos x="T4" y="T5"/>
              </a:cxn>
              <a:cxn ang="T11">
                <a:pos x="T6" y="T7"/>
              </a:cxn>
            </a:cxnLst>
            <a:rect l="T12" t="T13" r="T14" b="T15"/>
            <a:pathLst>
              <a:path w="21600" h="21600">
                <a:moveTo>
                  <a:pt x="0" y="0"/>
                </a:moveTo>
                <a:lnTo>
                  <a:pt x="3343" y="21600"/>
                </a:lnTo>
                <a:lnTo>
                  <a:pt x="18257" y="21600"/>
                </a:lnTo>
                <a:lnTo>
                  <a:pt x="21600" y="0"/>
                </a:lnTo>
                <a:close/>
              </a:path>
            </a:pathLst>
          </a:custGeom>
          <a:solidFill>
            <a:schemeClr val="tx2">
              <a:lumMod val="60000"/>
              <a:lumOff val="40000"/>
            </a:schemeClr>
          </a:solidFill>
          <a:ln>
            <a:noFill/>
          </a:ln>
        </p:spPr>
        <p:txBody>
          <a:bodyPr wrap="none" anchor="ctr"/>
          <a:lstStyle>
            <a:lvl1pPr>
              <a:defRPr sz="1400">
                <a:solidFill>
                  <a:schemeClr val="tx1"/>
                </a:solidFill>
                <a:latin typeface="Arial" pitchFamily="34" charset="0"/>
                <a:ea typeface="ＭＳ Ｐゴシック" pitchFamily="34" charset="-128"/>
              </a:defRPr>
            </a:lvl1pPr>
            <a:lvl2pPr marL="37931725" indent="-37474525">
              <a:defRPr sz="1400">
                <a:solidFill>
                  <a:schemeClr val="tx1"/>
                </a:solidFill>
                <a:latin typeface="Arial" pitchFamily="34" charset="0"/>
                <a:ea typeface="ＭＳ Ｐゴシック" pitchFamily="34" charset="-128"/>
              </a:defRPr>
            </a:lvl2pPr>
            <a:lvl3pPr>
              <a:defRPr sz="1400">
                <a:solidFill>
                  <a:schemeClr val="tx1"/>
                </a:solidFill>
                <a:latin typeface="Arial" pitchFamily="34" charset="0"/>
                <a:ea typeface="ＭＳ Ｐゴシック" pitchFamily="34" charset="-128"/>
              </a:defRPr>
            </a:lvl3pPr>
            <a:lvl4pPr>
              <a:defRPr sz="1400">
                <a:solidFill>
                  <a:schemeClr val="tx1"/>
                </a:solidFill>
                <a:latin typeface="Arial" pitchFamily="34" charset="0"/>
                <a:ea typeface="ＭＳ Ｐゴシック" pitchFamily="34" charset="-128"/>
              </a:defRPr>
            </a:lvl4pPr>
            <a:lvl5pPr>
              <a:defRPr sz="1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defRPr/>
            </a:pPr>
            <a:endParaRPr lang="sl-SI" altLang="sl-SI">
              <a:solidFill>
                <a:schemeClr val="accent5">
                  <a:lumMod val="40000"/>
                  <a:lumOff val="60000"/>
                </a:schemeClr>
              </a:solidFill>
            </a:endParaRPr>
          </a:p>
        </p:txBody>
      </p:sp>
      <p:sp>
        <p:nvSpPr>
          <p:cNvPr id="19" name="AutoShape 8"/>
          <p:cNvSpPr>
            <a:spLocks noChangeArrowheads="1"/>
          </p:cNvSpPr>
          <p:nvPr>
            <p:custDataLst>
              <p:tags r:id="rId8"/>
            </p:custDataLst>
          </p:nvPr>
        </p:nvSpPr>
        <p:spPr bwMode="auto">
          <a:xfrm>
            <a:off x="233363" y="1635125"/>
            <a:ext cx="5073650" cy="1003300"/>
          </a:xfrm>
          <a:custGeom>
            <a:avLst/>
            <a:gdLst>
              <a:gd name="T0" fmla="*/ 4788727 w 21600"/>
              <a:gd name="T1" fmla="*/ 501650 h 21600"/>
              <a:gd name="T2" fmla="*/ 2536825 w 21600"/>
              <a:gd name="T3" fmla="*/ 1003300 h 21600"/>
              <a:gd name="T4" fmla="*/ 284923 w 21600"/>
              <a:gd name="T5" fmla="*/ 501650 h 21600"/>
              <a:gd name="T6" fmla="*/ 2536825 w 21600"/>
              <a:gd name="T7" fmla="*/ 0 h 21600"/>
              <a:gd name="T8" fmla="*/ 0 60000 65536"/>
              <a:gd name="T9" fmla="*/ 0 60000 65536"/>
              <a:gd name="T10" fmla="*/ 0 60000 65536"/>
              <a:gd name="T11" fmla="*/ 0 60000 65536"/>
              <a:gd name="T12" fmla="*/ 3013 w 21600"/>
              <a:gd name="T13" fmla="*/ 3013 h 21600"/>
              <a:gd name="T14" fmla="*/ 18587 w 21600"/>
              <a:gd name="T15" fmla="*/ 18587 h 21600"/>
            </a:gdLst>
            <a:ahLst/>
            <a:cxnLst>
              <a:cxn ang="T8">
                <a:pos x="T0" y="T1"/>
              </a:cxn>
              <a:cxn ang="T9">
                <a:pos x="T2" y="T3"/>
              </a:cxn>
              <a:cxn ang="T10">
                <a:pos x="T4" y="T5"/>
              </a:cxn>
              <a:cxn ang="T11">
                <a:pos x="T6" y="T7"/>
              </a:cxn>
            </a:cxnLst>
            <a:rect l="T12" t="T13" r="T14" b="T15"/>
            <a:pathLst>
              <a:path w="21600" h="21600">
                <a:moveTo>
                  <a:pt x="0" y="0"/>
                </a:moveTo>
                <a:lnTo>
                  <a:pt x="2426" y="21600"/>
                </a:lnTo>
                <a:lnTo>
                  <a:pt x="19174" y="21600"/>
                </a:lnTo>
                <a:lnTo>
                  <a:pt x="21600" y="0"/>
                </a:lnTo>
                <a:close/>
              </a:path>
            </a:pathLst>
          </a:custGeom>
          <a:solidFill>
            <a:schemeClr val="tx2">
              <a:lumMod val="75000"/>
            </a:schemeClr>
          </a:solidFill>
          <a:ln>
            <a:noFill/>
          </a:ln>
        </p:spPr>
        <p:txBody>
          <a:bodyPr wrap="none" anchor="ctr"/>
          <a:lstStyle>
            <a:lvl1pPr>
              <a:defRPr sz="1400">
                <a:solidFill>
                  <a:schemeClr val="tx1"/>
                </a:solidFill>
                <a:latin typeface="Arial" pitchFamily="34" charset="0"/>
                <a:ea typeface="ＭＳ Ｐゴシック" pitchFamily="34" charset="-128"/>
              </a:defRPr>
            </a:lvl1pPr>
            <a:lvl2pPr marL="37931725" indent="-37474525">
              <a:defRPr sz="1400">
                <a:solidFill>
                  <a:schemeClr val="tx1"/>
                </a:solidFill>
                <a:latin typeface="Arial" pitchFamily="34" charset="0"/>
                <a:ea typeface="ＭＳ Ｐゴシック" pitchFamily="34" charset="-128"/>
              </a:defRPr>
            </a:lvl2pPr>
            <a:lvl3pPr>
              <a:defRPr sz="1400">
                <a:solidFill>
                  <a:schemeClr val="tx1"/>
                </a:solidFill>
                <a:latin typeface="Arial" pitchFamily="34" charset="0"/>
                <a:ea typeface="ＭＳ Ｐゴシック" pitchFamily="34" charset="-128"/>
              </a:defRPr>
            </a:lvl3pPr>
            <a:lvl4pPr>
              <a:defRPr sz="1400">
                <a:solidFill>
                  <a:schemeClr val="tx1"/>
                </a:solidFill>
                <a:latin typeface="Arial" pitchFamily="34" charset="0"/>
                <a:ea typeface="ＭＳ Ｐゴシック" pitchFamily="34" charset="-128"/>
              </a:defRPr>
            </a:lvl4pPr>
            <a:lvl5pPr>
              <a:defRPr sz="1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defRPr/>
            </a:pPr>
            <a:endParaRPr lang="sl-SI" altLang="sl-SI">
              <a:solidFill>
                <a:schemeClr val="tx2">
                  <a:lumMod val="75000"/>
                </a:schemeClr>
              </a:solidFill>
            </a:endParaRPr>
          </a:p>
        </p:txBody>
      </p:sp>
      <p:pic>
        <p:nvPicPr>
          <p:cNvPr id="6158" name="Picture 9" descr="bus"/>
          <p:cNvPicPr>
            <a:picLocks noChangeAspect="1" noChangeArrowheads="1"/>
          </p:cNvPicPr>
          <p:nvPr>
            <p:custDataLst>
              <p:tags r:id="rId9"/>
            </p:custDataLst>
          </p:nvPr>
        </p:nvPicPr>
        <p:blipFill>
          <a:blip r:embed="rId23">
            <a:clrChange>
              <a:clrFrom>
                <a:srgbClr val="FFFFFF"/>
              </a:clrFrom>
              <a:clrTo>
                <a:srgbClr val="FFFFFF">
                  <a:alpha val="0"/>
                </a:srgbClr>
              </a:clrTo>
            </a:clrChange>
            <a:lum bright="100000"/>
            <a:extLst>
              <a:ext uri="{28A0092B-C50C-407E-A947-70E740481C1C}">
                <a14:useLocalDpi xmlns:a14="http://schemas.microsoft.com/office/drawing/2010/main" val="0"/>
              </a:ext>
            </a:extLst>
          </a:blip>
          <a:srcRect/>
          <a:stretch>
            <a:fillRect/>
          </a:stretch>
        </p:blipFill>
        <p:spPr bwMode="auto">
          <a:xfrm>
            <a:off x="2551113" y="4181475"/>
            <a:ext cx="4159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0" descr="avto_mali"/>
          <p:cNvPicPr>
            <a:picLocks noChangeAspect="1" noChangeArrowheads="1"/>
          </p:cNvPicPr>
          <p:nvPr>
            <p:custDataLst>
              <p:tags r:id="rId10"/>
            </p:custDataLst>
          </p:nvPr>
        </p:nvPicPr>
        <p:blipFill>
          <a:blip r:embed="rId24" cstate="print">
            <a:lum bright="100000"/>
            <a:extLst>
              <a:ext uri="{28A0092B-C50C-407E-A947-70E740481C1C}">
                <a14:useLocalDpi xmlns:a14="http://schemas.microsoft.com/office/drawing/2010/main" val="0"/>
              </a:ext>
            </a:extLst>
          </a:blip>
          <a:srcRect/>
          <a:stretch>
            <a:fillRect/>
          </a:stretch>
        </p:blipFill>
        <p:spPr bwMode="auto">
          <a:xfrm>
            <a:off x="2551113" y="5275263"/>
            <a:ext cx="3857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1" descr="pesec"/>
          <p:cNvPicPr>
            <a:picLocks noChangeAspect="1" noChangeArrowheads="1"/>
          </p:cNvPicPr>
          <p:nvPr>
            <p:custDataLst>
              <p:tags r:id="rId11"/>
            </p:custDataLst>
          </p:nvPr>
        </p:nvPicPr>
        <p:blipFill>
          <a:blip r:embed="rId25">
            <a:clrChange>
              <a:clrFrom>
                <a:srgbClr val="FFFFFF"/>
              </a:clrFrom>
              <a:clrTo>
                <a:srgbClr val="FFFFFF">
                  <a:alpha val="0"/>
                </a:srgbClr>
              </a:clrTo>
            </a:clrChange>
            <a:lum bright="100000"/>
            <a:extLst>
              <a:ext uri="{28A0092B-C50C-407E-A947-70E740481C1C}">
                <a14:useLocalDpi xmlns:a14="http://schemas.microsoft.com/office/drawing/2010/main" val="0"/>
              </a:ext>
            </a:extLst>
          </a:blip>
          <a:srcRect/>
          <a:stretch>
            <a:fillRect/>
          </a:stretch>
        </p:blipFill>
        <p:spPr bwMode="auto">
          <a:xfrm>
            <a:off x="2668588" y="1943100"/>
            <a:ext cx="2841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2" descr="kolo"/>
          <p:cNvPicPr>
            <a:picLocks noChangeAspect="1" noChangeArrowheads="1"/>
          </p:cNvPicPr>
          <p:nvPr>
            <p:custDataLst>
              <p:tags r:id="rId12"/>
            </p:custDataLst>
          </p:nvPr>
        </p:nvPicPr>
        <p:blipFill>
          <a:blip r:embed="rId26">
            <a:lum bright="100000"/>
            <a:extLst>
              <a:ext uri="{28A0092B-C50C-407E-A947-70E740481C1C}">
                <a14:useLocalDpi xmlns:a14="http://schemas.microsoft.com/office/drawing/2010/main" val="0"/>
              </a:ext>
            </a:extLst>
          </a:blip>
          <a:srcRect/>
          <a:stretch>
            <a:fillRect/>
          </a:stretch>
        </p:blipFill>
        <p:spPr bwMode="auto">
          <a:xfrm>
            <a:off x="2527300" y="3155950"/>
            <a:ext cx="49053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AutoShape 11"/>
          <p:cNvSpPr>
            <a:spLocks noChangeArrowheads="1"/>
          </p:cNvSpPr>
          <p:nvPr>
            <p:custDataLst>
              <p:tags r:id="rId13"/>
            </p:custDataLst>
          </p:nvPr>
        </p:nvSpPr>
        <p:spPr bwMode="auto">
          <a:xfrm>
            <a:off x="5746750" y="1593850"/>
            <a:ext cx="1181100" cy="1062038"/>
          </a:xfrm>
          <a:prstGeom prst="triangle">
            <a:avLst>
              <a:gd name="adj" fmla="val 50000"/>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37931725" indent="-37474525"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l-SI" altLang="sl-SI" sz="1400">
              <a:ea typeface="MS PGothic" pitchFamily="34" charset="-128"/>
            </a:endParaRPr>
          </a:p>
        </p:txBody>
      </p:sp>
      <p:sp>
        <p:nvSpPr>
          <p:cNvPr id="6163" name="AutoShape 12"/>
          <p:cNvSpPr>
            <a:spLocks noChangeArrowheads="1"/>
          </p:cNvSpPr>
          <p:nvPr>
            <p:custDataLst>
              <p:tags r:id="rId14"/>
            </p:custDataLst>
          </p:nvPr>
        </p:nvSpPr>
        <p:spPr bwMode="auto">
          <a:xfrm flipV="1">
            <a:off x="5084763" y="2779713"/>
            <a:ext cx="2503487" cy="1003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382 w 21600"/>
              <a:gd name="T13" fmla="*/ 4382 h 21600"/>
              <a:gd name="T14" fmla="*/ 17218 w 21600"/>
              <a:gd name="T15" fmla="*/ 17218 h 21600"/>
            </a:gdLst>
            <a:ahLst/>
            <a:cxnLst>
              <a:cxn ang="T8">
                <a:pos x="T0" y="T1"/>
              </a:cxn>
              <a:cxn ang="T9">
                <a:pos x="T2" y="T3"/>
              </a:cxn>
              <a:cxn ang="T10">
                <a:pos x="T4" y="T5"/>
              </a:cxn>
              <a:cxn ang="T11">
                <a:pos x="T6" y="T7"/>
              </a:cxn>
            </a:cxnLst>
            <a:rect l="T12" t="T13" r="T14" b="T15"/>
            <a:pathLst>
              <a:path w="21600" h="21600">
                <a:moveTo>
                  <a:pt x="0" y="0"/>
                </a:moveTo>
                <a:lnTo>
                  <a:pt x="5163" y="21600"/>
                </a:lnTo>
                <a:lnTo>
                  <a:pt x="16437" y="21600"/>
                </a:lnTo>
                <a:lnTo>
                  <a:pt x="21600" y="0"/>
                </a:lnTo>
                <a:lnTo>
                  <a:pt x="0" y="0"/>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sl-SI"/>
          </a:p>
        </p:txBody>
      </p:sp>
      <p:sp>
        <p:nvSpPr>
          <p:cNvPr id="6164" name="AutoShape 13"/>
          <p:cNvSpPr>
            <a:spLocks noChangeArrowheads="1"/>
          </p:cNvSpPr>
          <p:nvPr>
            <p:custDataLst>
              <p:tags r:id="rId15"/>
            </p:custDataLst>
          </p:nvPr>
        </p:nvSpPr>
        <p:spPr bwMode="auto">
          <a:xfrm flipV="1">
            <a:off x="4454525" y="3889375"/>
            <a:ext cx="3763963" cy="1003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472 w 21600"/>
              <a:gd name="T13" fmla="*/ 3472 h 21600"/>
              <a:gd name="T14" fmla="*/ 18128 w 21600"/>
              <a:gd name="T15" fmla="*/ 18128 h 21600"/>
            </a:gdLst>
            <a:ahLst/>
            <a:cxnLst>
              <a:cxn ang="T8">
                <a:pos x="T0" y="T1"/>
              </a:cxn>
              <a:cxn ang="T9">
                <a:pos x="T2" y="T3"/>
              </a:cxn>
              <a:cxn ang="T10">
                <a:pos x="T4" y="T5"/>
              </a:cxn>
              <a:cxn ang="T11">
                <a:pos x="T6" y="T7"/>
              </a:cxn>
            </a:cxnLst>
            <a:rect l="T12" t="T13" r="T14" b="T15"/>
            <a:pathLst>
              <a:path w="21600" h="21600">
                <a:moveTo>
                  <a:pt x="0" y="0"/>
                </a:moveTo>
                <a:lnTo>
                  <a:pt x="3343" y="21600"/>
                </a:lnTo>
                <a:lnTo>
                  <a:pt x="18257"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sl-SI"/>
          </a:p>
        </p:txBody>
      </p:sp>
      <p:sp>
        <p:nvSpPr>
          <p:cNvPr id="6165" name="AutoShape 14"/>
          <p:cNvSpPr>
            <a:spLocks noChangeArrowheads="1"/>
          </p:cNvSpPr>
          <p:nvPr>
            <p:custDataLst>
              <p:tags r:id="rId16"/>
            </p:custDataLst>
          </p:nvPr>
        </p:nvSpPr>
        <p:spPr bwMode="auto">
          <a:xfrm flipV="1">
            <a:off x="3800475" y="5051425"/>
            <a:ext cx="5073650" cy="1003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013 w 21600"/>
              <a:gd name="T13" fmla="*/ 3013 h 21600"/>
              <a:gd name="T14" fmla="*/ 18587 w 21600"/>
              <a:gd name="T15" fmla="*/ 18587 h 21600"/>
            </a:gdLst>
            <a:ahLst/>
            <a:cxnLst>
              <a:cxn ang="T8">
                <a:pos x="T0" y="T1"/>
              </a:cxn>
              <a:cxn ang="T9">
                <a:pos x="T2" y="T3"/>
              </a:cxn>
              <a:cxn ang="T10">
                <a:pos x="T4" y="T5"/>
              </a:cxn>
              <a:cxn ang="T11">
                <a:pos x="T6" y="T7"/>
              </a:cxn>
            </a:cxnLst>
            <a:rect l="T12" t="T13" r="T14" b="T15"/>
            <a:pathLst>
              <a:path w="21600" h="21600">
                <a:moveTo>
                  <a:pt x="0" y="0"/>
                </a:moveTo>
                <a:lnTo>
                  <a:pt x="2426" y="21600"/>
                </a:lnTo>
                <a:lnTo>
                  <a:pt x="19174" y="21600"/>
                </a:lnTo>
                <a:lnTo>
                  <a:pt x="21600"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sl-SI"/>
          </a:p>
        </p:txBody>
      </p:sp>
      <p:pic>
        <p:nvPicPr>
          <p:cNvPr id="6166" name="Picture 9" descr="bus"/>
          <p:cNvPicPr>
            <a:picLocks noChangeAspect="1" noChangeArrowheads="1"/>
          </p:cNvPicPr>
          <p:nvPr>
            <p:custDataLst>
              <p:tags r:id="rId17"/>
            </p:custDataLst>
          </p:nvPr>
        </p:nvPicPr>
        <p:blipFill>
          <a:blip r:embed="rId23">
            <a:clrChange>
              <a:clrFrom>
                <a:srgbClr val="FFFFFF"/>
              </a:clrFrom>
              <a:clrTo>
                <a:srgbClr val="FFFFFF">
                  <a:alpha val="0"/>
                </a:srgbClr>
              </a:clrTo>
            </a:clrChange>
            <a:lum bright="100000"/>
            <a:extLst>
              <a:ext uri="{28A0092B-C50C-407E-A947-70E740481C1C}">
                <a14:useLocalDpi xmlns:a14="http://schemas.microsoft.com/office/drawing/2010/main" val="0"/>
              </a:ext>
            </a:extLst>
          </a:blip>
          <a:srcRect/>
          <a:stretch>
            <a:fillRect/>
          </a:stretch>
        </p:blipFill>
        <p:spPr bwMode="auto">
          <a:xfrm>
            <a:off x="6129338" y="4160838"/>
            <a:ext cx="4159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7" descr="avto_mali"/>
          <p:cNvPicPr>
            <a:picLocks noChangeAspect="1" noChangeArrowheads="1"/>
          </p:cNvPicPr>
          <p:nvPr>
            <p:custDataLst>
              <p:tags r:id="rId18"/>
            </p:custDataLst>
          </p:nvPr>
        </p:nvPicPr>
        <p:blipFill>
          <a:blip r:embed="rId24" cstate="print">
            <a:lum bright="100000"/>
            <a:extLst>
              <a:ext uri="{28A0092B-C50C-407E-A947-70E740481C1C}">
                <a14:useLocalDpi xmlns:a14="http://schemas.microsoft.com/office/drawing/2010/main" val="0"/>
              </a:ext>
            </a:extLst>
          </a:blip>
          <a:srcRect/>
          <a:stretch>
            <a:fillRect/>
          </a:stretch>
        </p:blipFill>
        <p:spPr bwMode="auto">
          <a:xfrm>
            <a:off x="6143625" y="5399088"/>
            <a:ext cx="385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8" descr="pesec"/>
          <p:cNvPicPr>
            <a:picLocks noChangeAspect="1" noChangeArrowheads="1"/>
          </p:cNvPicPr>
          <p:nvPr>
            <p:custDataLst>
              <p:tags r:id="rId19"/>
            </p:custDataLst>
          </p:nvPr>
        </p:nvPicPr>
        <p:blipFill>
          <a:blip r:embed="rId25">
            <a:clrChange>
              <a:clrFrom>
                <a:srgbClr val="FFFFFF"/>
              </a:clrFrom>
              <a:clrTo>
                <a:srgbClr val="FFFFFF">
                  <a:alpha val="0"/>
                </a:srgbClr>
              </a:clrTo>
            </a:clrChange>
            <a:lum bright="100000"/>
            <a:extLst>
              <a:ext uri="{28A0092B-C50C-407E-A947-70E740481C1C}">
                <a14:useLocalDpi xmlns:a14="http://schemas.microsoft.com/office/drawing/2010/main" val="0"/>
              </a:ext>
            </a:extLst>
          </a:blip>
          <a:srcRect/>
          <a:stretch>
            <a:fillRect/>
          </a:stretch>
        </p:blipFill>
        <p:spPr bwMode="auto">
          <a:xfrm>
            <a:off x="6194425" y="2003425"/>
            <a:ext cx="2841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10" descr="kolo"/>
          <p:cNvPicPr>
            <a:picLocks noChangeAspect="1" noChangeArrowheads="1"/>
          </p:cNvPicPr>
          <p:nvPr>
            <p:custDataLst>
              <p:tags r:id="rId20"/>
            </p:custDataLst>
          </p:nvPr>
        </p:nvPicPr>
        <p:blipFill>
          <a:blip r:embed="rId26">
            <a:lum bright="100000"/>
            <a:extLst>
              <a:ext uri="{28A0092B-C50C-407E-A947-70E740481C1C}">
                <a14:useLocalDpi xmlns:a14="http://schemas.microsoft.com/office/drawing/2010/main" val="0"/>
              </a:ext>
            </a:extLst>
          </a:blip>
          <a:srcRect/>
          <a:stretch>
            <a:fillRect/>
          </a:stretch>
        </p:blipFill>
        <p:spPr bwMode="auto">
          <a:xfrm>
            <a:off x="6091238" y="3133725"/>
            <a:ext cx="4905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694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D60AEF-AB1F-A340-BAF0-0849ECCD9720}"/>
              </a:ext>
            </a:extLst>
          </p:cNvPr>
          <p:cNvPicPr>
            <a:picLocks noChangeAspect="1"/>
          </p:cNvPicPr>
          <p:nvPr/>
        </p:nvPicPr>
        <p:blipFill>
          <a:blip r:embed="rId2"/>
          <a:stretch>
            <a:fillRect/>
          </a:stretch>
        </p:blipFill>
        <p:spPr>
          <a:xfrm>
            <a:off x="-1363600" y="-99392"/>
            <a:ext cx="11871200" cy="6960926"/>
          </a:xfrm>
          <a:prstGeom prst="rect">
            <a:avLst/>
          </a:prstGeom>
        </p:spPr>
      </p:pic>
      <p:sp>
        <p:nvSpPr>
          <p:cNvPr id="3" name="Ograda vsebine 2"/>
          <p:cNvSpPr>
            <a:spLocks noGrp="1"/>
          </p:cNvSpPr>
          <p:nvPr>
            <p:ph idx="1"/>
          </p:nvPr>
        </p:nvSpPr>
        <p:spPr>
          <a:xfrm>
            <a:off x="130405" y="1484784"/>
            <a:ext cx="8291264" cy="4796490"/>
          </a:xfrm>
        </p:spPr>
        <p:txBody>
          <a:bodyPr>
            <a:normAutofit/>
          </a:bodyPr>
          <a:lstStyle/>
          <a:p>
            <a:pPr marL="0" indent="0" algn="just">
              <a:buNone/>
            </a:pPr>
            <a:r>
              <a:rPr lang="en-US" sz="1700" dirty="0" err="1">
                <a:latin typeface="Open Sans" panose="020B0606030504020204" pitchFamily="34" charset="0"/>
                <a:ea typeface="Open Sans" panose="020B0606030504020204" pitchFamily="34" charset="0"/>
                <a:cs typeface="Open Sans" panose="020B0606030504020204" pitchFamily="34" charset="0"/>
              </a:rPr>
              <a:t>Zavod</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Sopotniki</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b="1" dirty="0" err="1">
                <a:latin typeface="Open Sans" panose="020B0606030504020204" pitchFamily="34" charset="0"/>
                <a:ea typeface="Open Sans" panose="020B0606030504020204" pitchFamily="34" charset="0"/>
                <a:cs typeface="Open Sans" panose="020B0606030504020204" pitchFamily="34" charset="0"/>
              </a:rPr>
              <a:t>pomaga</a:t>
            </a:r>
            <a:r>
              <a:rPr lang="en-US" sz="1700" b="1" dirty="0">
                <a:latin typeface="Open Sans" panose="020B0606030504020204" pitchFamily="34" charset="0"/>
                <a:ea typeface="Open Sans" panose="020B0606030504020204" pitchFamily="34" charset="0"/>
                <a:cs typeface="Open Sans" panose="020B0606030504020204" pitchFamily="34" charset="0"/>
              </a:rPr>
              <a:t> </a:t>
            </a:r>
            <a:r>
              <a:rPr lang="en-US" sz="1700" b="1" dirty="0" err="1">
                <a:latin typeface="Open Sans" panose="020B0606030504020204" pitchFamily="34" charset="0"/>
                <a:ea typeface="Open Sans" panose="020B0606030504020204" pitchFamily="34" charset="0"/>
                <a:cs typeface="Open Sans" panose="020B0606030504020204" pitchFamily="34" charset="0"/>
              </a:rPr>
              <a:t>starostnikom</a:t>
            </a:r>
            <a:r>
              <a:rPr lang="en-US" sz="1700" b="1" dirty="0">
                <a:latin typeface="Open Sans" panose="020B0606030504020204" pitchFamily="34" charset="0"/>
                <a:ea typeface="Open Sans" panose="020B0606030504020204" pitchFamily="34" charset="0"/>
                <a:cs typeface="Open Sans" panose="020B0606030504020204" pitchFamily="34" charset="0"/>
              </a:rPr>
              <a:t> </a:t>
            </a:r>
            <a:r>
              <a:rPr lang="en-US" sz="1700" b="1" dirty="0" err="1">
                <a:latin typeface="Open Sans" panose="020B0606030504020204" pitchFamily="34" charset="0"/>
                <a:ea typeface="Open Sans" panose="020B0606030504020204" pitchFamily="34" charset="0"/>
                <a:cs typeface="Open Sans" panose="020B0606030504020204" pitchFamily="34" charset="0"/>
              </a:rPr>
              <a:t>pri</a:t>
            </a:r>
            <a:r>
              <a:rPr lang="en-US" sz="1700" b="1" dirty="0">
                <a:latin typeface="Open Sans" panose="020B0606030504020204" pitchFamily="34" charset="0"/>
                <a:ea typeface="Open Sans" panose="020B0606030504020204" pitchFamily="34" charset="0"/>
                <a:cs typeface="Open Sans" panose="020B0606030504020204" pitchFamily="34" charset="0"/>
              </a:rPr>
              <a:t> </a:t>
            </a:r>
            <a:r>
              <a:rPr lang="en-US" sz="1700" b="1" dirty="0" err="1">
                <a:latin typeface="Open Sans" panose="020B0606030504020204" pitchFamily="34" charset="0"/>
                <a:ea typeface="Open Sans" panose="020B0606030504020204" pitchFamily="34" charset="0"/>
                <a:cs typeface="Open Sans" panose="020B0606030504020204" pitchFamily="34" charset="0"/>
              </a:rPr>
              <a:t>vključevanju</a:t>
            </a:r>
            <a:r>
              <a:rPr lang="en-US" sz="1700" b="1" dirty="0">
                <a:latin typeface="Open Sans" panose="020B0606030504020204" pitchFamily="34" charset="0"/>
                <a:ea typeface="Open Sans" panose="020B0606030504020204" pitchFamily="34" charset="0"/>
                <a:cs typeface="Open Sans" panose="020B0606030504020204" pitchFamily="34" charset="0"/>
              </a:rPr>
              <a:t> v </a:t>
            </a:r>
            <a:r>
              <a:rPr lang="en-US" sz="1700" b="1" dirty="0" err="1">
                <a:latin typeface="Open Sans" panose="020B0606030504020204" pitchFamily="34" charset="0"/>
                <a:ea typeface="Open Sans" panose="020B0606030504020204" pitchFamily="34" charset="0"/>
                <a:cs typeface="Open Sans" panose="020B0606030504020204" pitchFamily="34" charset="0"/>
              </a:rPr>
              <a:t>aktivno</a:t>
            </a:r>
            <a:r>
              <a:rPr lang="en-US" sz="1700" b="1" dirty="0">
                <a:latin typeface="Open Sans" panose="020B0606030504020204" pitchFamily="34" charset="0"/>
                <a:ea typeface="Open Sans" panose="020B0606030504020204" pitchFamily="34" charset="0"/>
                <a:cs typeface="Open Sans" panose="020B0606030504020204" pitchFamily="34" charset="0"/>
              </a:rPr>
              <a:t> </a:t>
            </a:r>
            <a:r>
              <a:rPr lang="en-US" sz="1700" b="1" dirty="0" err="1">
                <a:latin typeface="Open Sans" panose="020B0606030504020204" pitchFamily="34" charset="0"/>
                <a:ea typeface="Open Sans" panose="020B0606030504020204" pitchFamily="34" charset="0"/>
                <a:cs typeface="Open Sans" panose="020B0606030504020204" pitchFamily="34" charset="0"/>
              </a:rPr>
              <a:t>družbeno</a:t>
            </a:r>
            <a:r>
              <a:rPr lang="en-US" sz="1700" b="1" dirty="0">
                <a:latin typeface="Open Sans" panose="020B0606030504020204" pitchFamily="34" charset="0"/>
                <a:ea typeface="Open Sans" panose="020B0606030504020204" pitchFamily="34" charset="0"/>
                <a:cs typeface="Open Sans" panose="020B0606030504020204" pitchFamily="34" charset="0"/>
              </a:rPr>
              <a:t> </a:t>
            </a:r>
            <a:r>
              <a:rPr lang="en-US" sz="1700" b="1" dirty="0" err="1">
                <a:latin typeface="Open Sans" panose="020B0606030504020204" pitchFamily="34" charset="0"/>
                <a:ea typeface="Open Sans" panose="020B0606030504020204" pitchFamily="34" charset="0"/>
                <a:cs typeface="Open Sans" panose="020B0606030504020204" pitchFamily="34" charset="0"/>
              </a:rPr>
              <a:t>življenje</a:t>
            </a:r>
            <a:r>
              <a:rPr lang="en-US" sz="1700" dirty="0">
                <a:latin typeface="Open Sans" panose="020B0606030504020204" pitchFamily="34" charset="0"/>
                <a:ea typeface="Open Sans" panose="020B0606030504020204" pitchFamily="34" charset="0"/>
                <a:cs typeface="Open Sans" panose="020B0606030504020204" pitchFamily="34" charset="0"/>
              </a:rPr>
              <a:t>. Z </a:t>
            </a:r>
            <a:r>
              <a:rPr lang="en-US" sz="1700" dirty="0" err="1">
                <a:latin typeface="Open Sans" panose="020B0606030504020204" pitchFamily="34" charset="0"/>
                <a:ea typeface="Open Sans" panose="020B0606030504020204" pitchFamily="34" charset="0"/>
                <a:cs typeface="Open Sans" panose="020B0606030504020204" pitchFamily="34" charset="0"/>
              </a:rPr>
              <a:t>zagotavljanjem</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mobilnosti</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prekinja</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izoliranost</a:t>
            </a:r>
            <a:r>
              <a:rPr lang="en-US" sz="1700" dirty="0">
                <a:latin typeface="Open Sans" panose="020B0606030504020204" pitchFamily="34" charset="0"/>
                <a:ea typeface="Open Sans" panose="020B0606030504020204" pitchFamily="34" charset="0"/>
                <a:cs typeface="Open Sans" panose="020B0606030504020204" pitchFamily="34" charset="0"/>
              </a:rPr>
              <a:t> in </a:t>
            </a:r>
            <a:r>
              <a:rPr lang="en-US" sz="1700" dirty="0" err="1">
                <a:latin typeface="Open Sans" panose="020B0606030504020204" pitchFamily="34" charset="0"/>
                <a:ea typeface="Open Sans" panose="020B0606030504020204" pitchFamily="34" charset="0"/>
                <a:cs typeface="Open Sans" panose="020B0606030504020204" pitchFamily="34" charset="0"/>
              </a:rPr>
              <a:t>osamljenost</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starejših</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prebivalcev</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iz</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predvsem</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manjših</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odročnejših</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krajev</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ki</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zaradi</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oddaljenosti</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odsotnosti</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avta</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ali</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slabih</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prometnih</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povezav</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skoraj</a:t>
            </a:r>
            <a:r>
              <a:rPr lang="en-US" sz="1700" dirty="0">
                <a:latin typeface="Open Sans" panose="020B0606030504020204" pitchFamily="34" charset="0"/>
                <a:ea typeface="Open Sans" panose="020B0606030504020204" pitchFamily="34" charset="0"/>
                <a:cs typeface="Open Sans" panose="020B0606030504020204" pitchFamily="34" charset="0"/>
              </a:rPr>
              <a:t> ne </a:t>
            </a:r>
            <a:r>
              <a:rPr lang="en-US" sz="1700" dirty="0" err="1">
                <a:latin typeface="Open Sans" panose="020B0606030504020204" pitchFamily="34" charset="0"/>
                <a:ea typeface="Open Sans" panose="020B0606030504020204" pitchFamily="34" charset="0"/>
                <a:cs typeface="Open Sans" panose="020B0606030504020204" pitchFamily="34" charset="0"/>
              </a:rPr>
              <a:t>zapuščajo</a:t>
            </a:r>
            <a:r>
              <a:rPr lang="en-US" sz="1700" dirty="0">
                <a:latin typeface="Open Sans" panose="020B0606030504020204" pitchFamily="34" charset="0"/>
                <a:ea typeface="Open Sans" panose="020B0606030504020204" pitchFamily="34" charset="0"/>
                <a:cs typeface="Open Sans" panose="020B0606030504020204" pitchFamily="34" charset="0"/>
              </a:rPr>
              <a:t> </a:t>
            </a:r>
            <a:r>
              <a:rPr lang="en-US" sz="1700" dirty="0" err="1">
                <a:latin typeface="Open Sans" panose="020B0606030504020204" pitchFamily="34" charset="0"/>
                <a:ea typeface="Open Sans" panose="020B0606030504020204" pitchFamily="34" charset="0"/>
                <a:cs typeface="Open Sans" panose="020B0606030504020204" pitchFamily="34" charset="0"/>
              </a:rPr>
              <a:t>doma</a:t>
            </a:r>
            <a:r>
              <a:rPr lang="en-US" sz="1700" dirty="0">
                <a:latin typeface="Open Sans" panose="020B0606030504020204" pitchFamily="34" charset="0"/>
                <a:ea typeface="Open Sans" panose="020B0606030504020204" pitchFamily="34" charset="0"/>
                <a:cs typeface="Open Sans" panose="020B0606030504020204" pitchFamily="34" charset="0"/>
              </a:rPr>
              <a:t>.</a:t>
            </a:r>
          </a:p>
          <a:p>
            <a:pPr marL="0" indent="0">
              <a:buNone/>
            </a:pPr>
            <a:endParaRPr lang="sl-SI" sz="1700" dirty="0">
              <a:latin typeface="Open Sans" panose="020B0606030504020204" pitchFamily="34" charset="0"/>
              <a:ea typeface="Open Sans" panose="020B0606030504020204" pitchFamily="34" charset="0"/>
              <a:cs typeface="Open Sans" panose="020B0606030504020204" pitchFamily="34" charset="0"/>
            </a:endParaRPr>
          </a:p>
          <a:p>
            <a:r>
              <a:rPr lang="sl-SI" sz="1700" dirty="0">
                <a:latin typeface="Open Sans" panose="020B0606030504020204" pitchFamily="34" charset="0"/>
                <a:ea typeface="Open Sans" panose="020B0606030504020204" pitchFamily="34" charset="0"/>
                <a:cs typeface="Open Sans" panose="020B0606030504020204" pitchFamily="34" charset="0"/>
              </a:rPr>
              <a:t>Storitev se izvaja </a:t>
            </a:r>
            <a:r>
              <a:rPr lang="sl-SI" sz="1700" b="1" dirty="0">
                <a:latin typeface="Open Sans" panose="020B0606030504020204" pitchFamily="34" charset="0"/>
                <a:ea typeface="Open Sans" panose="020B0606030504020204" pitchFamily="34" charset="0"/>
                <a:cs typeface="Open Sans" panose="020B0606030504020204" pitchFamily="34" charset="0"/>
              </a:rPr>
              <a:t>v sodelovanju z lokalnimi občinami </a:t>
            </a:r>
            <a:r>
              <a:rPr lang="sl-SI" sz="1700" dirty="0">
                <a:latin typeface="Open Sans" panose="020B0606030504020204" pitchFamily="34" charset="0"/>
                <a:ea typeface="Open Sans" panose="020B0606030504020204" pitchFamily="34" charset="0"/>
                <a:cs typeface="Open Sans" panose="020B0606030504020204" pitchFamily="34" charset="0"/>
              </a:rPr>
              <a:t>(trenutno se izvaja v 9 slovenskih občinah, ima čez 700 uporabnikov in 80 voznikov prostovoljcev),</a:t>
            </a:r>
          </a:p>
          <a:p>
            <a:r>
              <a:rPr lang="sl-SI" sz="1700" dirty="0">
                <a:latin typeface="Open Sans" panose="020B0606030504020204" pitchFamily="34" charset="0"/>
                <a:ea typeface="Open Sans" panose="020B0606030504020204" pitchFamily="34" charset="0"/>
                <a:cs typeface="Open Sans" panose="020B0606030504020204" pitchFamily="34" charset="0"/>
              </a:rPr>
              <a:t>prevoze z zagotovljenimi </a:t>
            </a:r>
            <a:r>
              <a:rPr lang="sl-SI" sz="1700" b="1" dirty="0">
                <a:latin typeface="Open Sans" panose="020B0606030504020204" pitchFamily="34" charset="0"/>
                <a:ea typeface="Open Sans" panose="020B0606030504020204" pitchFamily="34" charset="0"/>
                <a:cs typeface="Open Sans" panose="020B0606030504020204" pitchFamily="34" charset="0"/>
              </a:rPr>
              <a:t>namenskimi vozili </a:t>
            </a:r>
            <a:r>
              <a:rPr lang="sl-SI" sz="1700" dirty="0">
                <a:latin typeface="Open Sans" panose="020B0606030504020204" pitchFamily="34" charset="0"/>
                <a:ea typeface="Open Sans" panose="020B0606030504020204" pitchFamily="34" charset="0"/>
                <a:cs typeface="Open Sans" panose="020B0606030504020204" pitchFamily="34" charset="0"/>
              </a:rPr>
              <a:t>opravljajo </a:t>
            </a:r>
            <a:r>
              <a:rPr lang="sl-SI" sz="1700" b="1" dirty="0">
                <a:latin typeface="Open Sans" panose="020B0606030504020204" pitchFamily="34" charset="0"/>
                <a:ea typeface="Open Sans" panose="020B0606030504020204" pitchFamily="34" charset="0"/>
                <a:cs typeface="Open Sans" panose="020B0606030504020204" pitchFamily="34" charset="0"/>
              </a:rPr>
              <a:t>prostovoljni vozniki</a:t>
            </a:r>
            <a:r>
              <a:rPr lang="sl-SI" sz="1700" dirty="0">
                <a:latin typeface="Open Sans" panose="020B0606030504020204" pitchFamily="34" charset="0"/>
                <a:ea typeface="Open Sans" panose="020B0606030504020204" pitchFamily="34" charset="0"/>
                <a:cs typeface="Open Sans" panose="020B0606030504020204" pitchFamily="34" charset="0"/>
              </a:rPr>
              <a:t>,</a:t>
            </a:r>
          </a:p>
          <a:p>
            <a:r>
              <a:rPr lang="sl-SI" sz="1700" dirty="0">
                <a:latin typeface="Open Sans" panose="020B0606030504020204" pitchFamily="34" charset="0"/>
                <a:ea typeface="Open Sans" panose="020B0606030504020204" pitchFamily="34" charset="0"/>
                <a:cs typeface="Open Sans" panose="020B0606030504020204" pitchFamily="34" charset="0"/>
              </a:rPr>
              <a:t>storitev </a:t>
            </a:r>
            <a:r>
              <a:rPr lang="sl-SI" sz="1700" b="1" dirty="0">
                <a:latin typeface="Open Sans" panose="020B0606030504020204" pitchFamily="34" charset="0"/>
                <a:ea typeface="Open Sans" panose="020B0606030504020204" pitchFamily="34" charset="0"/>
                <a:cs typeface="Open Sans" panose="020B0606030504020204" pitchFamily="34" charset="0"/>
              </a:rPr>
              <a:t>podaljšuje obdobje samostojnosti </a:t>
            </a:r>
            <a:r>
              <a:rPr lang="sl-SI" sz="1700" dirty="0">
                <a:latin typeface="Open Sans" panose="020B0606030504020204" pitchFamily="34" charset="0"/>
                <a:ea typeface="Open Sans" panose="020B0606030504020204" pitchFamily="34" charset="0"/>
                <a:cs typeface="Open Sans" panose="020B0606030504020204" pitchFamily="34" charset="0"/>
              </a:rPr>
              <a:t>starostnikov na podeželju in  </a:t>
            </a:r>
            <a:r>
              <a:rPr lang="sl-SI" sz="1700" b="1" dirty="0">
                <a:latin typeface="Open Sans" panose="020B0606030504020204" pitchFamily="34" charset="0"/>
                <a:ea typeface="Open Sans" panose="020B0606030504020204" pitchFamily="34" charset="0"/>
                <a:cs typeface="Open Sans" panose="020B0606030504020204" pitchFamily="34" charset="0"/>
              </a:rPr>
              <a:t>razbremenjuje njihove svojce</a:t>
            </a:r>
            <a:r>
              <a:rPr lang="sl-SI" sz="1700" dirty="0">
                <a:latin typeface="Open Sans" panose="020B0606030504020204" pitchFamily="34" charset="0"/>
                <a:ea typeface="Open Sans" panose="020B0606030504020204" pitchFamily="34" charset="0"/>
                <a:cs typeface="Open Sans" panose="020B0606030504020204" pitchFamily="34" charset="0"/>
              </a:rPr>
              <a:t>,</a:t>
            </a:r>
          </a:p>
          <a:p>
            <a:r>
              <a:rPr lang="sl-SI" sz="1700" dirty="0">
                <a:latin typeface="Open Sans" panose="020B0606030504020204" pitchFamily="34" charset="0"/>
                <a:ea typeface="Open Sans" panose="020B0606030504020204" pitchFamily="34" charset="0"/>
                <a:cs typeface="Open Sans" panose="020B0606030504020204" pitchFamily="34" charset="0"/>
              </a:rPr>
              <a:t>prijazni prostovoljci starostnikom prinašajo </a:t>
            </a:r>
            <a:r>
              <a:rPr lang="sl-SI" sz="1700" b="1" dirty="0">
                <a:latin typeface="Open Sans" panose="020B0606030504020204" pitchFamily="34" charset="0"/>
                <a:ea typeface="Open Sans" panose="020B0606030504020204" pitchFamily="34" charset="0"/>
                <a:cs typeface="Open Sans" panose="020B0606030504020204" pitchFamily="34" charset="0"/>
              </a:rPr>
              <a:t>občutek sprejetosti</a:t>
            </a:r>
            <a:r>
              <a:rPr lang="sl-SI" sz="1700" dirty="0">
                <a:latin typeface="Open Sans" panose="020B0606030504020204" pitchFamily="34" charset="0"/>
                <a:ea typeface="Open Sans" panose="020B0606030504020204" pitchFamily="34" charset="0"/>
                <a:cs typeface="Open Sans" panose="020B0606030504020204" pitchFamily="34" charset="0"/>
              </a:rPr>
              <a:t>, čas vožnje je </a:t>
            </a:r>
            <a:r>
              <a:rPr lang="sl-SI" sz="1700" b="1" dirty="0">
                <a:latin typeface="Open Sans" panose="020B0606030504020204" pitchFamily="34" charset="0"/>
                <a:ea typeface="Open Sans" panose="020B0606030504020204" pitchFamily="34" charset="0"/>
                <a:cs typeface="Open Sans" panose="020B0606030504020204" pitchFamily="34" charset="0"/>
              </a:rPr>
              <a:t>čas za druženje</a:t>
            </a:r>
            <a:r>
              <a:rPr lang="sl-SI" sz="1700" dirty="0">
                <a:latin typeface="Open Sans" panose="020B0606030504020204" pitchFamily="34" charset="0"/>
                <a:ea typeface="Open Sans" panose="020B0606030504020204" pitchFamily="34" charset="0"/>
                <a:cs typeface="Open Sans" panose="020B0606030504020204" pitchFamily="34" charset="0"/>
              </a:rPr>
              <a:t>,</a:t>
            </a:r>
          </a:p>
          <a:p>
            <a:r>
              <a:rPr lang="sl-SI" sz="1700" dirty="0">
                <a:latin typeface="Open Sans" panose="020B0606030504020204" pitchFamily="34" charset="0"/>
                <a:ea typeface="Open Sans" panose="020B0606030504020204" pitchFamily="34" charset="0"/>
                <a:cs typeface="Open Sans" panose="020B0606030504020204" pitchFamily="34" charset="0"/>
              </a:rPr>
              <a:t>starostnikom omogoča (re)aktivacijo in </a:t>
            </a:r>
            <a:r>
              <a:rPr lang="sl-SI" sz="1700" b="1" dirty="0">
                <a:latin typeface="Open Sans" panose="020B0606030504020204" pitchFamily="34" charset="0"/>
                <a:ea typeface="Open Sans" panose="020B0606030504020204" pitchFamily="34" charset="0"/>
                <a:cs typeface="Open Sans" panose="020B0606030504020204" pitchFamily="34" charset="0"/>
              </a:rPr>
              <a:t>dostop do storitev in programov</a:t>
            </a:r>
            <a:r>
              <a:rPr lang="sl-SI" sz="1700" dirty="0">
                <a:latin typeface="Open Sans" panose="020B0606030504020204" pitchFamily="34" charset="0"/>
                <a:ea typeface="Open Sans" panose="020B0606030504020204" pitchFamily="34" charset="0"/>
                <a:cs typeface="Open Sans" panose="020B0606030504020204" pitchFamily="34" charset="0"/>
              </a:rPr>
              <a:t>, ki se izvajajo v bližnjih mestih,</a:t>
            </a:r>
          </a:p>
          <a:p>
            <a:r>
              <a:rPr lang="sl-SI" sz="1700" dirty="0">
                <a:latin typeface="Open Sans" panose="020B0606030504020204" pitchFamily="34" charset="0"/>
                <a:ea typeface="Open Sans" panose="020B0606030504020204" pitchFamily="34" charset="0"/>
                <a:cs typeface="Open Sans" panose="020B0606030504020204" pitchFamily="34" charset="0"/>
              </a:rPr>
              <a:t>rešitev temelji na solidarnosti in vključevanju različnih deležnikov v lokalnem okolju.</a:t>
            </a:r>
          </a:p>
          <a:p>
            <a:endParaRPr lang="sl-SI" sz="1800" dirty="0">
              <a:latin typeface="Open Sans" panose="020B0606030504020204" pitchFamily="34" charset="0"/>
              <a:ea typeface="Open Sans" panose="020B0606030504020204" pitchFamily="34" charset="0"/>
              <a:cs typeface="Open Sans" panose="020B0606030504020204" pitchFamily="34" charset="0"/>
            </a:endParaRPr>
          </a:p>
          <a:p>
            <a:endParaRPr lang="sl-SI" sz="1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sl-SI"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727CFF18-7DDC-394F-A4F6-05291ABB9455}"/>
              </a:ext>
            </a:extLst>
          </p:cNvPr>
          <p:cNvPicPr>
            <a:picLocks noChangeAspect="1"/>
          </p:cNvPicPr>
          <p:nvPr/>
        </p:nvPicPr>
        <p:blipFill>
          <a:blip r:embed="rId3"/>
          <a:stretch>
            <a:fillRect/>
          </a:stretch>
        </p:blipFill>
        <p:spPr>
          <a:xfrm>
            <a:off x="5004048" y="476672"/>
            <a:ext cx="3527276" cy="853001"/>
          </a:xfrm>
          <a:prstGeom prst="rect">
            <a:avLst/>
          </a:prstGeom>
        </p:spPr>
      </p:pic>
      <p:pic>
        <p:nvPicPr>
          <p:cNvPr id="8" name="Picture 7">
            <a:extLst>
              <a:ext uri="{FF2B5EF4-FFF2-40B4-BE49-F238E27FC236}">
                <a16:creationId xmlns:a16="http://schemas.microsoft.com/office/drawing/2014/main" id="{4900DEDE-C0D4-9F4E-8A11-528080AB6048}"/>
              </a:ext>
            </a:extLst>
          </p:cNvPr>
          <p:cNvPicPr>
            <a:picLocks noChangeAspect="1"/>
          </p:cNvPicPr>
          <p:nvPr/>
        </p:nvPicPr>
        <p:blipFill>
          <a:blip r:embed="rId4"/>
          <a:stretch>
            <a:fillRect/>
          </a:stretch>
        </p:blipFill>
        <p:spPr>
          <a:xfrm>
            <a:off x="107504" y="5445224"/>
            <a:ext cx="3033393" cy="1132954"/>
          </a:xfrm>
          <a:prstGeom prst="rect">
            <a:avLst/>
          </a:prstGeom>
        </p:spPr>
      </p:pic>
      <p:sp>
        <p:nvSpPr>
          <p:cNvPr id="9" name="TextBox 8">
            <a:extLst>
              <a:ext uri="{FF2B5EF4-FFF2-40B4-BE49-F238E27FC236}">
                <a16:creationId xmlns:a16="http://schemas.microsoft.com/office/drawing/2014/main" id="{C6AC7BF6-18C1-DB4E-AF6A-C2BB00AE7528}"/>
              </a:ext>
            </a:extLst>
          </p:cNvPr>
          <p:cNvSpPr txBox="1"/>
          <p:nvPr/>
        </p:nvSpPr>
        <p:spPr>
          <a:xfrm>
            <a:off x="5580112" y="5589240"/>
            <a:ext cx="3456384" cy="954107"/>
          </a:xfrm>
          <a:prstGeom prst="rect">
            <a:avLst/>
          </a:prstGeom>
          <a:noFill/>
        </p:spPr>
        <p:txBody>
          <a:bodyPr wrap="square" rtlCol="0" anchor="ctr">
            <a:spAutoFit/>
          </a:bodyPr>
          <a:lstStyle/>
          <a:p>
            <a:pPr algn="just"/>
            <a:r>
              <a:rPr lang="en-US" sz="2800" dirty="0" err="1">
                <a:solidFill>
                  <a:srgbClr val="4675B8"/>
                </a:solidFill>
                <a:latin typeface="Open Sans" panose="020B0606030504020204" pitchFamily="34" charset="0"/>
                <a:ea typeface="Open Sans" panose="020B0606030504020204" pitchFamily="34" charset="0"/>
                <a:cs typeface="Open Sans" panose="020B0606030504020204" pitchFamily="34" charset="0"/>
              </a:rPr>
              <a:t>www.sopotniki.org</a:t>
            </a:r>
            <a:endParaRPr lang="en-US" sz="2800" dirty="0">
              <a:solidFill>
                <a:srgbClr val="4675B8"/>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2800" dirty="0" err="1">
                <a:solidFill>
                  <a:srgbClr val="4675B8"/>
                </a:solidFill>
                <a:latin typeface="Open Sans" panose="020B0606030504020204" pitchFamily="34" charset="0"/>
                <a:ea typeface="Open Sans" panose="020B0606030504020204" pitchFamily="34" charset="0"/>
                <a:cs typeface="Open Sans" panose="020B0606030504020204" pitchFamily="34" charset="0"/>
              </a:rPr>
              <a:t>info@sopotniki.org</a:t>
            </a:r>
            <a:endParaRPr lang="en-US" sz="2800" dirty="0">
              <a:solidFill>
                <a:srgbClr val="4675B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4763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5B805A04-06DF-4739-B304-BBE1C60FA3B5}" type="slidenum">
              <a:rPr lang="en-GB" smtClean="0"/>
              <a:pPr>
                <a:defRPr/>
              </a:pPr>
              <a:t>31</a:t>
            </a:fld>
            <a:endParaRPr lang="en-GB" dirty="0"/>
          </a:p>
        </p:txBody>
      </p:sp>
      <p:sp>
        <p:nvSpPr>
          <p:cNvPr id="11267" name="Pravokotnik 5"/>
          <p:cNvSpPr>
            <a:spLocks noChangeArrowheads="1"/>
          </p:cNvSpPr>
          <p:nvPr/>
        </p:nvSpPr>
        <p:spPr bwMode="auto">
          <a:xfrm>
            <a:off x="393700" y="3608388"/>
            <a:ext cx="2844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Tx/>
              <a:buNone/>
            </a:pPr>
            <a:r>
              <a:rPr lang="sl-SI" altLang="sl-SI" b="1">
                <a:solidFill>
                  <a:schemeClr val="tx1"/>
                </a:solidFill>
              </a:rPr>
              <a:t>ZLATA MREŽA</a:t>
            </a:r>
          </a:p>
          <a:p>
            <a:pPr eaLnBrk="1" hangingPunct="1">
              <a:spcBef>
                <a:spcPct val="0"/>
              </a:spcBef>
              <a:buClrTx/>
              <a:buFontTx/>
              <a:buNone/>
            </a:pPr>
            <a:r>
              <a:rPr lang="sl-SI" altLang="sl-SI">
                <a:solidFill>
                  <a:schemeClr val="tx1"/>
                </a:solidFill>
              </a:rPr>
              <a:t>Litostrojska cesta 52,  </a:t>
            </a:r>
          </a:p>
          <a:p>
            <a:pPr eaLnBrk="1" hangingPunct="1">
              <a:spcBef>
                <a:spcPct val="0"/>
              </a:spcBef>
              <a:buClrTx/>
              <a:buFontTx/>
              <a:buNone/>
            </a:pPr>
            <a:r>
              <a:rPr lang="sl-SI" altLang="sl-SI">
                <a:solidFill>
                  <a:schemeClr val="tx1"/>
                </a:solidFill>
              </a:rPr>
              <a:t>1000 Ljubljana	</a:t>
            </a:r>
          </a:p>
          <a:p>
            <a:pPr eaLnBrk="1" hangingPunct="1">
              <a:spcBef>
                <a:spcPct val="0"/>
              </a:spcBef>
              <a:buClrTx/>
              <a:buFontTx/>
              <a:buNone/>
            </a:pPr>
            <a:r>
              <a:rPr lang="sl-SI" altLang="sl-SI">
                <a:solidFill>
                  <a:schemeClr val="tx1"/>
                </a:solidFill>
              </a:rPr>
              <a:t>Tel.: 080 10 10</a:t>
            </a:r>
          </a:p>
          <a:p>
            <a:pPr eaLnBrk="1" hangingPunct="1">
              <a:spcBef>
                <a:spcPct val="0"/>
              </a:spcBef>
              <a:buClrTx/>
              <a:buFontTx/>
              <a:buNone/>
            </a:pPr>
            <a:r>
              <a:rPr lang="sl-SI" altLang="sl-SI">
                <a:solidFill>
                  <a:schemeClr val="tx1"/>
                </a:solidFill>
              </a:rPr>
              <a:t>info@zlata-mreza.si</a:t>
            </a:r>
          </a:p>
        </p:txBody>
      </p:sp>
      <p:sp>
        <p:nvSpPr>
          <p:cNvPr id="11268" name="Pravokotnik 6"/>
          <p:cNvSpPr>
            <a:spLocks noChangeArrowheads="1"/>
          </p:cNvSpPr>
          <p:nvPr/>
        </p:nvSpPr>
        <p:spPr bwMode="auto">
          <a:xfrm>
            <a:off x="3619500" y="3389313"/>
            <a:ext cx="52514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Tx/>
              <a:buNone/>
            </a:pPr>
            <a:r>
              <a:rPr lang="sl-SI" altLang="sl-SI" sz="2000" b="1">
                <a:solidFill>
                  <a:schemeClr val="tx1"/>
                </a:solidFill>
              </a:rPr>
              <a:t>Zlati kotički: </a:t>
            </a:r>
          </a:p>
          <a:p>
            <a:pPr eaLnBrk="1" hangingPunct="1">
              <a:spcBef>
                <a:spcPct val="0"/>
              </a:spcBef>
              <a:buClrTx/>
              <a:buFontTx/>
              <a:buNone/>
            </a:pPr>
            <a:r>
              <a:rPr lang="sl-SI" altLang="sl-SI" sz="2000">
                <a:solidFill>
                  <a:schemeClr val="tx1"/>
                </a:solidFill>
              </a:rPr>
              <a:t>Zlata mreža je zasnovala koncept Zlatih kotičkov, ki rastejo na različnih lokacijah v Mercator centrih po Sloveniji.</a:t>
            </a:r>
          </a:p>
          <a:p>
            <a:pPr eaLnBrk="1" hangingPunct="1">
              <a:spcBef>
                <a:spcPct val="0"/>
              </a:spcBef>
              <a:buClrTx/>
              <a:buFontTx/>
              <a:buNone/>
            </a:pPr>
            <a:r>
              <a:rPr lang="sl-SI" altLang="sl-SI" sz="2000">
                <a:solidFill>
                  <a:schemeClr val="tx1"/>
                </a:solidFill>
              </a:rPr>
              <a:t> </a:t>
            </a:r>
            <a:r>
              <a:rPr lang="sl-SI" altLang="sl-SI" sz="2000" b="1">
                <a:solidFill>
                  <a:schemeClr val="tx1"/>
                </a:solidFill>
              </a:rPr>
              <a:t>V Zlatih kotičkih se srečujejo prijatelji, ki se radi izobražujejo, zabavajo in družijo.</a:t>
            </a:r>
            <a:endParaRPr lang="sl-SI" altLang="sl-SI" sz="2000">
              <a:solidFill>
                <a:schemeClr val="tx1"/>
              </a:solidFill>
            </a:endParaRPr>
          </a:p>
        </p:txBody>
      </p:sp>
      <p:sp>
        <p:nvSpPr>
          <p:cNvPr id="11269" name="Pravokotnik 7"/>
          <p:cNvSpPr>
            <a:spLocks noChangeArrowheads="1"/>
          </p:cNvSpPr>
          <p:nvPr/>
        </p:nvSpPr>
        <p:spPr bwMode="auto">
          <a:xfrm>
            <a:off x="3743325" y="5380038"/>
            <a:ext cx="2846388"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Tx/>
              <a:buNone/>
            </a:pPr>
            <a:r>
              <a:rPr lang="sl-SI" altLang="sl-SI" sz="2000">
                <a:solidFill>
                  <a:schemeClr val="tx1"/>
                </a:solidFill>
              </a:rPr>
              <a:t>Povezave na kotičke:</a:t>
            </a:r>
          </a:p>
          <a:p>
            <a:pPr eaLnBrk="1" hangingPunct="1">
              <a:spcBef>
                <a:spcPct val="0"/>
              </a:spcBef>
              <a:buClrTx/>
              <a:buFontTx/>
              <a:buNone/>
            </a:pPr>
            <a:r>
              <a:rPr lang="sl-SI" altLang="sl-SI" sz="1800">
                <a:solidFill>
                  <a:schemeClr val="tx1"/>
                </a:solidFill>
                <a:hlinkClick r:id="rId2"/>
              </a:rPr>
              <a:t>Koper</a:t>
            </a:r>
            <a:r>
              <a:rPr lang="sl-SI" altLang="sl-SI" sz="1800">
                <a:solidFill>
                  <a:schemeClr val="tx1"/>
                </a:solidFill>
              </a:rPr>
              <a:t> </a:t>
            </a:r>
          </a:p>
          <a:p>
            <a:pPr eaLnBrk="1" hangingPunct="1">
              <a:spcBef>
                <a:spcPct val="0"/>
              </a:spcBef>
              <a:buClrTx/>
              <a:buFontTx/>
              <a:buNone/>
            </a:pPr>
            <a:r>
              <a:rPr lang="sl-SI" altLang="sl-SI" sz="1800">
                <a:solidFill>
                  <a:schemeClr val="tx1"/>
                </a:solidFill>
                <a:hlinkClick r:id="rId3"/>
              </a:rPr>
              <a:t>Velenje</a:t>
            </a:r>
            <a:endParaRPr lang="sl-SI" altLang="sl-SI" sz="1800">
              <a:solidFill>
                <a:schemeClr val="tx1"/>
              </a:solidFill>
            </a:endParaRPr>
          </a:p>
          <a:p>
            <a:pPr eaLnBrk="1" hangingPunct="1">
              <a:spcBef>
                <a:spcPct val="0"/>
              </a:spcBef>
              <a:buClrTx/>
              <a:buFontTx/>
              <a:buNone/>
            </a:pPr>
            <a:r>
              <a:rPr lang="sl-SI" altLang="sl-SI" sz="1800">
                <a:solidFill>
                  <a:schemeClr val="tx1"/>
                </a:solidFill>
                <a:hlinkClick r:id="rId4"/>
              </a:rPr>
              <a:t>Nova Gorica</a:t>
            </a:r>
            <a:endParaRPr lang="sl-SI" altLang="sl-SI" sz="1800">
              <a:solidFill>
                <a:schemeClr val="tx1"/>
              </a:solidFill>
            </a:endParaRPr>
          </a:p>
        </p:txBody>
      </p:sp>
      <p:sp>
        <p:nvSpPr>
          <p:cNvPr id="11270" name="Pravokotnik 8"/>
          <p:cNvSpPr>
            <a:spLocks noChangeArrowheads="1"/>
          </p:cNvSpPr>
          <p:nvPr/>
        </p:nvSpPr>
        <p:spPr bwMode="auto">
          <a:xfrm>
            <a:off x="5456238" y="5668963"/>
            <a:ext cx="1576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Tx/>
              <a:buNone/>
            </a:pPr>
            <a:r>
              <a:rPr lang="sl-SI" altLang="sl-SI" sz="1800">
                <a:solidFill>
                  <a:srgbClr val="336699"/>
                </a:solidFill>
                <a:hlinkClick r:id="rId5"/>
              </a:rPr>
              <a:t>Grosuplje</a:t>
            </a:r>
            <a:endParaRPr lang="sl-SI" altLang="sl-SI" sz="1800">
              <a:solidFill>
                <a:srgbClr val="336699"/>
              </a:solidFill>
            </a:endParaRPr>
          </a:p>
          <a:p>
            <a:pPr eaLnBrk="1" hangingPunct="1">
              <a:spcBef>
                <a:spcPct val="0"/>
              </a:spcBef>
              <a:buClrTx/>
              <a:buFontTx/>
              <a:buNone/>
            </a:pPr>
            <a:r>
              <a:rPr lang="sl-SI" altLang="sl-SI" sz="1800">
                <a:solidFill>
                  <a:srgbClr val="336699"/>
                </a:solidFill>
                <a:hlinkClick r:id="rId6"/>
              </a:rPr>
              <a:t>Medvode</a:t>
            </a:r>
            <a:endParaRPr lang="sl-SI" altLang="sl-SI" sz="1800">
              <a:solidFill>
                <a:srgbClr val="336699"/>
              </a:solidFill>
            </a:endParaRPr>
          </a:p>
          <a:p>
            <a:pPr eaLnBrk="1" hangingPunct="1">
              <a:spcBef>
                <a:spcPct val="0"/>
              </a:spcBef>
              <a:buClrTx/>
              <a:buFontTx/>
              <a:buNone/>
            </a:pPr>
            <a:r>
              <a:rPr lang="sl-SI" altLang="sl-SI" sz="1800">
                <a:solidFill>
                  <a:srgbClr val="336699"/>
                </a:solidFill>
                <a:hlinkClick r:id="rId7"/>
              </a:rPr>
              <a:t>Ptuj</a:t>
            </a:r>
            <a:endParaRPr lang="sl-SI" altLang="sl-SI" sz="1800">
              <a:solidFill>
                <a:srgbClr val="336699"/>
              </a:solidFill>
            </a:endParaRPr>
          </a:p>
        </p:txBody>
      </p:sp>
      <p:sp>
        <p:nvSpPr>
          <p:cNvPr id="11271" name="Pravokotnik 3"/>
          <p:cNvSpPr>
            <a:spLocks noChangeArrowheads="1"/>
          </p:cNvSpPr>
          <p:nvPr/>
        </p:nvSpPr>
        <p:spPr bwMode="auto">
          <a:xfrm>
            <a:off x="153988" y="765175"/>
            <a:ext cx="87280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Tx/>
              <a:buNone/>
            </a:pPr>
            <a:r>
              <a:rPr lang="sl-SI" altLang="sl-SI" b="1">
                <a:solidFill>
                  <a:schemeClr val="tx1"/>
                </a:solidFill>
              </a:rPr>
              <a:t>PROSTOFER</a:t>
            </a:r>
            <a:r>
              <a:rPr lang="sl-SI" altLang="sl-SI">
                <a:solidFill>
                  <a:schemeClr val="tx1"/>
                </a:solidFill>
              </a:rPr>
              <a:t> je skovanka iz besed </a:t>
            </a:r>
            <a:r>
              <a:rPr lang="sl-SI" altLang="sl-SI" b="1">
                <a:solidFill>
                  <a:schemeClr val="tx1"/>
                </a:solidFill>
              </a:rPr>
              <a:t>»prostovoljni«</a:t>
            </a:r>
            <a:r>
              <a:rPr lang="sl-SI" altLang="sl-SI">
                <a:solidFill>
                  <a:schemeClr val="tx1"/>
                </a:solidFill>
              </a:rPr>
              <a:t> in </a:t>
            </a:r>
            <a:r>
              <a:rPr lang="sl-SI" altLang="sl-SI" b="1">
                <a:solidFill>
                  <a:schemeClr val="tx1"/>
                </a:solidFill>
              </a:rPr>
              <a:t>»šofer«</a:t>
            </a:r>
            <a:r>
              <a:rPr lang="sl-SI" altLang="sl-SI">
                <a:solidFill>
                  <a:schemeClr val="tx1"/>
                </a:solidFill>
              </a:rPr>
              <a:t>.</a:t>
            </a:r>
          </a:p>
          <a:p>
            <a:pPr eaLnBrk="1" hangingPunct="1">
              <a:spcBef>
                <a:spcPct val="0"/>
              </a:spcBef>
              <a:buClrTx/>
              <a:buFontTx/>
              <a:buNone/>
            </a:pPr>
            <a:endParaRPr lang="sl-SI" altLang="sl-SI">
              <a:solidFill>
                <a:schemeClr val="tx1"/>
              </a:solidFill>
            </a:endParaRPr>
          </a:p>
          <a:p>
            <a:pPr eaLnBrk="1" hangingPunct="1">
              <a:spcBef>
                <a:spcPct val="0"/>
              </a:spcBef>
              <a:buClrTx/>
              <a:buFontTx/>
              <a:buNone/>
            </a:pPr>
            <a:r>
              <a:rPr lang="sl-SI" altLang="sl-SI">
                <a:solidFill>
                  <a:schemeClr val="tx1"/>
                </a:solidFill>
              </a:rPr>
              <a:t>V okviru storitev Zlate mreže je tudi posredovanje prevozov. Med starejšimi imamo osebe, ki potrebujejo prevoz, pa ne morejo ali nočejo obremenjevati sorodnikov ali uporabljati plačljive prevoze. Na drugi strani so številni starejši še vedno aktivni vozniki in radi priskočijo na pomoč s svojim jeklenim konjičkom.</a:t>
            </a:r>
          </a:p>
        </p:txBody>
      </p:sp>
    </p:spTree>
    <p:extLst>
      <p:ext uri="{BB962C8B-B14F-4D97-AF65-F5344CB8AC3E}">
        <p14:creationId xmlns:p14="http://schemas.microsoft.com/office/powerpoint/2010/main" val="2957397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5B805A04-06DF-4739-B304-BBE1C60FA3B5}" type="slidenum">
              <a:rPr lang="en-GB" smtClean="0"/>
              <a:pPr>
                <a:defRPr/>
              </a:pPr>
              <a:t>32</a:t>
            </a:fld>
            <a:endParaRPr lang="en-GB" dirty="0"/>
          </a:p>
        </p:txBody>
      </p:sp>
      <p:sp>
        <p:nvSpPr>
          <p:cNvPr id="11267" name="Pravokotnik 5"/>
          <p:cNvSpPr>
            <a:spLocks noChangeArrowheads="1"/>
          </p:cNvSpPr>
          <p:nvPr/>
        </p:nvSpPr>
        <p:spPr bwMode="auto">
          <a:xfrm>
            <a:off x="393700" y="3608388"/>
            <a:ext cx="2844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Tx/>
              <a:buNone/>
            </a:pPr>
            <a:r>
              <a:rPr lang="sl-SI" altLang="sl-SI" b="1">
                <a:solidFill>
                  <a:schemeClr val="tx1"/>
                </a:solidFill>
              </a:rPr>
              <a:t>ZLATA MREŽA</a:t>
            </a:r>
          </a:p>
          <a:p>
            <a:pPr eaLnBrk="1" hangingPunct="1">
              <a:spcBef>
                <a:spcPct val="0"/>
              </a:spcBef>
              <a:buClrTx/>
              <a:buFontTx/>
              <a:buNone/>
            </a:pPr>
            <a:r>
              <a:rPr lang="sl-SI" altLang="sl-SI">
                <a:solidFill>
                  <a:schemeClr val="tx1"/>
                </a:solidFill>
              </a:rPr>
              <a:t>Litostrojska cesta 52,  </a:t>
            </a:r>
          </a:p>
          <a:p>
            <a:pPr eaLnBrk="1" hangingPunct="1">
              <a:spcBef>
                <a:spcPct val="0"/>
              </a:spcBef>
              <a:buClrTx/>
              <a:buFontTx/>
              <a:buNone/>
            </a:pPr>
            <a:r>
              <a:rPr lang="sl-SI" altLang="sl-SI">
                <a:solidFill>
                  <a:schemeClr val="tx1"/>
                </a:solidFill>
              </a:rPr>
              <a:t>1000 Ljubljana	</a:t>
            </a:r>
          </a:p>
          <a:p>
            <a:pPr eaLnBrk="1" hangingPunct="1">
              <a:spcBef>
                <a:spcPct val="0"/>
              </a:spcBef>
              <a:buClrTx/>
              <a:buFontTx/>
              <a:buNone/>
            </a:pPr>
            <a:r>
              <a:rPr lang="sl-SI" altLang="sl-SI">
                <a:solidFill>
                  <a:schemeClr val="tx1"/>
                </a:solidFill>
              </a:rPr>
              <a:t>Tel.: 080 10 10</a:t>
            </a:r>
          </a:p>
          <a:p>
            <a:pPr eaLnBrk="1" hangingPunct="1">
              <a:spcBef>
                <a:spcPct val="0"/>
              </a:spcBef>
              <a:buClrTx/>
              <a:buFontTx/>
              <a:buNone/>
            </a:pPr>
            <a:r>
              <a:rPr lang="sl-SI" altLang="sl-SI">
                <a:solidFill>
                  <a:schemeClr val="tx1"/>
                </a:solidFill>
              </a:rPr>
              <a:t>info@zlata-mreza.si</a:t>
            </a:r>
          </a:p>
        </p:txBody>
      </p:sp>
      <p:sp>
        <p:nvSpPr>
          <p:cNvPr id="11268" name="Pravokotnik 6"/>
          <p:cNvSpPr>
            <a:spLocks noChangeArrowheads="1"/>
          </p:cNvSpPr>
          <p:nvPr/>
        </p:nvSpPr>
        <p:spPr bwMode="auto">
          <a:xfrm>
            <a:off x="3619500" y="3389313"/>
            <a:ext cx="52514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Tx/>
              <a:buNone/>
            </a:pPr>
            <a:r>
              <a:rPr lang="sl-SI" altLang="sl-SI" sz="2000" b="1">
                <a:solidFill>
                  <a:schemeClr val="tx1"/>
                </a:solidFill>
              </a:rPr>
              <a:t>Zlati kotički: </a:t>
            </a:r>
          </a:p>
          <a:p>
            <a:pPr eaLnBrk="1" hangingPunct="1">
              <a:spcBef>
                <a:spcPct val="0"/>
              </a:spcBef>
              <a:buClrTx/>
              <a:buFontTx/>
              <a:buNone/>
            </a:pPr>
            <a:r>
              <a:rPr lang="sl-SI" altLang="sl-SI" sz="2000">
                <a:solidFill>
                  <a:schemeClr val="tx1"/>
                </a:solidFill>
              </a:rPr>
              <a:t>Zlata mreža je zasnovala koncept Zlatih kotičkov, ki rastejo na različnih lokacijah v Mercator centrih po Sloveniji.</a:t>
            </a:r>
          </a:p>
          <a:p>
            <a:pPr eaLnBrk="1" hangingPunct="1">
              <a:spcBef>
                <a:spcPct val="0"/>
              </a:spcBef>
              <a:buClrTx/>
              <a:buFontTx/>
              <a:buNone/>
            </a:pPr>
            <a:r>
              <a:rPr lang="sl-SI" altLang="sl-SI" sz="2000">
                <a:solidFill>
                  <a:schemeClr val="tx1"/>
                </a:solidFill>
              </a:rPr>
              <a:t> </a:t>
            </a:r>
            <a:r>
              <a:rPr lang="sl-SI" altLang="sl-SI" sz="2000" b="1">
                <a:solidFill>
                  <a:schemeClr val="tx1"/>
                </a:solidFill>
              </a:rPr>
              <a:t>V Zlatih kotičkih se srečujejo prijatelji, ki se radi izobražujejo, zabavajo in družijo.</a:t>
            </a:r>
            <a:endParaRPr lang="sl-SI" altLang="sl-SI" sz="2000">
              <a:solidFill>
                <a:schemeClr val="tx1"/>
              </a:solidFill>
            </a:endParaRPr>
          </a:p>
        </p:txBody>
      </p:sp>
      <p:sp>
        <p:nvSpPr>
          <p:cNvPr id="11269" name="Pravokotnik 7"/>
          <p:cNvSpPr>
            <a:spLocks noChangeArrowheads="1"/>
          </p:cNvSpPr>
          <p:nvPr/>
        </p:nvSpPr>
        <p:spPr bwMode="auto">
          <a:xfrm>
            <a:off x="3743325" y="5380038"/>
            <a:ext cx="2846388"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Tx/>
              <a:buNone/>
            </a:pPr>
            <a:r>
              <a:rPr lang="sl-SI" altLang="sl-SI" sz="2000">
                <a:solidFill>
                  <a:schemeClr val="tx1"/>
                </a:solidFill>
              </a:rPr>
              <a:t>Povezave na kotičke:</a:t>
            </a:r>
          </a:p>
          <a:p>
            <a:pPr eaLnBrk="1" hangingPunct="1">
              <a:spcBef>
                <a:spcPct val="0"/>
              </a:spcBef>
              <a:buClrTx/>
              <a:buFontTx/>
              <a:buNone/>
            </a:pPr>
            <a:r>
              <a:rPr lang="sl-SI" altLang="sl-SI" sz="1800">
                <a:solidFill>
                  <a:schemeClr val="tx1"/>
                </a:solidFill>
                <a:hlinkClick r:id="rId2"/>
              </a:rPr>
              <a:t>Koper</a:t>
            </a:r>
            <a:r>
              <a:rPr lang="sl-SI" altLang="sl-SI" sz="1800">
                <a:solidFill>
                  <a:schemeClr val="tx1"/>
                </a:solidFill>
              </a:rPr>
              <a:t> </a:t>
            </a:r>
          </a:p>
          <a:p>
            <a:pPr eaLnBrk="1" hangingPunct="1">
              <a:spcBef>
                <a:spcPct val="0"/>
              </a:spcBef>
              <a:buClrTx/>
              <a:buFontTx/>
              <a:buNone/>
            </a:pPr>
            <a:r>
              <a:rPr lang="sl-SI" altLang="sl-SI" sz="1800">
                <a:solidFill>
                  <a:schemeClr val="tx1"/>
                </a:solidFill>
                <a:hlinkClick r:id="rId3"/>
              </a:rPr>
              <a:t>Velenje</a:t>
            </a:r>
            <a:endParaRPr lang="sl-SI" altLang="sl-SI" sz="1800">
              <a:solidFill>
                <a:schemeClr val="tx1"/>
              </a:solidFill>
            </a:endParaRPr>
          </a:p>
          <a:p>
            <a:pPr eaLnBrk="1" hangingPunct="1">
              <a:spcBef>
                <a:spcPct val="0"/>
              </a:spcBef>
              <a:buClrTx/>
              <a:buFontTx/>
              <a:buNone/>
            </a:pPr>
            <a:r>
              <a:rPr lang="sl-SI" altLang="sl-SI" sz="1800">
                <a:solidFill>
                  <a:schemeClr val="tx1"/>
                </a:solidFill>
                <a:hlinkClick r:id="rId4"/>
              </a:rPr>
              <a:t>Nova Gorica</a:t>
            </a:r>
            <a:endParaRPr lang="sl-SI" altLang="sl-SI" sz="1800">
              <a:solidFill>
                <a:schemeClr val="tx1"/>
              </a:solidFill>
            </a:endParaRPr>
          </a:p>
        </p:txBody>
      </p:sp>
      <p:sp>
        <p:nvSpPr>
          <p:cNvPr id="11270" name="Pravokotnik 8"/>
          <p:cNvSpPr>
            <a:spLocks noChangeArrowheads="1"/>
          </p:cNvSpPr>
          <p:nvPr/>
        </p:nvSpPr>
        <p:spPr bwMode="auto">
          <a:xfrm>
            <a:off x="5456238" y="5668963"/>
            <a:ext cx="1576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Tx/>
              <a:buNone/>
            </a:pPr>
            <a:r>
              <a:rPr lang="sl-SI" altLang="sl-SI" sz="1800">
                <a:solidFill>
                  <a:srgbClr val="336699"/>
                </a:solidFill>
                <a:hlinkClick r:id="rId5"/>
              </a:rPr>
              <a:t>Grosuplje</a:t>
            </a:r>
            <a:endParaRPr lang="sl-SI" altLang="sl-SI" sz="1800">
              <a:solidFill>
                <a:srgbClr val="336699"/>
              </a:solidFill>
            </a:endParaRPr>
          </a:p>
          <a:p>
            <a:pPr eaLnBrk="1" hangingPunct="1">
              <a:spcBef>
                <a:spcPct val="0"/>
              </a:spcBef>
              <a:buClrTx/>
              <a:buFontTx/>
              <a:buNone/>
            </a:pPr>
            <a:r>
              <a:rPr lang="sl-SI" altLang="sl-SI" sz="1800">
                <a:solidFill>
                  <a:srgbClr val="336699"/>
                </a:solidFill>
                <a:hlinkClick r:id="rId6"/>
              </a:rPr>
              <a:t>Medvode</a:t>
            </a:r>
            <a:endParaRPr lang="sl-SI" altLang="sl-SI" sz="1800">
              <a:solidFill>
                <a:srgbClr val="336699"/>
              </a:solidFill>
            </a:endParaRPr>
          </a:p>
          <a:p>
            <a:pPr eaLnBrk="1" hangingPunct="1">
              <a:spcBef>
                <a:spcPct val="0"/>
              </a:spcBef>
              <a:buClrTx/>
              <a:buFontTx/>
              <a:buNone/>
            </a:pPr>
            <a:r>
              <a:rPr lang="sl-SI" altLang="sl-SI" sz="1800">
                <a:solidFill>
                  <a:srgbClr val="336699"/>
                </a:solidFill>
                <a:hlinkClick r:id="rId7"/>
              </a:rPr>
              <a:t>Ptuj</a:t>
            </a:r>
            <a:endParaRPr lang="sl-SI" altLang="sl-SI" sz="1800">
              <a:solidFill>
                <a:srgbClr val="336699"/>
              </a:solidFill>
            </a:endParaRPr>
          </a:p>
        </p:txBody>
      </p:sp>
      <p:sp>
        <p:nvSpPr>
          <p:cNvPr id="11271" name="Pravokotnik 3"/>
          <p:cNvSpPr>
            <a:spLocks noChangeArrowheads="1"/>
          </p:cNvSpPr>
          <p:nvPr/>
        </p:nvSpPr>
        <p:spPr bwMode="auto">
          <a:xfrm>
            <a:off x="153988" y="765175"/>
            <a:ext cx="87280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Tx/>
              <a:buNone/>
            </a:pPr>
            <a:r>
              <a:rPr lang="sl-SI" altLang="sl-SI" b="1">
                <a:solidFill>
                  <a:schemeClr val="tx1"/>
                </a:solidFill>
              </a:rPr>
              <a:t>PROSTOFER</a:t>
            </a:r>
            <a:r>
              <a:rPr lang="sl-SI" altLang="sl-SI">
                <a:solidFill>
                  <a:schemeClr val="tx1"/>
                </a:solidFill>
              </a:rPr>
              <a:t> je skovanka iz besed </a:t>
            </a:r>
            <a:r>
              <a:rPr lang="sl-SI" altLang="sl-SI" b="1">
                <a:solidFill>
                  <a:schemeClr val="tx1"/>
                </a:solidFill>
              </a:rPr>
              <a:t>»prostovoljni«</a:t>
            </a:r>
            <a:r>
              <a:rPr lang="sl-SI" altLang="sl-SI">
                <a:solidFill>
                  <a:schemeClr val="tx1"/>
                </a:solidFill>
              </a:rPr>
              <a:t> in </a:t>
            </a:r>
            <a:r>
              <a:rPr lang="sl-SI" altLang="sl-SI" b="1">
                <a:solidFill>
                  <a:schemeClr val="tx1"/>
                </a:solidFill>
              </a:rPr>
              <a:t>»šofer«</a:t>
            </a:r>
            <a:r>
              <a:rPr lang="sl-SI" altLang="sl-SI">
                <a:solidFill>
                  <a:schemeClr val="tx1"/>
                </a:solidFill>
              </a:rPr>
              <a:t>.</a:t>
            </a:r>
          </a:p>
          <a:p>
            <a:pPr eaLnBrk="1" hangingPunct="1">
              <a:spcBef>
                <a:spcPct val="0"/>
              </a:spcBef>
              <a:buClrTx/>
              <a:buFontTx/>
              <a:buNone/>
            </a:pPr>
            <a:endParaRPr lang="sl-SI" altLang="sl-SI">
              <a:solidFill>
                <a:schemeClr val="tx1"/>
              </a:solidFill>
            </a:endParaRPr>
          </a:p>
          <a:p>
            <a:pPr eaLnBrk="1" hangingPunct="1">
              <a:spcBef>
                <a:spcPct val="0"/>
              </a:spcBef>
              <a:buClrTx/>
              <a:buFontTx/>
              <a:buNone/>
            </a:pPr>
            <a:r>
              <a:rPr lang="sl-SI" altLang="sl-SI">
                <a:solidFill>
                  <a:schemeClr val="tx1"/>
                </a:solidFill>
              </a:rPr>
              <a:t>V okviru storitev Zlate mreže je tudi posredovanje prevozov. Med starejšimi imamo osebe, ki potrebujejo prevoz, pa ne morejo ali nočejo obremenjevati sorodnikov ali uporabljati plačljive prevoze. Na drugi strani so številni starejši še vedno aktivni vozniki in radi priskočijo na pomoč s svojim jeklenim konjičkom.</a:t>
            </a:r>
          </a:p>
        </p:txBody>
      </p:sp>
    </p:spTree>
    <p:extLst>
      <p:ext uri="{BB962C8B-B14F-4D97-AF65-F5344CB8AC3E}">
        <p14:creationId xmlns:p14="http://schemas.microsoft.com/office/powerpoint/2010/main" val="2372279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0"/>
            <a:ext cx="8229600" cy="908720"/>
          </a:xfrm>
        </p:spPr>
        <p:txBody>
          <a:bodyPr/>
          <a:lstStyle/>
          <a:p>
            <a:pPr>
              <a:defRPr/>
            </a:pPr>
            <a:r>
              <a:rPr lang="sl-SI" sz="3600" dirty="0">
                <a:solidFill>
                  <a:srgbClr val="002060"/>
                </a:solidFill>
                <a:latin typeface="+mn-lt"/>
              </a:rPr>
              <a:t>Vprašanja za delavnico</a:t>
            </a:r>
          </a:p>
        </p:txBody>
      </p:sp>
      <p:sp>
        <p:nvSpPr>
          <p:cNvPr id="4" name="Ograda vsebine 2"/>
          <p:cNvSpPr txBox="1">
            <a:spLocks/>
          </p:cNvSpPr>
          <p:nvPr/>
        </p:nvSpPr>
        <p:spPr>
          <a:xfrm>
            <a:off x="395288" y="764704"/>
            <a:ext cx="8424862" cy="5544616"/>
          </a:xfrm>
          <a:prstGeom prst="rect">
            <a:avLst/>
          </a:prstGeom>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lvl="0"/>
            <a:r>
              <a:rPr lang="sl-SI" sz="2400" dirty="0"/>
              <a:t>Koliko km na dan prepešačite?  Zakaj ja/ne? Kaj bi vas prepričalo, da bi se večkrat kam odpravili peš? Kakšna razdalja je za vas še sprejemljiva? Radi hodite? </a:t>
            </a:r>
          </a:p>
          <a:p>
            <a:r>
              <a:rPr lang="sl-SI" sz="2400" dirty="0"/>
              <a:t>Zakaj ne greste večkrat peš? </a:t>
            </a:r>
          </a:p>
          <a:p>
            <a:pPr lvl="0"/>
            <a:r>
              <a:rPr lang="sl-SI" sz="2400" dirty="0"/>
              <a:t>Ali kdaj pospremite svoje vnuke peš v šolo? Bi imeli čas oz. imate pogoje,  da bi vnuke spremljali  v šolo peš ? Kako hodijo v šolo otroci v vašem kraju? So poti urejene in varne?  Zakaj ne hodijo peš? (ugotoviti olajševalne in oteževalne odločitve za trajnostno mobilnost v lokalnem okolju)? Ste že slišali za </a:t>
            </a:r>
            <a:r>
              <a:rPr lang="sl-SI" sz="2400" dirty="0" err="1"/>
              <a:t>Pešbus</a:t>
            </a:r>
            <a:r>
              <a:rPr lang="sl-SI" sz="2400" dirty="0"/>
              <a:t>? Bi bili pripravljeni občasno spremljati otroke v šolo? Bi vsaj svoje vnuke kdaj spremili peš? Kaj bi vas prepričalo, da bi se večkrat po nakupih/opravkih  odpravili peš ali z avtobusom? </a:t>
            </a:r>
          </a:p>
          <a:p>
            <a:pPr lvl="0"/>
            <a:r>
              <a:rPr lang="sl-SI" sz="2400" dirty="0"/>
              <a:t>Ali kdaj kolesarite? Kolesarite tudi po opravkih? Ob katerih priložnostih kolesarite? Zakaj tega ne počnete pogosteje? Kakšne so ovire? V katerem primeru bi se odločili za kolesarjenje? </a:t>
            </a:r>
          </a:p>
          <a:p>
            <a:pPr marL="514350" indent="-514350">
              <a:buFont typeface="Wingdings" pitchFamily="2" charset="2"/>
              <a:buAutoNum type="arabicPeriod"/>
              <a:defRPr/>
            </a:pPr>
            <a:endParaRPr lang="sl-SI" sz="2400" kern="0" dirty="0">
              <a:solidFill>
                <a:srgbClr val="002060"/>
              </a:solidFill>
            </a:endParaRPr>
          </a:p>
        </p:txBody>
      </p:sp>
    </p:spTree>
    <p:extLst>
      <p:ext uri="{BB962C8B-B14F-4D97-AF65-F5344CB8AC3E}">
        <p14:creationId xmlns:p14="http://schemas.microsoft.com/office/powerpoint/2010/main" val="1506510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6596" y="188640"/>
            <a:ext cx="8229600" cy="648072"/>
          </a:xfrm>
        </p:spPr>
        <p:txBody>
          <a:bodyPr>
            <a:normAutofit fontScale="90000"/>
          </a:bodyPr>
          <a:lstStyle/>
          <a:p>
            <a:r>
              <a:rPr lang="sl-SI" dirty="0"/>
              <a:t>Varno kolesarjenje</a:t>
            </a:r>
          </a:p>
        </p:txBody>
      </p:sp>
      <p:sp>
        <p:nvSpPr>
          <p:cNvPr id="3" name="PoljeZBesedilom 2"/>
          <p:cNvSpPr txBox="1"/>
          <p:nvPr/>
        </p:nvSpPr>
        <p:spPr>
          <a:xfrm>
            <a:off x="908914" y="836712"/>
            <a:ext cx="7747282" cy="4770537"/>
          </a:xfrm>
          <a:prstGeom prst="rect">
            <a:avLst/>
          </a:prstGeom>
          <a:noFill/>
        </p:spPr>
        <p:txBody>
          <a:bodyPr wrap="square" rtlCol="0">
            <a:spAutoFit/>
          </a:bodyPr>
          <a:lstStyle/>
          <a:p>
            <a:r>
              <a:rPr lang="sl-SI" dirty="0"/>
              <a:t>Obvezna oprema kolesa? </a:t>
            </a:r>
            <a:r>
              <a:rPr lang="sl-SI" i="1" dirty="0">
                <a:solidFill>
                  <a:schemeClr val="bg1">
                    <a:lumMod val="50000"/>
                  </a:schemeClr>
                </a:solidFill>
              </a:rPr>
              <a:t>Naštejejo obvezno opremo.</a:t>
            </a:r>
          </a:p>
          <a:p>
            <a:pPr marL="285750" indent="-285750">
              <a:buFontTx/>
              <a:buChar char="-"/>
            </a:pPr>
            <a:r>
              <a:rPr lang="sl-SI" i="1" dirty="0">
                <a:solidFill>
                  <a:schemeClr val="bg1">
                    <a:lumMod val="50000"/>
                  </a:schemeClr>
                </a:solidFill>
              </a:rPr>
              <a:t>Delujoča sprednja in zadnja zavora</a:t>
            </a:r>
          </a:p>
          <a:p>
            <a:pPr marL="285750" indent="-285750">
              <a:buFontTx/>
              <a:buChar char="-"/>
            </a:pPr>
            <a:r>
              <a:rPr lang="sl-SI" i="1" dirty="0">
                <a:solidFill>
                  <a:schemeClr val="bg1">
                    <a:lumMod val="50000"/>
                  </a:schemeClr>
                </a:solidFill>
              </a:rPr>
              <a:t>Sprednja bela, zadnja rdeča luč</a:t>
            </a:r>
          </a:p>
          <a:p>
            <a:pPr marL="285750" indent="-285750">
              <a:buFontTx/>
              <a:buChar char="-"/>
            </a:pPr>
            <a:r>
              <a:rPr lang="sl-SI" i="1" dirty="0">
                <a:solidFill>
                  <a:schemeClr val="bg1">
                    <a:lumMod val="50000"/>
                  </a:schemeClr>
                </a:solidFill>
              </a:rPr>
              <a:t>Zvonec</a:t>
            </a:r>
          </a:p>
          <a:p>
            <a:pPr marL="285750" indent="-285750">
              <a:buFontTx/>
              <a:buChar char="-"/>
            </a:pPr>
            <a:r>
              <a:rPr lang="sl-SI" i="1" dirty="0">
                <a:solidFill>
                  <a:schemeClr val="bg1">
                    <a:lumMod val="50000"/>
                  </a:schemeClr>
                </a:solidFill>
              </a:rPr>
              <a:t>Odsevniki (bočni, na pedalih, zadaj rdeč) </a:t>
            </a:r>
          </a:p>
          <a:p>
            <a:pPr marL="285750" indent="-285750">
              <a:buFontTx/>
              <a:buChar char="-"/>
            </a:pPr>
            <a:r>
              <a:rPr lang="sl-SI" i="1" dirty="0">
                <a:solidFill>
                  <a:schemeClr val="bg1">
                    <a:lumMod val="50000"/>
                  </a:schemeClr>
                </a:solidFill>
              </a:rPr>
              <a:t>ustrezno napolnjene pnevmatike, primerno višino krmila in sedeža,</a:t>
            </a:r>
          </a:p>
          <a:p>
            <a:pPr marL="285750" indent="-285750">
              <a:buFontTx/>
              <a:buChar char="-"/>
            </a:pPr>
            <a:r>
              <a:rPr lang="sl-SI" i="1" dirty="0">
                <a:solidFill>
                  <a:schemeClr val="bg1">
                    <a:lumMod val="50000"/>
                  </a:schemeClr>
                </a:solidFill>
              </a:rPr>
              <a:t>Ustrezna višina sedeža in krmila.</a:t>
            </a:r>
          </a:p>
          <a:p>
            <a:pPr marL="285750" indent="-285750">
              <a:buFontTx/>
              <a:buChar char="-"/>
            </a:pPr>
            <a:endParaRPr lang="sl-SI" dirty="0"/>
          </a:p>
          <a:p>
            <a:r>
              <a:rPr lang="sl-SI" dirty="0"/>
              <a:t>Ali nosite zaščitno kolesarsko čelado?  DA/NE (debata)</a:t>
            </a:r>
          </a:p>
          <a:p>
            <a:r>
              <a:rPr lang="sl-SI" i="1" dirty="0">
                <a:solidFill>
                  <a:schemeClr val="bg1">
                    <a:lumMod val="50000"/>
                  </a:schemeClr>
                </a:solidFill>
              </a:rPr>
              <a:t>Čelada zmanjša težo posledic nesreče za 40 – 80 %. </a:t>
            </a:r>
          </a:p>
          <a:p>
            <a:pPr marL="285750" indent="-285750">
              <a:buFontTx/>
              <a:buChar char="-"/>
            </a:pPr>
            <a:endParaRPr lang="sl-SI" dirty="0"/>
          </a:p>
          <a:p>
            <a:r>
              <a:rPr lang="sl-SI" dirty="0"/>
              <a:t>Kje na vaših najpogostejših potovanjih je varnost kolesarjev najbolj ogrožena?</a:t>
            </a:r>
          </a:p>
          <a:p>
            <a:r>
              <a:rPr lang="sl-SI" i="1" dirty="0">
                <a:solidFill>
                  <a:schemeClr val="bg1">
                    <a:lumMod val="50000"/>
                  </a:schemeClr>
                </a:solidFill>
              </a:rPr>
              <a:t>Označijo na zemljevidu občine, se pogovorijo o nevarnih točkah in predlagajo ukrepe.</a:t>
            </a:r>
          </a:p>
          <a:p>
            <a:r>
              <a:rPr lang="sl-SI" sz="1600" dirty="0">
                <a:solidFill>
                  <a:srgbClr val="FF0000"/>
                </a:solidFill>
              </a:rPr>
              <a:t>Kontakti IC, kjer imajo na voljo brezplačne spretnostne poligone za kolesarje. </a:t>
            </a:r>
          </a:p>
          <a:p>
            <a:endParaRPr lang="sl-SI" dirty="0"/>
          </a:p>
          <a:p>
            <a:endParaRPr lang="sl-SI" i="1" dirty="0">
              <a:solidFill>
                <a:schemeClr val="bg1">
                  <a:lumMod val="50000"/>
                </a:schemeClr>
              </a:solidFill>
            </a:endParaRPr>
          </a:p>
        </p:txBody>
      </p:sp>
      <p:pic>
        <p:nvPicPr>
          <p:cNvPr id="4" name="Slika 3"/>
          <p:cNvPicPr/>
          <p:nvPr/>
        </p:nvPicPr>
        <p:blipFill>
          <a:blip r:embed="rId3">
            <a:extLst>
              <a:ext uri="{28A0092B-C50C-407E-A947-70E740481C1C}">
                <a14:useLocalDpi xmlns:a14="http://schemas.microsoft.com/office/drawing/2010/main" val="0"/>
              </a:ext>
            </a:extLst>
          </a:blip>
          <a:srcRect/>
          <a:stretch>
            <a:fillRect/>
          </a:stretch>
        </p:blipFill>
        <p:spPr bwMode="auto">
          <a:xfrm>
            <a:off x="643130" y="5013176"/>
            <a:ext cx="8321358" cy="1656184"/>
          </a:xfrm>
          <a:prstGeom prst="rect">
            <a:avLst/>
          </a:prstGeom>
          <a:noFill/>
          <a:ln>
            <a:noFill/>
          </a:ln>
        </p:spPr>
      </p:pic>
    </p:spTree>
    <p:extLst>
      <p:ext uri="{BB962C8B-B14F-4D97-AF65-F5344CB8AC3E}">
        <p14:creationId xmlns:p14="http://schemas.microsoft.com/office/powerpoint/2010/main" val="3076428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sl-SI" dirty="0"/>
              <a:t>Varno pešačenje</a:t>
            </a:r>
          </a:p>
        </p:txBody>
      </p:sp>
      <p:sp>
        <p:nvSpPr>
          <p:cNvPr id="3" name="PoljeZBesedilom 2"/>
          <p:cNvSpPr txBox="1"/>
          <p:nvPr/>
        </p:nvSpPr>
        <p:spPr>
          <a:xfrm>
            <a:off x="971600" y="1556792"/>
            <a:ext cx="7344816" cy="923330"/>
          </a:xfrm>
          <a:prstGeom prst="rect">
            <a:avLst/>
          </a:prstGeom>
          <a:noFill/>
        </p:spPr>
        <p:txBody>
          <a:bodyPr wrap="square" rtlCol="0">
            <a:spAutoFit/>
          </a:bodyPr>
          <a:lstStyle/>
          <a:p>
            <a:r>
              <a:rPr lang="sl-SI" dirty="0"/>
              <a:t>Kako ste kot pešci opremljeni v temi? </a:t>
            </a:r>
          </a:p>
          <a:p>
            <a:r>
              <a:rPr lang="sl-SI" dirty="0"/>
              <a:t>Ste dovolj vidni?</a:t>
            </a:r>
          </a:p>
          <a:p>
            <a:endParaRPr lang="sl-SI" i="1" dirty="0">
              <a:solidFill>
                <a:schemeClr val="bg1">
                  <a:lumMod val="50000"/>
                </a:schemeClr>
              </a:solidFill>
            </a:endParaRPr>
          </a:p>
        </p:txBody>
      </p:sp>
      <p:pic>
        <p:nvPicPr>
          <p:cNvPr id="4" name="Slika 3"/>
          <p:cNvPicPr>
            <a:picLocks noChangeAspect="1"/>
          </p:cNvPicPr>
          <p:nvPr/>
        </p:nvPicPr>
        <p:blipFill>
          <a:blip r:embed="rId2"/>
          <a:stretch>
            <a:fillRect/>
          </a:stretch>
        </p:blipFill>
        <p:spPr>
          <a:xfrm>
            <a:off x="5142375" y="302221"/>
            <a:ext cx="3544425" cy="3159434"/>
          </a:xfrm>
          <a:prstGeom prst="rect">
            <a:avLst/>
          </a:prstGeom>
        </p:spPr>
      </p:pic>
      <p:pic>
        <p:nvPicPr>
          <p:cNvPr id="5" name="Slika 4"/>
          <p:cNvPicPr>
            <a:picLocks noChangeAspect="1"/>
          </p:cNvPicPr>
          <p:nvPr/>
        </p:nvPicPr>
        <p:blipFill>
          <a:blip r:embed="rId3"/>
          <a:stretch>
            <a:fillRect/>
          </a:stretch>
        </p:blipFill>
        <p:spPr>
          <a:xfrm>
            <a:off x="899592" y="3428692"/>
            <a:ext cx="7959723" cy="3082531"/>
          </a:xfrm>
          <a:prstGeom prst="rect">
            <a:avLst/>
          </a:prstGeom>
        </p:spPr>
      </p:pic>
    </p:spTree>
    <p:extLst>
      <p:ext uri="{BB962C8B-B14F-4D97-AF65-F5344CB8AC3E}">
        <p14:creationId xmlns:p14="http://schemas.microsoft.com/office/powerpoint/2010/main" val="584089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sl-SI" sz="4400" dirty="0"/>
              <a:t>          </a:t>
            </a:r>
            <a:r>
              <a:rPr lang="sl-SI" sz="4000" dirty="0">
                <a:solidFill>
                  <a:schemeClr val="tx2"/>
                </a:solidFill>
                <a:latin typeface="+mn-lt"/>
              </a:rPr>
              <a:t>Kako na avtobus/vlak</a:t>
            </a:r>
            <a:r>
              <a:rPr lang="sl-SI" sz="2400" dirty="0">
                <a:latin typeface="+mn-lt"/>
              </a:rPr>
              <a:t>                             </a:t>
            </a:r>
            <a:endParaRPr lang="en-US" altLang="sl-SI" sz="2400" dirty="0">
              <a:latin typeface="+mn-lt"/>
            </a:endParaRPr>
          </a:p>
        </p:txBody>
      </p:sp>
      <p:pic>
        <p:nvPicPr>
          <p:cNvPr id="6150" name="Picture 9" descr="bus"/>
          <p:cNvPicPr>
            <a:picLocks noChangeAspect="1" noChangeArrowheads="1"/>
          </p:cNvPicPr>
          <p:nvPr>
            <p:custDataLst>
              <p:tags r:id="rId1"/>
            </p:custDataLst>
          </p:nvPr>
        </p:nvPicPr>
        <p:blipFill>
          <a:blip r:embed="rId14">
            <a:clrChange>
              <a:clrFrom>
                <a:srgbClr val="FFFFFF"/>
              </a:clrFrom>
              <a:clrTo>
                <a:srgbClr val="FFFFFF">
                  <a:alpha val="0"/>
                </a:srgbClr>
              </a:clrTo>
            </a:clrChange>
            <a:lum bright="100000"/>
            <a:extLst>
              <a:ext uri="{28A0092B-C50C-407E-A947-70E740481C1C}">
                <a14:useLocalDpi xmlns:a14="http://schemas.microsoft.com/office/drawing/2010/main" val="0"/>
              </a:ext>
            </a:extLst>
          </a:blip>
          <a:srcRect/>
          <a:stretch>
            <a:fillRect/>
          </a:stretch>
        </p:blipFill>
        <p:spPr bwMode="auto">
          <a:xfrm>
            <a:off x="4359275" y="4429125"/>
            <a:ext cx="4159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avto_mali"/>
          <p:cNvPicPr>
            <a:picLocks noChangeAspect="1" noChangeArrowheads="1"/>
          </p:cNvPicPr>
          <p:nvPr>
            <p:custDataLst>
              <p:tags r:id="rId2"/>
            </p:custDataLst>
          </p:nvPr>
        </p:nvPicPr>
        <p:blipFill>
          <a:blip r:embed="rId15" cstate="print">
            <a:lum bright="100000"/>
            <a:extLst>
              <a:ext uri="{28A0092B-C50C-407E-A947-70E740481C1C}">
                <a14:useLocalDpi xmlns:a14="http://schemas.microsoft.com/office/drawing/2010/main" val="0"/>
              </a:ext>
            </a:extLst>
          </a:blip>
          <a:srcRect/>
          <a:stretch>
            <a:fillRect/>
          </a:stretch>
        </p:blipFill>
        <p:spPr bwMode="auto">
          <a:xfrm>
            <a:off x="4373563" y="5519738"/>
            <a:ext cx="3857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descr="pesec"/>
          <p:cNvPicPr>
            <a:picLocks noChangeAspect="1" noChangeArrowheads="1"/>
          </p:cNvPicPr>
          <p:nvPr>
            <p:custDataLst>
              <p:tags r:id="rId3"/>
            </p:custDataLst>
          </p:nvPr>
        </p:nvPicPr>
        <p:blipFill>
          <a:blip r:embed="rId16">
            <a:clrChange>
              <a:clrFrom>
                <a:srgbClr val="FFFFFF"/>
              </a:clrFrom>
              <a:clrTo>
                <a:srgbClr val="FFFFFF">
                  <a:alpha val="0"/>
                </a:srgbClr>
              </a:clrTo>
            </a:clrChange>
            <a:lum bright="100000"/>
            <a:extLst>
              <a:ext uri="{28A0092B-C50C-407E-A947-70E740481C1C}">
                <a14:useLocalDpi xmlns:a14="http://schemas.microsoft.com/office/drawing/2010/main" val="0"/>
              </a:ext>
            </a:extLst>
          </a:blip>
          <a:srcRect/>
          <a:stretch>
            <a:fillRect/>
          </a:stretch>
        </p:blipFill>
        <p:spPr bwMode="auto">
          <a:xfrm>
            <a:off x="4424363" y="2136775"/>
            <a:ext cx="2841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2" descr="kolo"/>
          <p:cNvPicPr>
            <a:picLocks noChangeAspect="1" noChangeArrowheads="1"/>
          </p:cNvPicPr>
          <p:nvPr>
            <p:custDataLst>
              <p:tags r:id="rId4"/>
            </p:custDataLst>
          </p:nvPr>
        </p:nvPicPr>
        <p:blipFill>
          <a:blip r:embed="rId17">
            <a:lum bright="100000"/>
            <a:extLst>
              <a:ext uri="{28A0092B-C50C-407E-A947-70E740481C1C}">
                <a14:useLocalDpi xmlns:a14="http://schemas.microsoft.com/office/drawing/2010/main" val="0"/>
              </a:ext>
            </a:extLst>
          </a:blip>
          <a:srcRect/>
          <a:stretch>
            <a:fillRect/>
          </a:stretch>
        </p:blipFill>
        <p:spPr bwMode="auto">
          <a:xfrm>
            <a:off x="4268788" y="3303588"/>
            <a:ext cx="4905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9" descr="bus"/>
          <p:cNvPicPr>
            <a:picLocks noChangeAspect="1" noChangeArrowheads="1"/>
          </p:cNvPicPr>
          <p:nvPr>
            <p:custDataLst>
              <p:tags r:id="rId5"/>
            </p:custDataLst>
          </p:nvPr>
        </p:nvPicPr>
        <p:blipFill>
          <a:blip r:embed="rId14">
            <a:clrChange>
              <a:clrFrom>
                <a:srgbClr val="FFFFFF"/>
              </a:clrFrom>
              <a:clrTo>
                <a:srgbClr val="FFFFFF">
                  <a:alpha val="0"/>
                </a:srgbClr>
              </a:clrTo>
            </a:clrChange>
            <a:lum bright="100000"/>
            <a:extLst>
              <a:ext uri="{28A0092B-C50C-407E-A947-70E740481C1C}">
                <a14:useLocalDpi xmlns:a14="http://schemas.microsoft.com/office/drawing/2010/main" val="0"/>
              </a:ext>
            </a:extLst>
          </a:blip>
          <a:srcRect/>
          <a:stretch>
            <a:fillRect/>
          </a:stretch>
        </p:blipFill>
        <p:spPr bwMode="auto">
          <a:xfrm>
            <a:off x="2551113" y="4181475"/>
            <a:ext cx="4159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0" descr="avto_mali"/>
          <p:cNvPicPr>
            <a:picLocks noChangeAspect="1" noChangeArrowheads="1"/>
          </p:cNvPicPr>
          <p:nvPr>
            <p:custDataLst>
              <p:tags r:id="rId6"/>
            </p:custDataLst>
          </p:nvPr>
        </p:nvPicPr>
        <p:blipFill>
          <a:blip r:embed="rId15" cstate="print">
            <a:lum bright="100000"/>
            <a:extLst>
              <a:ext uri="{28A0092B-C50C-407E-A947-70E740481C1C}">
                <a14:useLocalDpi xmlns:a14="http://schemas.microsoft.com/office/drawing/2010/main" val="0"/>
              </a:ext>
            </a:extLst>
          </a:blip>
          <a:srcRect/>
          <a:stretch>
            <a:fillRect/>
          </a:stretch>
        </p:blipFill>
        <p:spPr bwMode="auto">
          <a:xfrm>
            <a:off x="2551113" y="5275263"/>
            <a:ext cx="3857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1" descr="pesec"/>
          <p:cNvPicPr>
            <a:picLocks noChangeAspect="1" noChangeArrowheads="1"/>
          </p:cNvPicPr>
          <p:nvPr>
            <p:custDataLst>
              <p:tags r:id="rId7"/>
            </p:custDataLst>
          </p:nvPr>
        </p:nvPicPr>
        <p:blipFill>
          <a:blip r:embed="rId16">
            <a:clrChange>
              <a:clrFrom>
                <a:srgbClr val="FFFFFF"/>
              </a:clrFrom>
              <a:clrTo>
                <a:srgbClr val="FFFFFF">
                  <a:alpha val="0"/>
                </a:srgbClr>
              </a:clrTo>
            </a:clrChange>
            <a:lum bright="100000"/>
            <a:extLst>
              <a:ext uri="{28A0092B-C50C-407E-A947-70E740481C1C}">
                <a14:useLocalDpi xmlns:a14="http://schemas.microsoft.com/office/drawing/2010/main" val="0"/>
              </a:ext>
            </a:extLst>
          </a:blip>
          <a:srcRect/>
          <a:stretch>
            <a:fillRect/>
          </a:stretch>
        </p:blipFill>
        <p:spPr bwMode="auto">
          <a:xfrm>
            <a:off x="2668588" y="1943100"/>
            <a:ext cx="2841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2" descr="kolo"/>
          <p:cNvPicPr>
            <a:picLocks noChangeAspect="1" noChangeArrowheads="1"/>
          </p:cNvPicPr>
          <p:nvPr>
            <p:custDataLst>
              <p:tags r:id="rId8"/>
            </p:custDataLst>
          </p:nvPr>
        </p:nvPicPr>
        <p:blipFill>
          <a:blip r:embed="rId17">
            <a:lum bright="100000"/>
            <a:extLst>
              <a:ext uri="{28A0092B-C50C-407E-A947-70E740481C1C}">
                <a14:useLocalDpi xmlns:a14="http://schemas.microsoft.com/office/drawing/2010/main" val="0"/>
              </a:ext>
            </a:extLst>
          </a:blip>
          <a:srcRect/>
          <a:stretch>
            <a:fillRect/>
          </a:stretch>
        </p:blipFill>
        <p:spPr bwMode="auto">
          <a:xfrm>
            <a:off x="2527300" y="3155950"/>
            <a:ext cx="49053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9" descr="bus"/>
          <p:cNvPicPr>
            <a:picLocks noChangeAspect="1" noChangeArrowheads="1"/>
          </p:cNvPicPr>
          <p:nvPr>
            <p:custDataLst>
              <p:tags r:id="rId9"/>
            </p:custDataLst>
          </p:nvPr>
        </p:nvPicPr>
        <p:blipFill>
          <a:blip r:embed="rId14">
            <a:clrChange>
              <a:clrFrom>
                <a:srgbClr val="FFFFFF"/>
              </a:clrFrom>
              <a:clrTo>
                <a:srgbClr val="FFFFFF">
                  <a:alpha val="0"/>
                </a:srgbClr>
              </a:clrTo>
            </a:clrChange>
            <a:lum bright="100000"/>
            <a:extLst>
              <a:ext uri="{28A0092B-C50C-407E-A947-70E740481C1C}">
                <a14:useLocalDpi xmlns:a14="http://schemas.microsoft.com/office/drawing/2010/main" val="0"/>
              </a:ext>
            </a:extLst>
          </a:blip>
          <a:srcRect/>
          <a:stretch>
            <a:fillRect/>
          </a:stretch>
        </p:blipFill>
        <p:spPr bwMode="auto">
          <a:xfrm>
            <a:off x="6129338" y="4160838"/>
            <a:ext cx="4159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7" descr="avto_mali"/>
          <p:cNvPicPr>
            <a:picLocks noChangeAspect="1" noChangeArrowheads="1"/>
          </p:cNvPicPr>
          <p:nvPr>
            <p:custDataLst>
              <p:tags r:id="rId10"/>
            </p:custDataLst>
          </p:nvPr>
        </p:nvPicPr>
        <p:blipFill>
          <a:blip r:embed="rId15" cstate="print">
            <a:lum bright="100000"/>
            <a:extLst>
              <a:ext uri="{28A0092B-C50C-407E-A947-70E740481C1C}">
                <a14:useLocalDpi xmlns:a14="http://schemas.microsoft.com/office/drawing/2010/main" val="0"/>
              </a:ext>
            </a:extLst>
          </a:blip>
          <a:srcRect/>
          <a:stretch>
            <a:fillRect/>
          </a:stretch>
        </p:blipFill>
        <p:spPr bwMode="auto">
          <a:xfrm>
            <a:off x="6143625" y="5399088"/>
            <a:ext cx="385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10" descr="kolo"/>
          <p:cNvPicPr>
            <a:picLocks noChangeAspect="1" noChangeArrowheads="1"/>
          </p:cNvPicPr>
          <p:nvPr>
            <p:custDataLst>
              <p:tags r:id="rId11"/>
            </p:custDataLst>
          </p:nvPr>
        </p:nvPicPr>
        <p:blipFill>
          <a:blip r:embed="rId17">
            <a:lum bright="100000"/>
            <a:extLst>
              <a:ext uri="{28A0092B-C50C-407E-A947-70E740481C1C}">
                <a14:useLocalDpi xmlns:a14="http://schemas.microsoft.com/office/drawing/2010/main" val="0"/>
              </a:ext>
            </a:extLst>
          </a:blip>
          <a:srcRect/>
          <a:stretch>
            <a:fillRect/>
          </a:stretch>
        </p:blipFill>
        <p:spPr bwMode="auto">
          <a:xfrm>
            <a:off x="6091238" y="3133725"/>
            <a:ext cx="4905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avokotnik 3"/>
          <p:cNvSpPr/>
          <p:nvPr/>
        </p:nvSpPr>
        <p:spPr>
          <a:xfrm>
            <a:off x="899592" y="1628800"/>
            <a:ext cx="7416824" cy="5693866"/>
          </a:xfrm>
          <a:prstGeom prst="rect">
            <a:avLst/>
          </a:prstGeom>
        </p:spPr>
        <p:txBody>
          <a:bodyPr wrap="square">
            <a:spAutoFit/>
          </a:bodyPr>
          <a:lstStyle/>
          <a:p>
            <a:r>
              <a:rPr lang="sl-SI" altLang="sl-SI" sz="2800" dirty="0">
                <a:solidFill>
                  <a:srgbClr val="002060"/>
                </a:solidFill>
              </a:rPr>
              <a:t>Nakup dnevne / mesečne vozovnice</a:t>
            </a:r>
          </a:p>
          <a:p>
            <a:endParaRPr lang="sl-SI" altLang="sl-SI" sz="2800" dirty="0">
              <a:solidFill>
                <a:srgbClr val="002060"/>
              </a:solidFill>
            </a:endParaRPr>
          </a:p>
          <a:p>
            <a:r>
              <a:rPr lang="sl-SI" altLang="sl-SI" sz="2800" dirty="0">
                <a:solidFill>
                  <a:srgbClr val="002060"/>
                </a:solidFill>
              </a:rPr>
              <a:t>Kje so najbližja postajališča JPP</a:t>
            </a:r>
          </a:p>
          <a:p>
            <a:endParaRPr lang="sl-SI" altLang="sl-SI" sz="2800" dirty="0">
              <a:solidFill>
                <a:srgbClr val="002060"/>
              </a:solidFill>
            </a:endParaRPr>
          </a:p>
          <a:p>
            <a:r>
              <a:rPr lang="sl-SI" altLang="sl-SI" sz="2800" dirty="0">
                <a:solidFill>
                  <a:srgbClr val="002060"/>
                </a:solidFill>
              </a:rPr>
              <a:t>Iskanje / branje voznih redov</a:t>
            </a:r>
          </a:p>
          <a:p>
            <a:endParaRPr lang="sl-SI" altLang="sl-SI" sz="2800" dirty="0">
              <a:solidFill>
                <a:srgbClr val="002060"/>
              </a:solidFill>
            </a:endParaRPr>
          </a:p>
          <a:p>
            <a:endParaRPr lang="sl-SI" altLang="sl-SI" sz="2800" dirty="0">
              <a:solidFill>
                <a:srgbClr val="002060"/>
              </a:solidFill>
            </a:endParaRPr>
          </a:p>
          <a:p>
            <a:endParaRPr lang="sl-SI" altLang="sl-SI" sz="2800" dirty="0">
              <a:solidFill>
                <a:srgbClr val="002060"/>
              </a:solidFill>
            </a:endParaRPr>
          </a:p>
          <a:p>
            <a:endParaRPr lang="sl-SI" altLang="sl-SI" sz="2800" dirty="0">
              <a:solidFill>
                <a:srgbClr val="002060"/>
              </a:solidFill>
            </a:endParaRPr>
          </a:p>
          <a:p>
            <a:endParaRPr lang="sl-SI" altLang="sl-SI" sz="2800" dirty="0">
              <a:solidFill>
                <a:srgbClr val="002060"/>
              </a:solidFill>
            </a:endParaRPr>
          </a:p>
          <a:p>
            <a:endParaRPr lang="sl-SI" altLang="sl-SI" sz="2800" dirty="0">
              <a:solidFill>
                <a:srgbClr val="002060"/>
              </a:solidFill>
            </a:endParaRPr>
          </a:p>
          <a:p>
            <a:endParaRPr lang="sl-SI" altLang="sl-SI" sz="2800" dirty="0">
              <a:solidFill>
                <a:srgbClr val="002060"/>
              </a:solidFill>
            </a:endParaRPr>
          </a:p>
          <a:p>
            <a:endParaRPr lang="sl-SI" altLang="sl-SI" sz="2800" dirty="0">
              <a:solidFill>
                <a:srgbClr val="002060"/>
              </a:solidFill>
            </a:endParaRPr>
          </a:p>
        </p:txBody>
      </p:sp>
    </p:spTree>
    <p:extLst>
      <p:ext uri="{BB962C8B-B14F-4D97-AF65-F5344CB8AC3E}">
        <p14:creationId xmlns:p14="http://schemas.microsoft.com/office/powerpoint/2010/main" val="4061081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A80BE43C-D2E4-4455-BA52-4FEA2CB95FDF}" type="slidenum">
              <a:rPr lang="en-GB" smtClean="0"/>
              <a:pPr>
                <a:defRPr/>
              </a:pPr>
              <a:t>37</a:t>
            </a:fld>
            <a:endParaRPr lang="en-GB" dirty="0"/>
          </a:p>
        </p:txBody>
      </p:sp>
      <p:sp>
        <p:nvSpPr>
          <p:cNvPr id="4" name="Pravokotnik 3"/>
          <p:cNvSpPr/>
          <p:nvPr/>
        </p:nvSpPr>
        <p:spPr>
          <a:xfrm>
            <a:off x="238125" y="2312988"/>
            <a:ext cx="8829675" cy="3138487"/>
          </a:xfrm>
          <a:prstGeom prst="rect">
            <a:avLst/>
          </a:prstGeom>
        </p:spPr>
        <p:txBody>
          <a:bodyPr>
            <a:spAutoFit/>
          </a:bodyPr>
          <a:lstStyle/>
          <a:p>
            <a:pPr>
              <a:defRPr/>
            </a:pPr>
            <a:r>
              <a:rPr lang="sl-SI" dirty="0">
                <a:solidFill>
                  <a:srgbClr val="003366"/>
                </a:solidFill>
              </a:rPr>
              <a:t>Primeri vprašanj o urejenosti peš in kolesarskih poteh, stanovanjskih ulicah in parkirišč v njihovem naselju z zelenimi površinami:</a:t>
            </a:r>
          </a:p>
          <a:p>
            <a:pPr marL="342900" indent="-342900">
              <a:buFont typeface="Wingdings" panose="05000000000000000000" pitchFamily="2" charset="2"/>
              <a:buChar char="§"/>
              <a:defRPr/>
            </a:pPr>
            <a:r>
              <a:rPr lang="sl-SI" dirty="0">
                <a:solidFill>
                  <a:srgbClr val="003366"/>
                </a:solidFill>
              </a:rPr>
              <a:t>Kaj menite o urejenosti peš in kolesarskih poteh  / stanovanjskih ulicah / parkiriščih v vašem naselju? Se ob njih dobro počutite? Bi kaj spremenili? </a:t>
            </a:r>
          </a:p>
          <a:p>
            <a:pPr marL="342900" indent="-342900">
              <a:buFont typeface="Wingdings" panose="05000000000000000000" pitchFamily="2" charset="2"/>
              <a:buChar char="§"/>
              <a:defRPr/>
            </a:pPr>
            <a:r>
              <a:rPr lang="sl-SI" dirty="0">
                <a:solidFill>
                  <a:srgbClr val="003366"/>
                </a:solidFill>
              </a:rPr>
              <a:t>Kje bi zasadili novo drevo? Uredili novo zelenico? Postavili klopco? </a:t>
            </a:r>
          </a:p>
          <a:p>
            <a:pPr marL="342900" indent="-342900">
              <a:buFont typeface="Wingdings" panose="05000000000000000000" pitchFamily="2" charset="2"/>
              <a:buChar char="§"/>
              <a:defRPr/>
            </a:pPr>
            <a:r>
              <a:rPr lang="sl-SI" dirty="0">
                <a:solidFill>
                  <a:srgbClr val="003366"/>
                </a:solidFill>
              </a:rPr>
              <a:t>Kje v svojem naselju pogrešate zelene površine? </a:t>
            </a:r>
          </a:p>
          <a:p>
            <a:pPr marL="342900" indent="-342900">
              <a:buFont typeface="Wingdings" panose="05000000000000000000" pitchFamily="2" charset="2"/>
              <a:buChar char="§"/>
              <a:defRPr/>
            </a:pPr>
            <a:r>
              <a:rPr lang="sl-SI" dirty="0">
                <a:solidFill>
                  <a:srgbClr val="003366"/>
                </a:solidFill>
              </a:rPr>
              <a:t>Kateri predeli se vam zdijo lepo urejeni in bi se po njih lahko zgledovali? </a:t>
            </a: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87313"/>
            <a:ext cx="29146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Pravokotnik 2"/>
          <p:cNvSpPr>
            <a:spLocks noChangeArrowheads="1"/>
          </p:cNvSpPr>
          <p:nvPr/>
        </p:nvSpPr>
        <p:spPr bwMode="auto">
          <a:xfrm>
            <a:off x="125413" y="1340768"/>
            <a:ext cx="8263011"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 typeface="Wingdings" pitchFamily="2" charset="2"/>
              <a:buChar char="Ø"/>
            </a:pPr>
            <a:r>
              <a:rPr lang="sl-SI" altLang="sl-SI" b="1" dirty="0"/>
              <a:t>Zelene površine in javni odprti prostori v povezavi s prometnimi ureditvami </a:t>
            </a:r>
          </a:p>
        </p:txBody>
      </p:sp>
      <p:sp>
        <p:nvSpPr>
          <p:cNvPr id="10246" name="Pravokotnik 7"/>
          <p:cNvSpPr>
            <a:spLocks noChangeArrowheads="1"/>
          </p:cNvSpPr>
          <p:nvPr/>
        </p:nvSpPr>
        <p:spPr bwMode="auto">
          <a:xfrm>
            <a:off x="278782" y="692696"/>
            <a:ext cx="60461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6699"/>
              </a:buClr>
              <a:buFont typeface="Arial" charset="0"/>
              <a:buChar char="●"/>
              <a:defRPr sz="2200">
                <a:solidFill>
                  <a:srgbClr val="003366"/>
                </a:solidFill>
                <a:latin typeface="Arial" charset="0"/>
              </a:defRPr>
            </a:lvl1pPr>
            <a:lvl2pPr marL="742950" indent="-285750" eaLnBrk="0" hangingPunct="0">
              <a:spcBef>
                <a:spcPct val="20000"/>
              </a:spcBef>
              <a:buClr>
                <a:srgbClr val="006699"/>
              </a:buClr>
              <a:buFont typeface="Arial" charset="0"/>
              <a:buChar char="–"/>
              <a:defRPr sz="2200">
                <a:solidFill>
                  <a:schemeClr val="tx1"/>
                </a:solidFill>
                <a:latin typeface="Arial" charset="0"/>
              </a:defRPr>
            </a:lvl2pPr>
            <a:lvl3pPr marL="1143000" indent="-228600" eaLnBrk="0" hangingPunct="0">
              <a:spcBef>
                <a:spcPct val="20000"/>
              </a:spcBef>
              <a:buClr>
                <a:srgbClr val="006699"/>
              </a:buClr>
              <a:buFont typeface="Wingdings" pitchFamily="2" charset="2"/>
              <a:buChar char="à"/>
              <a:defRPr sz="2200">
                <a:solidFill>
                  <a:schemeClr val="tx1"/>
                </a:solidFill>
                <a:latin typeface="Arial" charset="0"/>
              </a:defRPr>
            </a:lvl3pPr>
            <a:lvl4pPr marL="1600200" indent="-228600" eaLnBrk="0" hangingPunct="0">
              <a:spcBef>
                <a:spcPct val="20000"/>
              </a:spcBef>
              <a:buClr>
                <a:srgbClr val="0099CC"/>
              </a:buClr>
              <a:buFont typeface="Arial" charset="0"/>
              <a:buChar char="●"/>
              <a:defRPr sz="2200">
                <a:solidFill>
                  <a:schemeClr val="tx1"/>
                </a:solidFill>
                <a:latin typeface="Arial" charset="0"/>
              </a:defRPr>
            </a:lvl4pPr>
            <a:lvl5pPr marL="2057400" indent="-228600" eaLnBrk="0" hangingPunct="0">
              <a:spcBef>
                <a:spcPct val="20000"/>
              </a:spcBef>
              <a:buClr>
                <a:srgbClr val="0099CC"/>
              </a:buClr>
              <a:buFont typeface="Arial" charset="0"/>
              <a:buChar char="–"/>
              <a:defRPr sz="2200">
                <a:solidFill>
                  <a:schemeClr val="tx1"/>
                </a:solidFill>
                <a:latin typeface="Arial" charset="0"/>
              </a:defRPr>
            </a:lvl5pPr>
            <a:lvl6pPr marL="25146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6pPr>
            <a:lvl7pPr marL="29718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7pPr>
            <a:lvl8pPr marL="34290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8pPr>
            <a:lvl9pPr marL="3886200" indent="-228600" eaLnBrk="0" fontAlgn="base" hangingPunct="0">
              <a:spcBef>
                <a:spcPct val="20000"/>
              </a:spcBef>
              <a:spcAft>
                <a:spcPct val="0"/>
              </a:spcAft>
              <a:buClr>
                <a:srgbClr val="0099CC"/>
              </a:buClr>
              <a:buFont typeface="Arial" charset="0"/>
              <a:buChar char="–"/>
              <a:defRPr sz="2200">
                <a:solidFill>
                  <a:schemeClr val="tx1"/>
                </a:solidFill>
                <a:latin typeface="Arial" charset="0"/>
              </a:defRPr>
            </a:lvl9pPr>
          </a:lstStyle>
          <a:p>
            <a:pPr eaLnBrk="1" hangingPunct="1">
              <a:spcBef>
                <a:spcPct val="0"/>
              </a:spcBef>
              <a:buClrTx/>
              <a:buFontTx/>
              <a:buNone/>
            </a:pPr>
            <a:r>
              <a:rPr lang="sl-SI" altLang="sl-SI" b="1" dirty="0"/>
              <a:t>VPRAŠANA ZA DELAVNICO</a:t>
            </a:r>
          </a:p>
        </p:txBody>
      </p:sp>
    </p:spTree>
    <p:extLst>
      <p:ext uri="{BB962C8B-B14F-4D97-AF65-F5344CB8AC3E}">
        <p14:creationId xmlns:p14="http://schemas.microsoft.com/office/powerpoint/2010/main" val="2036615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Delavnica na terenu</a:t>
            </a:r>
          </a:p>
        </p:txBody>
      </p:sp>
      <p:sp>
        <p:nvSpPr>
          <p:cNvPr id="3" name="Ograda vsebine 2"/>
          <p:cNvSpPr>
            <a:spLocks noGrp="1"/>
          </p:cNvSpPr>
          <p:nvPr>
            <p:ph idx="1"/>
          </p:nvPr>
        </p:nvSpPr>
        <p:spPr/>
        <p:txBody>
          <a:bodyPr/>
          <a:lstStyle/>
          <a:p>
            <a:pPr marL="0" indent="0">
              <a:buNone/>
            </a:pPr>
            <a:r>
              <a:rPr lang="sl-SI" dirty="0"/>
              <a:t>- Sprehod po domačem kraju, soseski</a:t>
            </a:r>
          </a:p>
          <a:p>
            <a:pPr marL="0" indent="0">
              <a:buNone/>
            </a:pPr>
            <a:r>
              <a:rPr lang="sl-SI" dirty="0"/>
              <a:t>- Iskanje problematičnih odsekov površin za pešce/kolesarje</a:t>
            </a:r>
          </a:p>
          <a:p>
            <a:pPr marL="0" indent="0">
              <a:buNone/>
            </a:pPr>
            <a:r>
              <a:rPr lang="sl-SI" dirty="0"/>
              <a:t>- Pobuda občini za ureditev infrastrukture</a:t>
            </a:r>
          </a:p>
        </p:txBody>
      </p:sp>
    </p:spTree>
    <p:extLst>
      <p:ext uri="{BB962C8B-B14F-4D97-AF65-F5344CB8AC3E}">
        <p14:creationId xmlns:p14="http://schemas.microsoft.com/office/powerpoint/2010/main" val="2561287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defRPr/>
            </a:pPr>
            <a:r>
              <a:rPr lang="sl-SI" sz="3600" dirty="0">
                <a:solidFill>
                  <a:srgbClr val="002060"/>
                </a:solidFill>
                <a:latin typeface="+mn-lt"/>
              </a:rPr>
              <a:t>Delavnica na terenu</a:t>
            </a:r>
          </a:p>
        </p:txBody>
      </p:sp>
      <p:sp>
        <p:nvSpPr>
          <p:cNvPr id="4" name="Ograda vsebine 2"/>
          <p:cNvSpPr txBox="1">
            <a:spLocks/>
          </p:cNvSpPr>
          <p:nvPr/>
        </p:nvSpPr>
        <p:spPr>
          <a:xfrm>
            <a:off x="395288" y="1341438"/>
            <a:ext cx="8424862" cy="5516562"/>
          </a:xfrm>
          <a:prstGeom prst="rect">
            <a:avLst/>
          </a:prstGeom>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buNone/>
              <a:defRPr/>
            </a:pPr>
            <a:r>
              <a:rPr lang="sl-SI" sz="2800" kern="0" dirty="0">
                <a:solidFill>
                  <a:schemeClr val="tx2"/>
                </a:solidFill>
              </a:rPr>
              <a:t>Način izvedbe</a:t>
            </a:r>
          </a:p>
          <a:p>
            <a:pPr>
              <a:defRPr/>
            </a:pPr>
            <a:r>
              <a:rPr lang="sl-SI" sz="2800" kern="0" dirty="0">
                <a:solidFill>
                  <a:schemeClr val="tx2"/>
                </a:solidFill>
              </a:rPr>
              <a:t>Sprehod po domačem kraju, soseski - z vodenim pogovorom</a:t>
            </a:r>
          </a:p>
          <a:p>
            <a:pPr>
              <a:defRPr/>
            </a:pPr>
            <a:endParaRPr lang="sl-SI" sz="2800" kern="0" dirty="0">
              <a:solidFill>
                <a:schemeClr val="tx2"/>
              </a:solidFill>
            </a:endParaRPr>
          </a:p>
          <a:p>
            <a:pPr marL="0" indent="0">
              <a:buNone/>
              <a:defRPr/>
            </a:pPr>
            <a:r>
              <a:rPr lang="sl-SI" sz="2800" kern="0" dirty="0">
                <a:solidFill>
                  <a:schemeClr val="tx2"/>
                </a:solidFill>
              </a:rPr>
              <a:t>Namen delavnice</a:t>
            </a:r>
          </a:p>
          <a:p>
            <a:pPr>
              <a:defRPr/>
            </a:pPr>
            <a:r>
              <a:rPr lang="sl-SI" sz="2800" kern="0" dirty="0">
                <a:solidFill>
                  <a:schemeClr val="tx2"/>
                </a:solidFill>
              </a:rPr>
              <a:t>Iskanje problematičnih odsekov površin za pešce/kolesarje</a:t>
            </a:r>
          </a:p>
          <a:p>
            <a:pPr>
              <a:defRPr/>
            </a:pPr>
            <a:endParaRPr lang="sl-SI" sz="2800" kern="0" dirty="0">
              <a:solidFill>
                <a:schemeClr val="tx2"/>
              </a:solidFill>
            </a:endParaRPr>
          </a:p>
          <a:p>
            <a:pPr marL="0" indent="0">
              <a:buNone/>
              <a:defRPr/>
            </a:pPr>
            <a:r>
              <a:rPr lang="sl-SI" sz="2800" kern="0" dirty="0">
                <a:solidFill>
                  <a:schemeClr val="tx2"/>
                </a:solidFill>
              </a:rPr>
              <a:t>Cilj delavnice</a:t>
            </a:r>
          </a:p>
          <a:p>
            <a:pPr>
              <a:defRPr/>
            </a:pPr>
            <a:r>
              <a:rPr lang="sl-SI" sz="2800" kern="0" dirty="0">
                <a:solidFill>
                  <a:schemeClr val="tx2"/>
                </a:solidFill>
              </a:rPr>
              <a:t>Pobuda občini za ureditev infrastrukture</a:t>
            </a:r>
          </a:p>
          <a:p>
            <a:pPr marL="0" indent="0">
              <a:buNone/>
              <a:defRPr/>
            </a:pPr>
            <a:endParaRPr lang="sl-SI" sz="2000" kern="0" dirty="0">
              <a:solidFill>
                <a:schemeClr val="tx2"/>
              </a:solidFill>
            </a:endParaRPr>
          </a:p>
        </p:txBody>
      </p:sp>
    </p:spTree>
    <p:extLst>
      <p:ext uri="{BB962C8B-B14F-4D97-AF65-F5344CB8AC3E}">
        <p14:creationId xmlns:p14="http://schemas.microsoft.com/office/powerpoint/2010/main" val="128667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Rectangle 2" hidden="1"/>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r:id="rId15" imgW="0" imgH="0" progId="TCLayout.ActiveDocument.1">
                  <p:embed/>
                </p:oleObj>
              </mc:Choice>
              <mc:Fallback>
                <p:oleObj r:id="rId1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0" name="Rectangle 16"/>
          <p:cNvSpPr>
            <a:spLocks noGrp="1" noChangeArrowheads="1"/>
          </p:cNvSpPr>
          <p:nvPr>
            <p:ph type="title"/>
            <p:custDataLst>
              <p:tags r:id="rId2"/>
            </p:custDataLst>
          </p:nvPr>
        </p:nvSpPr>
        <p:spPr/>
        <p:txBody>
          <a:bodyPr>
            <a:normAutofit fontScale="90000"/>
          </a:bodyPr>
          <a:lstStyle/>
          <a:p>
            <a:pPr eaLnBrk="1" hangingPunct="1">
              <a:defRPr/>
            </a:pPr>
            <a:r>
              <a:rPr lang="sl-SI" altLang="sl-SI" sz="3600" dirty="0">
                <a:solidFill>
                  <a:srgbClr val="002060"/>
                </a:solidFill>
                <a:latin typeface="+mn-lt"/>
              </a:rPr>
              <a:t>Koliko prostora in prevoznih sredstev potrebujemo za prevoz 75 ljudi?</a:t>
            </a:r>
          </a:p>
        </p:txBody>
      </p:sp>
      <p:sp>
        <p:nvSpPr>
          <p:cNvPr id="7172" name="Rectangle 4"/>
          <p:cNvSpPr>
            <a:spLocks noChangeArrowheads="1"/>
          </p:cNvSpPr>
          <p:nvPr>
            <p:custDataLst>
              <p:tags r:id="rId3"/>
            </p:custDataLst>
          </p:nvPr>
        </p:nvSpPr>
        <p:spPr bwMode="auto">
          <a:xfrm>
            <a:off x="468313" y="1754188"/>
            <a:ext cx="7632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0" rIns="0" bIns="0" anchor="b">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37931725" indent="-37474525"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lnSpc>
                <a:spcPct val="80000"/>
              </a:lnSpc>
              <a:spcBef>
                <a:spcPct val="0"/>
              </a:spcBef>
              <a:buClrTx/>
              <a:buSzTx/>
              <a:buFontTx/>
              <a:buNone/>
            </a:pPr>
            <a:r>
              <a:rPr lang="sl-SI" altLang="sl-SI" sz="2000" b="1">
                <a:solidFill>
                  <a:schemeClr val="tx2"/>
                </a:solidFill>
                <a:ea typeface="MS PGothic" pitchFamily="34" charset="-128"/>
              </a:rPr>
              <a:t>Primerjava potrebe po površini pri tekočem prometu </a:t>
            </a:r>
            <a:r>
              <a:rPr lang="sl-SI" altLang="sl-SI" sz="1800">
                <a:solidFill>
                  <a:schemeClr val="tx2"/>
                </a:solidFill>
                <a:ea typeface="MS PGothic" pitchFamily="34" charset="-128"/>
              </a:rPr>
              <a:t>(v m</a:t>
            </a:r>
            <a:r>
              <a:rPr lang="sl-SI" altLang="sl-SI" sz="1800" baseline="30000">
                <a:solidFill>
                  <a:schemeClr val="tx2"/>
                </a:solidFill>
                <a:ea typeface="MS PGothic" pitchFamily="34" charset="-128"/>
              </a:rPr>
              <a:t>2</a:t>
            </a:r>
            <a:r>
              <a:rPr lang="sl-SI" altLang="sl-SI" sz="1800">
                <a:solidFill>
                  <a:schemeClr val="tx2"/>
                </a:solidFill>
                <a:ea typeface="MS PGothic" pitchFamily="34" charset="-128"/>
              </a:rPr>
              <a:t>)</a:t>
            </a:r>
          </a:p>
        </p:txBody>
      </p:sp>
      <p:pic>
        <p:nvPicPr>
          <p:cNvPr id="7173" name="Picture 5" descr="CARS"/>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549275" y="2601913"/>
            <a:ext cx="2519363" cy="23971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6" descr="BIKES"/>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6154738" y="2601913"/>
            <a:ext cx="2520950" cy="24082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7" descr="BUS"/>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3348038" y="2601913"/>
            <a:ext cx="2519362" cy="24193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176" name="Text Box 8"/>
          <p:cNvSpPr txBox="1">
            <a:spLocks noChangeArrowheads="1"/>
          </p:cNvSpPr>
          <p:nvPr>
            <p:custDataLst>
              <p:tags r:id="rId7"/>
            </p:custDataLst>
          </p:nvPr>
        </p:nvSpPr>
        <p:spPr bwMode="auto">
          <a:xfrm>
            <a:off x="792163" y="2205038"/>
            <a:ext cx="203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37931725" indent="-37474525"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sl-SI" altLang="sl-SI" sz="2000" b="1">
                <a:solidFill>
                  <a:schemeClr val="tx2"/>
                </a:solidFill>
                <a:ea typeface="MS PGothic" pitchFamily="34" charset="-128"/>
              </a:rPr>
              <a:t>60 avtomobilov</a:t>
            </a:r>
          </a:p>
        </p:txBody>
      </p:sp>
      <p:sp>
        <p:nvSpPr>
          <p:cNvPr id="7177" name="Text Box 9"/>
          <p:cNvSpPr txBox="1">
            <a:spLocks noChangeArrowheads="1"/>
          </p:cNvSpPr>
          <p:nvPr>
            <p:custDataLst>
              <p:tags r:id="rId8"/>
            </p:custDataLst>
          </p:nvPr>
        </p:nvSpPr>
        <p:spPr bwMode="auto">
          <a:xfrm>
            <a:off x="3852863" y="2205038"/>
            <a:ext cx="1511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37931725" indent="-37474525"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sl-SI" altLang="sl-SI" sz="2000" b="1">
                <a:solidFill>
                  <a:schemeClr val="tx2"/>
                </a:solidFill>
                <a:ea typeface="MS PGothic" pitchFamily="34" charset="-128"/>
              </a:rPr>
              <a:t>2 avtobusa</a:t>
            </a:r>
          </a:p>
        </p:txBody>
      </p:sp>
      <p:sp>
        <p:nvSpPr>
          <p:cNvPr id="7178" name="Text Box 10"/>
          <p:cNvSpPr txBox="1">
            <a:spLocks noChangeArrowheads="1"/>
          </p:cNvSpPr>
          <p:nvPr>
            <p:custDataLst>
              <p:tags r:id="rId9"/>
            </p:custDataLst>
          </p:nvPr>
        </p:nvSpPr>
        <p:spPr bwMode="auto">
          <a:xfrm>
            <a:off x="6823075" y="2205038"/>
            <a:ext cx="1185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37931725" indent="-37474525"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sl-SI" altLang="sl-SI" sz="2000" b="1">
                <a:solidFill>
                  <a:schemeClr val="tx2"/>
                </a:solidFill>
                <a:ea typeface="MS PGothic" pitchFamily="34" charset="-128"/>
              </a:rPr>
              <a:t>75 koles</a:t>
            </a:r>
          </a:p>
        </p:txBody>
      </p:sp>
      <p:sp>
        <p:nvSpPr>
          <p:cNvPr id="7179" name="Text Box 11"/>
          <p:cNvSpPr txBox="1">
            <a:spLocks noChangeArrowheads="1"/>
          </p:cNvSpPr>
          <p:nvPr>
            <p:custDataLst>
              <p:tags r:id="rId10"/>
            </p:custDataLst>
          </p:nvPr>
        </p:nvSpPr>
        <p:spPr bwMode="auto">
          <a:xfrm>
            <a:off x="603250" y="5187950"/>
            <a:ext cx="2297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37931725" indent="-37474525"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sl-SI" altLang="sl-SI" sz="1600">
                <a:solidFill>
                  <a:schemeClr val="tx2"/>
                </a:solidFill>
                <a:ea typeface="MS PGothic" pitchFamily="34" charset="-128"/>
              </a:rPr>
              <a:t>V vsakem avtomobilu</a:t>
            </a:r>
          </a:p>
          <a:p>
            <a:pPr eaLnBrk="1" hangingPunct="1">
              <a:spcBef>
                <a:spcPct val="0"/>
              </a:spcBef>
              <a:buClrTx/>
              <a:buSzTx/>
              <a:buFontTx/>
              <a:buNone/>
            </a:pPr>
            <a:r>
              <a:rPr lang="sl-SI" altLang="sl-SI" sz="1600">
                <a:solidFill>
                  <a:schemeClr val="tx2"/>
                </a:solidFill>
                <a:ea typeface="MS PGothic" pitchFamily="34" charset="-128"/>
              </a:rPr>
              <a:t>je povprečno 1,25 osebe</a:t>
            </a:r>
          </a:p>
        </p:txBody>
      </p:sp>
      <p:sp>
        <p:nvSpPr>
          <p:cNvPr id="7180" name="Text Box 12"/>
          <p:cNvSpPr txBox="1">
            <a:spLocks noChangeArrowheads="1"/>
          </p:cNvSpPr>
          <p:nvPr>
            <p:custDataLst>
              <p:tags r:id="rId11"/>
            </p:custDataLst>
          </p:nvPr>
        </p:nvSpPr>
        <p:spPr bwMode="auto">
          <a:xfrm>
            <a:off x="3398838" y="5187950"/>
            <a:ext cx="21971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37931725" indent="-37474525"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sl-SI" altLang="sl-SI" sz="1600">
                <a:solidFill>
                  <a:schemeClr val="tx2"/>
                </a:solidFill>
                <a:ea typeface="MS PGothic" pitchFamily="34" charset="-128"/>
              </a:rPr>
              <a:t>Ob 60% zasedenosti</a:t>
            </a:r>
          </a:p>
          <a:p>
            <a:pPr eaLnBrk="1" hangingPunct="1">
              <a:spcBef>
                <a:spcPct val="0"/>
              </a:spcBef>
              <a:buClrTx/>
              <a:buSzTx/>
              <a:buFontTx/>
              <a:buNone/>
            </a:pPr>
            <a:r>
              <a:rPr lang="sl-SI" altLang="sl-SI" sz="1600">
                <a:solidFill>
                  <a:schemeClr val="tx2"/>
                </a:solidFill>
                <a:ea typeface="MS PGothic" pitchFamily="34" charset="-128"/>
              </a:rPr>
              <a:t>se v vsakem avtobusu</a:t>
            </a:r>
          </a:p>
          <a:p>
            <a:pPr eaLnBrk="1" hangingPunct="1">
              <a:spcBef>
                <a:spcPct val="0"/>
              </a:spcBef>
              <a:buClrTx/>
              <a:buSzTx/>
              <a:buFontTx/>
              <a:buNone/>
            </a:pPr>
            <a:r>
              <a:rPr lang="sl-SI" altLang="sl-SI" sz="1600">
                <a:solidFill>
                  <a:schemeClr val="tx2"/>
                </a:solidFill>
                <a:ea typeface="MS PGothic" pitchFamily="34" charset="-128"/>
              </a:rPr>
              <a:t>pelje med 30 in 40 ljudi</a:t>
            </a:r>
            <a:r>
              <a:rPr lang="sl-SI" altLang="sl-SI" sz="1400">
                <a:solidFill>
                  <a:schemeClr val="tx2"/>
                </a:solidFill>
                <a:ea typeface="MS PGothic" pitchFamily="34" charset="-128"/>
              </a:rPr>
              <a:t> </a:t>
            </a:r>
            <a:br>
              <a:rPr lang="sl-SI" altLang="sl-SI" sz="1400">
                <a:ea typeface="MS PGothic" pitchFamily="34" charset="-128"/>
              </a:rPr>
            </a:br>
            <a:endParaRPr lang="de-DE" altLang="sl-SI" sz="1400">
              <a:ea typeface="MS PGothic" pitchFamily="34" charset="-128"/>
            </a:endParaRPr>
          </a:p>
        </p:txBody>
      </p:sp>
      <p:sp>
        <p:nvSpPr>
          <p:cNvPr id="7181" name="Text Box 14"/>
          <p:cNvSpPr txBox="1">
            <a:spLocks noChangeArrowheads="1"/>
          </p:cNvSpPr>
          <p:nvPr>
            <p:custDataLst>
              <p:tags r:id="rId12"/>
            </p:custDataLst>
          </p:nvPr>
        </p:nvSpPr>
        <p:spPr bwMode="auto">
          <a:xfrm>
            <a:off x="6156325" y="5187950"/>
            <a:ext cx="25193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37931725" indent="-37474525"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sl-SI" altLang="sl-SI" sz="1600">
                <a:solidFill>
                  <a:schemeClr val="tx2"/>
                </a:solidFill>
                <a:ea typeface="MS PGothic" pitchFamily="34" charset="-128"/>
              </a:rPr>
              <a:t>V povprečju se vozi 1 oseba, majhni otroci se peljejo na vozičku, večji na lastnem kolesu</a:t>
            </a:r>
          </a:p>
        </p:txBody>
      </p:sp>
      <p:sp>
        <p:nvSpPr>
          <p:cNvPr id="7182" name="Text Box 19"/>
          <p:cNvSpPr txBox="1">
            <a:spLocks noChangeArrowheads="1"/>
          </p:cNvSpPr>
          <p:nvPr/>
        </p:nvSpPr>
        <p:spPr bwMode="auto">
          <a:xfrm>
            <a:off x="539750" y="6632575"/>
            <a:ext cx="121285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269875" indent="-269875"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37931725" indent="-37474525"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lnSpc>
                <a:spcPct val="85000"/>
              </a:lnSpc>
              <a:spcBef>
                <a:spcPct val="0"/>
              </a:spcBef>
              <a:buClrTx/>
              <a:buSzTx/>
              <a:buFontTx/>
              <a:buNone/>
            </a:pPr>
            <a:r>
              <a:rPr lang="sl-SI" altLang="sl-SI" sz="1000">
                <a:ea typeface="MS PGothic" pitchFamily="34" charset="-128"/>
              </a:rPr>
              <a:t>Vir</a:t>
            </a:r>
            <a:r>
              <a:rPr lang="en-US" altLang="sl-SI" sz="1000">
                <a:ea typeface="MS PGothic" pitchFamily="34" charset="-128"/>
              </a:rPr>
              <a:t>:	www.transalt.org</a:t>
            </a:r>
          </a:p>
        </p:txBody>
      </p:sp>
    </p:spTree>
    <p:extLst>
      <p:ext uri="{BB962C8B-B14F-4D97-AF65-F5344CB8AC3E}">
        <p14:creationId xmlns:p14="http://schemas.microsoft.com/office/powerpoint/2010/main" val="3263902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defRPr/>
            </a:pPr>
            <a:r>
              <a:rPr lang="sl-SI" sz="3600" dirty="0">
                <a:solidFill>
                  <a:srgbClr val="002060"/>
                </a:solidFill>
                <a:latin typeface="+mn-lt"/>
              </a:rPr>
              <a:t>Delavnica na terenu</a:t>
            </a:r>
          </a:p>
        </p:txBody>
      </p:sp>
      <p:sp>
        <p:nvSpPr>
          <p:cNvPr id="4" name="Ograda vsebine 2"/>
          <p:cNvSpPr txBox="1">
            <a:spLocks/>
          </p:cNvSpPr>
          <p:nvPr/>
        </p:nvSpPr>
        <p:spPr>
          <a:xfrm>
            <a:off x="395288" y="1341438"/>
            <a:ext cx="8424862" cy="5516562"/>
          </a:xfrm>
          <a:prstGeom prst="rect">
            <a:avLst/>
          </a:prstGeom>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buNone/>
              <a:defRPr/>
            </a:pPr>
            <a:r>
              <a:rPr lang="sl-SI" sz="2800" kern="0" dirty="0">
                <a:solidFill>
                  <a:schemeClr val="tx2"/>
                </a:solidFill>
              </a:rPr>
              <a:t>Koraki pri načrtovanju</a:t>
            </a:r>
          </a:p>
          <a:p>
            <a:pPr marL="0" indent="0">
              <a:buNone/>
              <a:defRPr/>
            </a:pPr>
            <a:endParaRPr lang="sl-SI" sz="2800" kern="0" dirty="0">
              <a:solidFill>
                <a:schemeClr val="tx2"/>
              </a:solidFill>
            </a:endParaRPr>
          </a:p>
          <a:p>
            <a:pPr>
              <a:defRPr/>
            </a:pPr>
            <a:r>
              <a:rPr lang="sl-SI" sz="2800" kern="0" dirty="0">
                <a:solidFill>
                  <a:schemeClr val="tx2"/>
                </a:solidFill>
              </a:rPr>
              <a:t>Trasa poti, načrtovani postanki</a:t>
            </a:r>
          </a:p>
          <a:p>
            <a:pPr>
              <a:defRPr/>
            </a:pPr>
            <a:r>
              <a:rPr lang="sl-SI" sz="2800" kern="0" dirty="0">
                <a:solidFill>
                  <a:schemeClr val="tx2"/>
                </a:solidFill>
              </a:rPr>
              <a:t>Tema  sprehoda oz. pogovora, (npr. ovire za hojo…)</a:t>
            </a:r>
          </a:p>
          <a:p>
            <a:pPr>
              <a:defRPr/>
            </a:pPr>
            <a:r>
              <a:rPr lang="sl-SI" sz="2800" kern="0" dirty="0">
                <a:solidFill>
                  <a:schemeClr val="tx2"/>
                </a:solidFill>
              </a:rPr>
              <a:t>Vabljeni udeleženci (ki imajo posebne zgodbe, znanja)</a:t>
            </a:r>
          </a:p>
          <a:p>
            <a:pPr>
              <a:defRPr/>
            </a:pPr>
            <a:r>
              <a:rPr lang="sl-SI" sz="2800" kern="0" dirty="0">
                <a:solidFill>
                  <a:schemeClr val="tx2"/>
                </a:solidFill>
              </a:rPr>
              <a:t>Preveritev trase na terenu, (dolžina, varnost, število postankov, hrup)</a:t>
            </a:r>
          </a:p>
          <a:p>
            <a:pPr>
              <a:defRPr/>
            </a:pPr>
            <a:r>
              <a:rPr lang="sl-SI" sz="2800" kern="0" dirty="0">
                <a:solidFill>
                  <a:schemeClr val="tx2"/>
                </a:solidFill>
              </a:rPr>
              <a:t>Izdelava zemljevida poti,</a:t>
            </a:r>
          </a:p>
          <a:p>
            <a:pPr marL="0" indent="0">
              <a:buNone/>
              <a:defRPr/>
            </a:pPr>
            <a:endParaRPr lang="sl-SI" sz="2000" kern="0" dirty="0">
              <a:solidFill>
                <a:schemeClr val="tx2"/>
              </a:solidFill>
            </a:endParaRPr>
          </a:p>
          <a:p>
            <a:pPr marL="0" indent="0">
              <a:buNone/>
              <a:defRPr/>
            </a:pPr>
            <a:endParaRPr lang="sl-SI" sz="2000" kern="0" dirty="0">
              <a:solidFill>
                <a:schemeClr val="tx2"/>
              </a:solidFill>
            </a:endParaRPr>
          </a:p>
          <a:p>
            <a:pPr marL="0" indent="0">
              <a:buNone/>
              <a:defRPr/>
            </a:pPr>
            <a:r>
              <a:rPr lang="sl-SI" sz="2000" kern="0" dirty="0">
                <a:solidFill>
                  <a:schemeClr val="tx2"/>
                </a:solidFill>
              </a:rPr>
              <a:t>http://ipop.si/wp/wp-content/uploads/2012/04/Janes-Walk-web.pdf</a:t>
            </a:r>
          </a:p>
        </p:txBody>
      </p:sp>
    </p:spTree>
    <p:extLst>
      <p:ext uri="{BB962C8B-B14F-4D97-AF65-F5344CB8AC3E}">
        <p14:creationId xmlns:p14="http://schemas.microsoft.com/office/powerpoint/2010/main" val="427966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p:cNvSpPr>
            <a:spLocks noGrp="1"/>
          </p:cNvSpPr>
          <p:nvPr>
            <p:ph type="title"/>
          </p:nvPr>
        </p:nvSpPr>
        <p:spPr>
          <a:xfrm>
            <a:off x="457200" y="188640"/>
            <a:ext cx="8229600" cy="795610"/>
          </a:xfrm>
        </p:spPr>
        <p:txBody>
          <a:bodyPr/>
          <a:lstStyle/>
          <a:p>
            <a:pPr algn="l">
              <a:defRPr/>
            </a:pPr>
            <a:r>
              <a:rPr lang="sl-SI" altLang="sl-SI" sz="4000" dirty="0">
                <a:solidFill>
                  <a:srgbClr val="002060"/>
                </a:solidFill>
                <a:latin typeface="+mn-lt"/>
              </a:rPr>
              <a:t>Površine za pešce</a:t>
            </a:r>
          </a:p>
        </p:txBody>
      </p:sp>
      <p:pic>
        <p:nvPicPr>
          <p:cNvPr id="12291" name="Picture 12" descr="IMGP7459.JPG"/>
          <p:cNvPicPr>
            <a:picLocks noGrp="1" noChangeAspect="1"/>
          </p:cNvPicPr>
          <p:nvPr>
            <p:ph idx="1"/>
          </p:nvPr>
        </p:nvPicPr>
        <p:blipFill>
          <a:blip r:embed="rId3">
            <a:lum bright="10000"/>
            <a:extLst>
              <a:ext uri="{28A0092B-C50C-407E-A947-70E740481C1C}">
                <a14:useLocalDpi xmlns:a14="http://schemas.microsoft.com/office/drawing/2010/main" val="0"/>
              </a:ext>
            </a:extLst>
          </a:blip>
          <a:srcRect/>
          <a:stretch>
            <a:fillRect/>
          </a:stretch>
        </p:blipFill>
        <p:spPr>
          <a:xfrm>
            <a:off x="5246268" y="993775"/>
            <a:ext cx="3883025" cy="2589212"/>
          </a:xfrm>
          <a:noFill/>
          <a:extLst>
            <a:ext uri="{909E8E84-426E-40DD-AFC4-6F175D3DCCD1}">
              <a14:hiddenFill xmlns:a14="http://schemas.microsoft.com/office/drawing/2010/main">
                <a:solidFill>
                  <a:srgbClr val="FFFFFF">
                    <a:alpha val="9803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PoljeZBesedilom 4"/>
          <p:cNvSpPr txBox="1">
            <a:spLocks noChangeArrowheads="1"/>
          </p:cNvSpPr>
          <p:nvPr/>
        </p:nvSpPr>
        <p:spPr bwMode="auto">
          <a:xfrm>
            <a:off x="6084888" y="623888"/>
            <a:ext cx="1655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sl-SI" altLang="sl-SI" sz="1800">
                <a:solidFill>
                  <a:schemeClr val="tx2"/>
                </a:solidFill>
              </a:rPr>
              <a:t>atraktivne</a:t>
            </a:r>
          </a:p>
        </p:txBody>
      </p:sp>
      <p:sp>
        <p:nvSpPr>
          <p:cNvPr id="12293" name="PoljeZBesedilom 5"/>
          <p:cNvSpPr txBox="1">
            <a:spLocks noChangeArrowheads="1"/>
          </p:cNvSpPr>
          <p:nvPr/>
        </p:nvSpPr>
        <p:spPr bwMode="auto">
          <a:xfrm>
            <a:off x="107950" y="984250"/>
            <a:ext cx="273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sl-SI" altLang="sl-SI" sz="1800">
                <a:solidFill>
                  <a:schemeClr val="tx2"/>
                </a:solidFill>
              </a:rPr>
              <a:t>neatraktivne/nevarne</a:t>
            </a:r>
          </a:p>
        </p:txBody>
      </p:sp>
      <p:pic>
        <p:nvPicPr>
          <p:cNvPr id="12294" name="Picture 7" descr="Rezultat iskanja slik za bad walking paths photo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41875"/>
            <a:ext cx="35893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 descr="Rezultat iskanja slik za bad walking infrastructure photo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 y="1268412"/>
            <a:ext cx="2686974" cy="201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PoljeZBesedilom 4"/>
          <p:cNvSpPr txBox="1">
            <a:spLocks noChangeArrowheads="1"/>
          </p:cNvSpPr>
          <p:nvPr/>
        </p:nvSpPr>
        <p:spPr bwMode="auto">
          <a:xfrm>
            <a:off x="1061243" y="4449086"/>
            <a:ext cx="2655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sl-SI" altLang="sl-SI" sz="1800" dirty="0">
                <a:solidFill>
                  <a:schemeClr val="tx2"/>
                </a:solidFill>
              </a:rPr>
              <a:t>napačno načrtovanje</a:t>
            </a:r>
          </a:p>
        </p:txBody>
      </p:sp>
      <p:pic>
        <p:nvPicPr>
          <p:cNvPr id="12297" name="Picture 11" descr="Rezultat iskanja slik za bad walking infrastructure photo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4793" y="2557780"/>
            <a:ext cx="2678112"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3" descr="Rezultat iskanja slik za bad walking infrastructure photos">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2418" y="3575210"/>
            <a:ext cx="3836875" cy="287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99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p:cNvSpPr>
            <a:spLocks noGrp="1"/>
          </p:cNvSpPr>
          <p:nvPr>
            <p:ph type="title"/>
          </p:nvPr>
        </p:nvSpPr>
        <p:spPr/>
        <p:txBody>
          <a:bodyPr/>
          <a:lstStyle/>
          <a:p>
            <a:pPr>
              <a:defRPr/>
            </a:pPr>
            <a:r>
              <a:rPr lang="sl-SI" altLang="sl-SI" sz="4000" dirty="0">
                <a:solidFill>
                  <a:srgbClr val="002060"/>
                </a:solidFill>
                <a:latin typeface="+mn-lt"/>
              </a:rPr>
              <a:t>Površine za kolesarje</a:t>
            </a:r>
          </a:p>
        </p:txBody>
      </p:sp>
      <p:pic>
        <p:nvPicPr>
          <p:cNvPr id="13315" name="Picture 9" descr="Kopenhagen_bike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779912" y="1557338"/>
            <a:ext cx="3744912" cy="3208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PoljeZBesedilom 4"/>
          <p:cNvSpPr txBox="1">
            <a:spLocks noChangeArrowheads="1"/>
          </p:cNvSpPr>
          <p:nvPr/>
        </p:nvSpPr>
        <p:spPr bwMode="auto">
          <a:xfrm>
            <a:off x="1042988" y="1125538"/>
            <a:ext cx="1944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sl-SI" altLang="sl-SI" sz="1800">
                <a:solidFill>
                  <a:schemeClr val="tx2"/>
                </a:solidFill>
              </a:rPr>
              <a:t>neatraktivne</a:t>
            </a:r>
          </a:p>
        </p:txBody>
      </p:sp>
      <p:sp>
        <p:nvSpPr>
          <p:cNvPr id="13317" name="PoljeZBesedilom 6"/>
          <p:cNvSpPr txBox="1">
            <a:spLocks noChangeArrowheads="1"/>
          </p:cNvSpPr>
          <p:nvPr/>
        </p:nvSpPr>
        <p:spPr bwMode="auto">
          <a:xfrm>
            <a:off x="5184775" y="1125538"/>
            <a:ext cx="2951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sl-SI" altLang="sl-SI" sz="1800">
                <a:solidFill>
                  <a:schemeClr val="tx2"/>
                </a:solidFill>
              </a:rPr>
              <a:t>atraktivne</a:t>
            </a:r>
          </a:p>
        </p:txBody>
      </p:sp>
      <p:pic>
        <p:nvPicPr>
          <p:cNvPr id="13318" name="Picture 8" descr="Rezultat iskanja slik za bad walking infrastructure photo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557338"/>
            <a:ext cx="28829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0" descr="Povezana slik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3938" y="4773613"/>
            <a:ext cx="3048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219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547688" y="1646238"/>
            <a:ext cx="5540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37931725" indent="-37474525"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lnSpc>
                <a:spcPct val="90000"/>
              </a:lnSpc>
              <a:spcBef>
                <a:spcPct val="0"/>
              </a:spcBef>
              <a:buClr>
                <a:schemeClr val="bg2"/>
              </a:buClr>
              <a:buSzTx/>
              <a:buFontTx/>
              <a:buNone/>
            </a:pPr>
            <a:r>
              <a:rPr lang="en-GB" altLang="sl-SI" sz="1800" b="1">
                <a:solidFill>
                  <a:schemeClr val="tx2"/>
                </a:solidFill>
                <a:ea typeface="MS PGothic" pitchFamily="34" charset="-128"/>
                <a:cs typeface="Arial" charset="0"/>
              </a:rPr>
              <a:t>Wolfach, </a:t>
            </a:r>
            <a:r>
              <a:rPr lang="sl-SI" altLang="sl-SI" sz="1800" b="1">
                <a:solidFill>
                  <a:schemeClr val="tx2"/>
                </a:solidFill>
                <a:ea typeface="MS PGothic" pitchFamily="34" charset="-128"/>
                <a:cs typeface="Arial" charset="0"/>
              </a:rPr>
              <a:t>Nemčija</a:t>
            </a:r>
            <a:r>
              <a:rPr lang="en-GB" altLang="sl-SI" sz="1800" b="1">
                <a:solidFill>
                  <a:schemeClr val="tx2"/>
                </a:solidFill>
                <a:ea typeface="MS PGothic" pitchFamily="34" charset="-128"/>
                <a:cs typeface="Arial" charset="0"/>
              </a:rPr>
              <a:t>: </a:t>
            </a:r>
            <a:r>
              <a:rPr lang="sl-SI" altLang="sl-SI" sz="1800" b="1">
                <a:solidFill>
                  <a:schemeClr val="tx2"/>
                </a:solidFill>
                <a:ea typeface="MS PGothic" pitchFamily="34" charset="-128"/>
                <a:cs typeface="Arial" charset="0"/>
              </a:rPr>
              <a:t>Vrni življenje ulici</a:t>
            </a:r>
            <a:endParaRPr lang="en-GB" altLang="sl-SI" sz="1800" b="1">
              <a:solidFill>
                <a:schemeClr val="tx2"/>
              </a:solidFill>
              <a:ea typeface="MS PGothic" pitchFamily="34" charset="-128"/>
              <a:cs typeface="Arial" charset="0"/>
            </a:endParaRPr>
          </a:p>
        </p:txBody>
      </p:sp>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1989138"/>
            <a:ext cx="3957637"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413" y="1989138"/>
            <a:ext cx="3987800"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65" name="Rectangle 6"/>
          <p:cNvSpPr>
            <a:spLocks noGrp="1" noChangeArrowheads="1"/>
          </p:cNvSpPr>
          <p:nvPr>
            <p:ph type="body" idx="1"/>
          </p:nvPr>
        </p:nvSpPr>
        <p:spPr>
          <a:xfrm>
            <a:off x="4529138" y="4724400"/>
            <a:ext cx="4176712" cy="1103313"/>
          </a:xfrm>
        </p:spPr>
        <p:txBody>
          <a:bodyPr>
            <a:normAutofit fontScale="77500" lnSpcReduction="20000"/>
          </a:bodyPr>
          <a:lstStyle/>
          <a:p>
            <a:pPr eaLnBrk="1" hangingPunct="1"/>
            <a:r>
              <a:rPr lang="sl-SI" altLang="sl-SI" sz="1600">
                <a:solidFill>
                  <a:schemeClr val="tx2"/>
                </a:solidFill>
              </a:rPr>
              <a:t>Omejitev hitrosti</a:t>
            </a:r>
            <a:r>
              <a:rPr lang="de-AT" altLang="sl-SI" sz="1600">
                <a:solidFill>
                  <a:schemeClr val="tx2"/>
                </a:solidFill>
              </a:rPr>
              <a:t>: 20 km/h,</a:t>
            </a:r>
          </a:p>
          <a:p>
            <a:pPr eaLnBrk="1" hangingPunct="1"/>
            <a:r>
              <a:rPr lang="sl-SI" altLang="sl-SI" sz="1600">
                <a:solidFill>
                  <a:schemeClr val="tx2"/>
                </a:solidFill>
              </a:rPr>
              <a:t>Zmanjšanje števila parkirišč</a:t>
            </a:r>
            <a:endParaRPr lang="de-AT" altLang="sl-SI" sz="1600">
              <a:solidFill>
                <a:schemeClr val="tx2"/>
              </a:solidFill>
            </a:endParaRPr>
          </a:p>
          <a:p>
            <a:pPr eaLnBrk="1" hangingPunct="1"/>
            <a:r>
              <a:rPr lang="sl-SI" altLang="sl-SI" sz="1600">
                <a:solidFill>
                  <a:schemeClr val="tx2"/>
                </a:solidFill>
              </a:rPr>
              <a:t>Novo granitno tlakovanje</a:t>
            </a:r>
          </a:p>
          <a:p>
            <a:pPr eaLnBrk="1" hangingPunct="1"/>
            <a:r>
              <a:rPr lang="sl-SI" altLang="sl-SI" sz="1600">
                <a:solidFill>
                  <a:schemeClr val="tx2"/>
                </a:solidFill>
              </a:rPr>
              <a:t>Pločnik in cestišče isti nivo</a:t>
            </a:r>
          </a:p>
          <a:p>
            <a:pPr eaLnBrk="1" hangingPunct="1"/>
            <a:r>
              <a:rPr lang="sl-SI" altLang="sl-SI" sz="1600">
                <a:solidFill>
                  <a:schemeClr val="tx2"/>
                </a:solidFill>
              </a:rPr>
              <a:t>Ozelenitev, postavitev uličnega pohištva</a:t>
            </a:r>
            <a:endParaRPr lang="de-AT" altLang="sl-SI" sz="1600">
              <a:solidFill>
                <a:schemeClr val="tx2"/>
              </a:solidFill>
            </a:endParaRPr>
          </a:p>
        </p:txBody>
      </p:sp>
      <p:sp>
        <p:nvSpPr>
          <p:cNvPr id="125959" name="Rectangle 8"/>
          <p:cNvSpPr>
            <a:spLocks noGrp="1" noChangeArrowheads="1"/>
          </p:cNvSpPr>
          <p:nvPr>
            <p:ph type="title"/>
          </p:nvPr>
        </p:nvSpPr>
        <p:spPr/>
        <p:txBody>
          <a:bodyPr/>
          <a:lstStyle/>
          <a:p>
            <a:pPr eaLnBrk="1" hangingPunct="1">
              <a:defRPr/>
            </a:pPr>
            <a:r>
              <a:rPr lang="sl-SI" altLang="sl-SI" sz="3200" dirty="0">
                <a:solidFill>
                  <a:srgbClr val="002060"/>
                </a:solidFill>
                <a:latin typeface="+mn-lt"/>
              </a:rPr>
              <a:t>Primer umirjanja prometa v majhnem mestu v Nemčiji - oživitev ulice</a:t>
            </a:r>
            <a:endParaRPr lang="en-GB" altLang="sl-SI" sz="3200" dirty="0">
              <a:solidFill>
                <a:srgbClr val="002060"/>
              </a:solidFill>
              <a:latin typeface="+mn-lt"/>
            </a:endParaRPr>
          </a:p>
        </p:txBody>
      </p:sp>
    </p:spTree>
    <p:extLst>
      <p:ext uri="{BB962C8B-B14F-4D97-AF65-F5344CB8AC3E}">
        <p14:creationId xmlns:p14="http://schemas.microsoft.com/office/powerpoint/2010/main" val="158423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Okoljski vidik trajnostne mobilnosti</a:t>
            </a:r>
          </a:p>
        </p:txBody>
      </p:sp>
      <p:sp>
        <p:nvSpPr>
          <p:cNvPr id="3" name="Ograda besedila 2"/>
          <p:cNvSpPr>
            <a:spLocks noGrp="1"/>
          </p:cNvSpPr>
          <p:nvPr>
            <p:ph type="body" idx="1"/>
          </p:nvPr>
        </p:nvSpPr>
        <p:spPr/>
        <p:txBody>
          <a:bodyPr>
            <a:noAutofit/>
          </a:bodyPr>
          <a:lstStyle/>
          <a:p>
            <a:r>
              <a:rPr lang="sl-SI" dirty="0"/>
              <a:t>Podnebne spremembe – blaženje </a:t>
            </a:r>
          </a:p>
        </p:txBody>
      </p:sp>
      <p:sp>
        <p:nvSpPr>
          <p:cNvPr id="4" name="Ograda vsebine 3"/>
          <p:cNvSpPr>
            <a:spLocks noGrp="1"/>
          </p:cNvSpPr>
          <p:nvPr>
            <p:ph sz="half" idx="2"/>
          </p:nvPr>
        </p:nvSpPr>
        <p:spPr/>
        <p:txBody>
          <a:bodyPr/>
          <a:lstStyle/>
          <a:p>
            <a:pPr>
              <a:buFont typeface="Wingdings" panose="05000000000000000000" pitchFamily="2" charset="2"/>
              <a:buChar char="ü"/>
            </a:pPr>
            <a:r>
              <a:rPr lang="sl-SI" dirty="0"/>
              <a:t>Trajnostna mobilnost prispeva k zmanjšanju emisij toplogrednih plinov; v Sloveniji predstavlja promet 50% emisij TGP v </a:t>
            </a:r>
            <a:r>
              <a:rPr lang="sl-SI" dirty="0" err="1"/>
              <a:t>neETS</a:t>
            </a:r>
            <a:endParaRPr lang="sl-SI" dirty="0"/>
          </a:p>
        </p:txBody>
      </p:sp>
      <p:sp>
        <p:nvSpPr>
          <p:cNvPr id="5" name="Ograda besedila 4"/>
          <p:cNvSpPr>
            <a:spLocks noGrp="1"/>
          </p:cNvSpPr>
          <p:nvPr>
            <p:ph type="body" sz="quarter" idx="3"/>
          </p:nvPr>
        </p:nvSpPr>
        <p:spPr/>
        <p:txBody>
          <a:bodyPr>
            <a:noAutofit/>
          </a:bodyPr>
          <a:lstStyle/>
          <a:p>
            <a:r>
              <a:rPr lang="sl-SI" dirty="0"/>
              <a:t>Kakovost zunanjega zraka, hrup, okoljski odtis Slovenije</a:t>
            </a:r>
          </a:p>
        </p:txBody>
      </p:sp>
      <p:sp>
        <p:nvSpPr>
          <p:cNvPr id="6" name="Ograda vsebine 5"/>
          <p:cNvSpPr>
            <a:spLocks noGrp="1"/>
          </p:cNvSpPr>
          <p:nvPr>
            <p:ph sz="quarter" idx="4"/>
          </p:nvPr>
        </p:nvSpPr>
        <p:spPr>
          <a:xfrm>
            <a:off x="4645025" y="2174874"/>
            <a:ext cx="4041775" cy="4350469"/>
          </a:xfrm>
        </p:spPr>
        <p:txBody>
          <a:bodyPr>
            <a:normAutofit lnSpcReduction="10000"/>
          </a:bodyPr>
          <a:lstStyle/>
          <a:p>
            <a:r>
              <a:rPr lang="sl-SI" dirty="0"/>
              <a:t>Trajnostna mobilnost prispeva k zmanjšanju onesnaževal zunanjega zraka, kar je še posebej pomembno na območjih preseganja mejnih vrednosti</a:t>
            </a:r>
          </a:p>
          <a:p>
            <a:r>
              <a:rPr lang="sl-SI" dirty="0"/>
              <a:t>TM prispeva k manjši obremenitvi z okoljskim hrupom</a:t>
            </a:r>
          </a:p>
          <a:p>
            <a:r>
              <a:rPr lang="sl-SI" dirty="0"/>
              <a:t>Promet predstavlja največji delež v okoljskem odtisu Slovenije </a:t>
            </a:r>
          </a:p>
        </p:txBody>
      </p:sp>
      <p:pic>
        <p:nvPicPr>
          <p:cNvPr id="8" name="Picture 8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1" y="4003675"/>
            <a:ext cx="4134485" cy="2854325"/>
          </a:xfrm>
          <a:prstGeom prst="rect">
            <a:avLst/>
          </a:prstGeom>
          <a:noFill/>
          <a:ln>
            <a:noFill/>
          </a:ln>
        </p:spPr>
      </p:pic>
    </p:spTree>
    <p:extLst>
      <p:ext uri="{BB962C8B-B14F-4D97-AF65-F5344CB8AC3E}">
        <p14:creationId xmlns:p14="http://schemas.microsoft.com/office/powerpoint/2010/main" val="3494509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fontScale="90000"/>
          </a:bodyPr>
          <a:lstStyle/>
          <a:p>
            <a:br>
              <a:rPr lang="sl-SI"/>
            </a:br>
            <a:br>
              <a:rPr lang="sl-SI"/>
            </a:br>
            <a:br>
              <a:rPr lang="sl-SI"/>
            </a:br>
            <a:br>
              <a:rPr lang="sl-SI"/>
            </a:br>
            <a:br>
              <a:rPr lang="sl-SI"/>
            </a:br>
            <a:br>
              <a:rPr lang="sl-SI"/>
            </a:br>
            <a:br>
              <a:rPr lang="sl-SI"/>
            </a:br>
            <a:br>
              <a:rPr lang="sl-SI"/>
            </a:br>
            <a:endParaRPr lang="sl-SI" dirty="0"/>
          </a:p>
        </p:txBody>
      </p:sp>
      <p:sp>
        <p:nvSpPr>
          <p:cNvPr id="13" name="Podnaslov 12"/>
          <p:cNvSpPr>
            <a:spLocks noGrp="1"/>
          </p:cNvSpPr>
          <p:nvPr>
            <p:ph type="subTitle" idx="1"/>
          </p:nvPr>
        </p:nvSpPr>
        <p:spPr/>
        <p:txBody>
          <a:bodyPr/>
          <a:lstStyle/>
          <a:p>
            <a:endParaRPr lang="sl-SI"/>
          </a:p>
        </p:txBody>
      </p:sp>
      <p:sp>
        <p:nvSpPr>
          <p:cNvPr id="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dirty="0"/>
          </a:p>
        </p:txBody>
      </p:sp>
      <p:pic>
        <p:nvPicPr>
          <p:cNvPr id="7"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98" y="0"/>
            <a:ext cx="9721079"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188640"/>
            <a:ext cx="1512168" cy="56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avokotnik 2"/>
          <p:cNvSpPr/>
          <p:nvPr/>
        </p:nvSpPr>
        <p:spPr>
          <a:xfrm>
            <a:off x="2555776" y="1196752"/>
            <a:ext cx="4441857" cy="584775"/>
          </a:xfrm>
          <a:prstGeom prst="rect">
            <a:avLst/>
          </a:prstGeom>
        </p:spPr>
        <p:txBody>
          <a:bodyPr wrap="none">
            <a:spAutoFit/>
          </a:bodyPr>
          <a:lstStyle/>
          <a:p>
            <a:r>
              <a:rPr lang="sl-SI" sz="3200" dirty="0"/>
              <a:t>Kako pa kaj vaše zdravje? </a:t>
            </a:r>
            <a:endParaRPr lang="en-GB" sz="3200"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2420888"/>
            <a:ext cx="3059832" cy="287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jeZBesedilom 3"/>
          <p:cNvSpPr txBox="1"/>
          <p:nvPr/>
        </p:nvSpPr>
        <p:spPr>
          <a:xfrm>
            <a:off x="107504" y="2166403"/>
            <a:ext cx="4896790" cy="646331"/>
          </a:xfrm>
          <a:prstGeom prst="rect">
            <a:avLst/>
          </a:prstGeom>
          <a:noFill/>
        </p:spPr>
        <p:txBody>
          <a:bodyPr wrap="none" rtlCol="0">
            <a:spAutoFit/>
          </a:bodyPr>
          <a:lstStyle/>
          <a:p>
            <a:r>
              <a:rPr lang="sl-SI" dirty="0"/>
              <a:t>KLJUČNI CILJ : ZDRAVA LETA ŽIVLJENJA PO 65 LETU</a:t>
            </a:r>
          </a:p>
          <a:p>
            <a:r>
              <a:rPr lang="sl-SI" dirty="0"/>
              <a:t>(pričakovana leta življenja brez </a:t>
            </a:r>
            <a:r>
              <a:rPr lang="sl-SI" dirty="0" err="1"/>
              <a:t>oviranosti</a:t>
            </a:r>
            <a:r>
              <a:rPr lang="sl-SI" dirty="0"/>
              <a:t>)</a:t>
            </a:r>
            <a:endParaRPr lang="en-GB" dirty="0"/>
          </a:p>
        </p:txBody>
      </p:sp>
      <p:graphicFrame>
        <p:nvGraphicFramePr>
          <p:cNvPr id="11" name="Tabela 10"/>
          <p:cNvGraphicFramePr>
            <a:graphicFrameLocks noGrp="1"/>
          </p:cNvGraphicFramePr>
          <p:nvPr/>
        </p:nvGraphicFramePr>
        <p:xfrm>
          <a:off x="395536" y="3356992"/>
          <a:ext cx="5544616" cy="1771650"/>
        </p:xfrm>
        <a:graphic>
          <a:graphicData uri="http://schemas.openxmlformats.org/drawingml/2006/table">
            <a:tbl>
              <a:tblPr>
                <a:tableStyleId>{5C22544A-7EE6-4342-B048-85BDC9FD1C3A}</a:tableStyleId>
              </a:tblPr>
              <a:tblGrid>
                <a:gridCol w="2142958">
                  <a:extLst>
                    <a:ext uri="{9D8B030D-6E8A-4147-A177-3AD203B41FA5}">
                      <a16:colId xmlns:a16="http://schemas.microsoft.com/office/drawing/2014/main" val="20000"/>
                    </a:ext>
                  </a:extLst>
                </a:gridCol>
                <a:gridCol w="1048084">
                  <a:extLst>
                    <a:ext uri="{9D8B030D-6E8A-4147-A177-3AD203B41FA5}">
                      <a16:colId xmlns:a16="http://schemas.microsoft.com/office/drawing/2014/main" val="20001"/>
                    </a:ext>
                  </a:extLst>
                </a:gridCol>
                <a:gridCol w="2353574">
                  <a:extLst>
                    <a:ext uri="{9D8B030D-6E8A-4147-A177-3AD203B41FA5}">
                      <a16:colId xmlns:a16="http://schemas.microsoft.com/office/drawing/2014/main" val="20002"/>
                    </a:ext>
                  </a:extLst>
                </a:gridCol>
              </a:tblGrid>
              <a:tr h="885825">
                <a:tc rowSpan="2">
                  <a:txBody>
                    <a:bodyPr/>
                    <a:lstStyle/>
                    <a:p>
                      <a:pPr algn="ctr" rtl="0" fontAlgn="ctr"/>
                      <a:r>
                        <a:rPr lang="en-GB" sz="1800" u="none" strike="noStrike" dirty="0" err="1">
                          <a:effectLst/>
                        </a:rPr>
                        <a:t>Moški</a:t>
                      </a:r>
                      <a:endParaRPr lang="en-GB" sz="1800" b="0" i="0" u="none" strike="noStrike" dirty="0">
                        <a:solidFill>
                          <a:srgbClr val="000000"/>
                        </a:solidFill>
                        <a:effectLst/>
                        <a:latin typeface="Calibri"/>
                      </a:endParaRPr>
                    </a:p>
                  </a:txBody>
                  <a:tcPr marL="9525" marR="9525" marT="9525" marB="0" anchor="ctr"/>
                </a:tc>
                <a:tc rowSpan="2">
                  <a:txBody>
                    <a:bodyPr/>
                    <a:lstStyle/>
                    <a:p>
                      <a:pPr algn="ctr" rtl="0" fontAlgn="ctr"/>
                      <a:r>
                        <a:rPr lang="en-GB" sz="1800" u="none" strike="noStrike" dirty="0" err="1">
                          <a:effectLst/>
                        </a:rPr>
                        <a:t>Zdrava</a:t>
                      </a:r>
                      <a:r>
                        <a:rPr lang="en-GB" sz="1800" u="none" strike="noStrike" dirty="0">
                          <a:effectLst/>
                        </a:rPr>
                        <a:t> </a:t>
                      </a:r>
                      <a:r>
                        <a:rPr lang="en-GB" sz="1800" u="none" strike="noStrike" dirty="0" err="1">
                          <a:effectLst/>
                        </a:rPr>
                        <a:t>leta</a:t>
                      </a:r>
                      <a:r>
                        <a:rPr lang="en-GB" sz="1800" u="none" strike="noStrike" dirty="0">
                          <a:effectLst/>
                        </a:rPr>
                        <a:t> </a:t>
                      </a:r>
                      <a:r>
                        <a:rPr lang="en-GB" sz="1800" u="none" strike="noStrike" dirty="0" err="1">
                          <a:effectLst/>
                        </a:rPr>
                        <a:t>življenja</a:t>
                      </a:r>
                      <a:r>
                        <a:rPr lang="sl-SI" sz="1800" u="none" strike="noStrike" dirty="0">
                          <a:effectLst/>
                        </a:rPr>
                        <a:t>*</a:t>
                      </a:r>
                      <a:endParaRPr lang="en-GB" sz="1800" b="0" i="0" u="none" strike="noStrike" dirty="0">
                        <a:solidFill>
                          <a:srgbClr val="000000"/>
                        </a:solidFill>
                        <a:effectLst/>
                        <a:latin typeface="Calibri"/>
                      </a:endParaRPr>
                    </a:p>
                  </a:txBody>
                  <a:tcPr marL="9525" marR="9525" marT="9525" marB="0" anchor="ctr"/>
                </a:tc>
                <a:tc>
                  <a:txBody>
                    <a:bodyPr/>
                    <a:lstStyle/>
                    <a:p>
                      <a:pPr algn="ctr" rtl="0" fontAlgn="ctr"/>
                      <a:r>
                        <a:rPr lang="en-GB" sz="1800" u="none" strike="noStrike" dirty="0">
                          <a:effectLst/>
                        </a:rPr>
                        <a:t>8,2 (46.7%);</a:t>
                      </a:r>
                      <a:endParaRPr lang="en-GB" sz="1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295275">
                <a:tc vMerge="1">
                  <a:txBody>
                    <a:bodyPr/>
                    <a:lstStyle/>
                    <a:p>
                      <a:endParaRPr lang="en-GB"/>
                    </a:p>
                  </a:txBody>
                  <a:tcPr/>
                </a:tc>
                <a:tc vMerge="1">
                  <a:txBody>
                    <a:bodyPr/>
                    <a:lstStyle/>
                    <a:p>
                      <a:endParaRPr lang="en-GB"/>
                    </a:p>
                  </a:txBody>
                  <a:tcPr/>
                </a:tc>
                <a:tc>
                  <a:txBody>
                    <a:bodyPr/>
                    <a:lstStyle/>
                    <a:p>
                      <a:pPr algn="ctr" rtl="0" fontAlgn="ctr"/>
                      <a:r>
                        <a:rPr lang="pl-PL" sz="1800" u="none" strike="noStrike" dirty="0">
                          <a:effectLst/>
                        </a:rPr>
                        <a:t>Še 17,6 let po 65 letu</a:t>
                      </a:r>
                      <a:endParaRPr lang="pl-PL" sz="1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295275">
                <a:tc rowSpan="2">
                  <a:txBody>
                    <a:bodyPr/>
                    <a:lstStyle/>
                    <a:p>
                      <a:pPr algn="ctr" rtl="0" fontAlgn="ctr"/>
                      <a:r>
                        <a:rPr lang="en-GB" sz="1800" u="none" strike="noStrike">
                          <a:effectLst/>
                        </a:rPr>
                        <a:t>Ženske</a:t>
                      </a:r>
                      <a:endParaRPr lang="en-GB" sz="1800" b="0" i="0" u="none" strike="noStrike">
                        <a:solidFill>
                          <a:srgbClr val="000000"/>
                        </a:solidFill>
                        <a:effectLst/>
                        <a:latin typeface="Calibri"/>
                      </a:endParaRPr>
                    </a:p>
                  </a:txBody>
                  <a:tcPr marL="9525" marR="9525" marT="9525" marB="0" anchor="ctr"/>
                </a:tc>
                <a:tc rowSpan="2">
                  <a:txBody>
                    <a:bodyPr/>
                    <a:lstStyle/>
                    <a:p>
                      <a:pPr algn="ctr" rtl="0" fontAlgn="ctr"/>
                      <a:r>
                        <a:rPr lang="en-GB" sz="1800" u="none" strike="noStrike" dirty="0" err="1">
                          <a:effectLst/>
                        </a:rPr>
                        <a:t>Zdrava</a:t>
                      </a:r>
                      <a:r>
                        <a:rPr lang="en-GB" sz="1800" u="none" strike="noStrike" dirty="0">
                          <a:effectLst/>
                        </a:rPr>
                        <a:t> </a:t>
                      </a:r>
                      <a:r>
                        <a:rPr lang="en-GB" sz="1800" u="none" strike="noStrike" dirty="0" err="1">
                          <a:effectLst/>
                        </a:rPr>
                        <a:t>leta</a:t>
                      </a:r>
                      <a:r>
                        <a:rPr lang="en-GB" sz="1800" u="none" strike="noStrike" dirty="0">
                          <a:effectLst/>
                        </a:rPr>
                        <a:t> </a:t>
                      </a:r>
                      <a:r>
                        <a:rPr lang="en-GB" sz="1800" u="none" strike="noStrike" dirty="0" err="1">
                          <a:effectLst/>
                        </a:rPr>
                        <a:t>življenja</a:t>
                      </a:r>
                      <a:r>
                        <a:rPr lang="sl-SI" sz="1800" u="none" strike="noStrike" dirty="0">
                          <a:effectLst/>
                        </a:rPr>
                        <a:t>*</a:t>
                      </a:r>
                      <a:endParaRPr lang="en-GB" sz="1800" b="0" i="0" u="none" strike="noStrike" dirty="0">
                        <a:solidFill>
                          <a:srgbClr val="000000"/>
                        </a:solidFill>
                        <a:effectLst/>
                        <a:latin typeface="Calibri"/>
                      </a:endParaRPr>
                    </a:p>
                  </a:txBody>
                  <a:tcPr marL="9525" marR="9525" marT="9525" marB="0" anchor="ctr"/>
                </a:tc>
                <a:tc>
                  <a:txBody>
                    <a:bodyPr/>
                    <a:lstStyle/>
                    <a:p>
                      <a:pPr algn="ctr" rtl="0" fontAlgn="ctr"/>
                      <a:r>
                        <a:rPr lang="en-GB" sz="1800" u="none" strike="noStrike" dirty="0">
                          <a:effectLst/>
                        </a:rPr>
                        <a:t>7,6 (35,7%);</a:t>
                      </a:r>
                      <a:endParaRPr lang="en-GB" sz="1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295275">
                <a:tc vMerge="1">
                  <a:txBody>
                    <a:bodyPr/>
                    <a:lstStyle/>
                    <a:p>
                      <a:endParaRPr lang="en-GB"/>
                    </a:p>
                  </a:txBody>
                  <a:tcPr/>
                </a:tc>
                <a:tc vMerge="1">
                  <a:txBody>
                    <a:bodyPr/>
                    <a:lstStyle/>
                    <a:p>
                      <a:endParaRPr lang="en-GB"/>
                    </a:p>
                  </a:txBody>
                  <a:tcPr/>
                </a:tc>
                <a:tc>
                  <a:txBody>
                    <a:bodyPr/>
                    <a:lstStyle/>
                    <a:p>
                      <a:pPr algn="ctr" rtl="0" fontAlgn="b"/>
                      <a:r>
                        <a:rPr lang="pl-PL" sz="1800" u="none" strike="noStrike" dirty="0">
                          <a:effectLst/>
                        </a:rPr>
                        <a:t>Še 21,4 let po 65 letu</a:t>
                      </a:r>
                      <a:endParaRPr lang="pl-PL"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bl>
          </a:graphicData>
        </a:graphic>
      </p:graphicFrame>
      <p:sp>
        <p:nvSpPr>
          <p:cNvPr id="5" name="PoljeZBesedilom 4"/>
          <p:cNvSpPr txBox="1"/>
          <p:nvPr/>
        </p:nvSpPr>
        <p:spPr>
          <a:xfrm>
            <a:off x="93955" y="5307292"/>
            <a:ext cx="8849282" cy="369332"/>
          </a:xfrm>
          <a:prstGeom prst="rect">
            <a:avLst/>
          </a:prstGeom>
          <a:noFill/>
        </p:spPr>
        <p:txBody>
          <a:bodyPr wrap="none" rtlCol="0">
            <a:spAutoFit/>
          </a:bodyPr>
          <a:lstStyle/>
          <a:p>
            <a:r>
              <a:rPr lang="sl-SI" dirty="0"/>
              <a:t>*</a:t>
            </a:r>
            <a:r>
              <a:rPr lang="en-GB" sz="1600" dirty="0" err="1"/>
              <a:t>število</a:t>
            </a:r>
            <a:r>
              <a:rPr lang="en-GB" sz="1600" dirty="0"/>
              <a:t> let, </a:t>
            </a:r>
            <a:r>
              <a:rPr lang="en-GB" sz="1600" dirty="0" err="1"/>
              <a:t>za</a:t>
            </a:r>
            <a:r>
              <a:rPr lang="en-GB" sz="1600" dirty="0"/>
              <a:t> </a:t>
            </a:r>
            <a:r>
              <a:rPr lang="en-GB" sz="1600" dirty="0" err="1"/>
              <a:t>katera</a:t>
            </a:r>
            <a:r>
              <a:rPr lang="en-GB" sz="1600" dirty="0"/>
              <a:t> </a:t>
            </a:r>
            <a:r>
              <a:rPr lang="en-GB" sz="1600" dirty="0" err="1"/>
              <a:t>lahko</a:t>
            </a:r>
            <a:r>
              <a:rPr lang="en-GB" sz="1600" dirty="0"/>
              <a:t> </a:t>
            </a:r>
            <a:r>
              <a:rPr lang="en-GB" sz="1600" dirty="0" err="1"/>
              <a:t>oseba</a:t>
            </a:r>
            <a:r>
              <a:rPr lang="en-GB" sz="1600" dirty="0"/>
              <a:t> </a:t>
            </a:r>
            <a:r>
              <a:rPr lang="en-GB" sz="1600" dirty="0" err="1"/>
              <a:t>ob</a:t>
            </a:r>
            <a:r>
              <a:rPr lang="en-GB" sz="1600" dirty="0"/>
              <a:t> </a:t>
            </a:r>
            <a:r>
              <a:rPr lang="en-GB" sz="1600" dirty="0" err="1"/>
              <a:t>rojstvu</a:t>
            </a:r>
            <a:r>
              <a:rPr lang="en-GB" sz="1600" dirty="0"/>
              <a:t> </a:t>
            </a:r>
            <a:r>
              <a:rPr lang="en-GB" sz="1600" dirty="0" err="1"/>
              <a:t>pričakuje</a:t>
            </a:r>
            <a:r>
              <a:rPr lang="en-GB" sz="1600" dirty="0"/>
              <a:t> </a:t>
            </a:r>
            <a:r>
              <a:rPr lang="en-GB" sz="1600" dirty="0" err="1"/>
              <a:t>preživetje</a:t>
            </a:r>
            <a:r>
              <a:rPr lang="en-GB" sz="1600" dirty="0"/>
              <a:t> </a:t>
            </a:r>
            <a:r>
              <a:rPr lang="en-GB" sz="1600" dirty="0" err="1"/>
              <a:t>brez</a:t>
            </a:r>
            <a:r>
              <a:rPr lang="en-GB" sz="1600" dirty="0"/>
              <a:t> </a:t>
            </a:r>
            <a:r>
              <a:rPr lang="en-GB" sz="1600" dirty="0" err="1"/>
              <a:t>oviranosti</a:t>
            </a:r>
            <a:r>
              <a:rPr lang="en-GB" sz="1600" dirty="0"/>
              <a:t> </a:t>
            </a:r>
            <a:r>
              <a:rPr lang="en-GB" sz="1600" dirty="0" err="1"/>
              <a:t>pri</a:t>
            </a:r>
            <a:r>
              <a:rPr lang="en-GB" sz="1600" dirty="0"/>
              <a:t> </a:t>
            </a:r>
            <a:r>
              <a:rPr lang="en-GB" sz="1600" dirty="0" err="1"/>
              <a:t>običajnih</a:t>
            </a:r>
            <a:r>
              <a:rPr lang="en-GB" sz="1600" dirty="0"/>
              <a:t> </a:t>
            </a:r>
            <a:r>
              <a:rPr lang="en-GB" sz="1600" dirty="0" err="1"/>
              <a:t>aktivnostih</a:t>
            </a:r>
            <a:endParaRPr lang="en-GB" sz="1600" dirty="0"/>
          </a:p>
        </p:txBody>
      </p:sp>
    </p:spTree>
    <p:extLst>
      <p:ext uri="{BB962C8B-B14F-4D97-AF65-F5344CB8AC3E}">
        <p14:creationId xmlns:p14="http://schemas.microsoft.com/office/powerpoint/2010/main" val="1371783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EV8HAifWUCgU1KWmBVdZ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Hv1yicXPUCfw.jotpz_Y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TCJnvxRDUij3TEdu6y2E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pXh0QJGHE.kjDixik70r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0XCJcx53kqe1bezmo.pw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ks9WGA0EkCjJ2.G5oYdt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4equ2rBQFUGJohGOO4yUn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IsotLfkaBlSKTSOO7U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5OKvQ0VMEOyxEs5JcsbQ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UdoZ89j4KUKeAh7xR7MtK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T5SfYgj6UaSHhGJc7xbd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JHv1yicXPUCfw.jotpz_Y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YivNfiAKAk6t16Jxu2Zu6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jFOY1h_.PECd_Tyw_Hunv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Lp1UW6MfmkWIT0WvQIMoK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oOE8JYkYZ0GS1x2aT5KuN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wBSLnVKakaqecCv8fQxG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k_k71nagUmOjkwOQt5EN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Vmq_QvLsykCKxRchcAI8m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nZ.GqLwVw0ylWf7Cljv3b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HE.rECgyUGJ.kzqdmkCP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TCJnvxRDUij3TEdu6y2E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UnqwKe02AUeB32Qx7Ujdz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zugMDke5DUSCZg21RPWCd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wljOR.94kEuLcB78bR8PB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EV8HAifWUCgU1KWmBVdZ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JHv1yicXPUCfw.jotpz_Y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xTCJnvxRDUij3TEdu6y2E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pXh0QJGHE.kjDixik70r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LEV8HAifWUCgU1KWmBVdZ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JHv1yicXPUCfw.jotpz_Y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xTCJnvxRDUij3TEdu6y2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Xh0QJGHE.kjDixik70r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pXh0QJGHE.kjDixik70r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j5OKvQ0VMEOyxEs5JcsbQ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UdoZ89j4KUKeAh7xR7MtK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YivNfiAKAk6t16Jxu2Zu6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SUwJgbZkEiq4y9nNn12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0UeJI9QJUyCBQZzPwDM8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7rObF4AlESgHAOjyQ1nk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9QClon9SVkiglq2yeF3rg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LEV8HAifWUCgU1KWmBVdZA"/>
</p:tagLst>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2157</TotalTime>
  <Words>6713</Words>
  <Application>Microsoft Office PowerPoint</Application>
  <PresentationFormat>Diaprojekcija na zaslonu (4:3)</PresentationFormat>
  <Paragraphs>554</Paragraphs>
  <Slides>40</Slides>
  <Notes>26</Notes>
  <HiddenSlides>0</HiddenSlides>
  <MMClips>0</MMClips>
  <ScaleCrop>false</ScaleCrop>
  <HeadingPairs>
    <vt:vector size="8" baseType="variant">
      <vt:variant>
        <vt:lpstr>Uporabljene pisave</vt:lpstr>
      </vt:variant>
      <vt:variant>
        <vt:i4>5</vt:i4>
      </vt:variant>
      <vt:variant>
        <vt:lpstr>Tema</vt:lpstr>
      </vt:variant>
      <vt:variant>
        <vt:i4>1</vt:i4>
      </vt:variant>
      <vt:variant>
        <vt:lpstr>Vdelani OLE strežniki</vt:lpstr>
      </vt:variant>
      <vt:variant>
        <vt:i4>1</vt:i4>
      </vt:variant>
      <vt:variant>
        <vt:lpstr>Naslovi diapozitivov</vt:lpstr>
      </vt:variant>
      <vt:variant>
        <vt:i4>40</vt:i4>
      </vt:variant>
    </vt:vector>
  </HeadingPairs>
  <TitlesOfParts>
    <vt:vector size="47" baseType="lpstr">
      <vt:lpstr>Arial</vt:lpstr>
      <vt:lpstr>Calibri</vt:lpstr>
      <vt:lpstr>Open Sans</vt:lpstr>
      <vt:lpstr>Roboto</vt:lpstr>
      <vt:lpstr>Wingdings</vt:lpstr>
      <vt:lpstr>Officeova tema</vt:lpstr>
      <vt:lpstr>TCLayout.ActiveDocument.1</vt:lpstr>
      <vt:lpstr>„Ostanimo mobilni“ Delavnica za tretje življenjsko obdobje</vt:lpstr>
      <vt:lpstr>Program</vt:lpstr>
      <vt:lpstr>          Kaj je          in     kaj ni    TM?                              </vt:lpstr>
      <vt:lpstr>Koliko prostora in prevoznih sredstev potrebujemo za prevoz 75 ljudi?</vt:lpstr>
      <vt:lpstr>Površine za pešce</vt:lpstr>
      <vt:lpstr>Površine za kolesarje</vt:lpstr>
      <vt:lpstr>Primer umirjanja prometa v majhnem mestu v Nemčiji - oživitev ulice</vt:lpstr>
      <vt:lpstr>Okoljski vidik trajnostne mobilnosti</vt:lpstr>
      <vt:lpstr>        </vt:lpstr>
      <vt:lpstr>PowerPointova predstavitev</vt:lpstr>
      <vt:lpstr>   10.Čist zrak  9.Zdravljenje hipertenzije (če jo imamo) 8.Primerna telesna teža (prehrana) 7.Telesna dejavnost 6.Kardio rehabilitacija (v primeru infarkta)     </vt:lpstr>
      <vt:lpstr>PowerPointova predstavitev</vt:lpstr>
      <vt:lpstr>PowerPointova predstavitev</vt:lpstr>
      <vt:lpstr>PowerPointova predstavitev</vt:lpstr>
      <vt:lpstr>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Koliko stane naš avto? </vt:lpstr>
      <vt:lpstr>Vprašanja za delavnico</vt:lpstr>
      <vt:lpstr>Živeti brez avtomobila Kakšne so alternative? </vt:lpstr>
      <vt:lpstr>PowerPointova predstavitev</vt:lpstr>
      <vt:lpstr>PowerPointova predstavitev</vt:lpstr>
      <vt:lpstr>PowerPointova predstavitev</vt:lpstr>
      <vt:lpstr>Vprašanja za delavnico</vt:lpstr>
      <vt:lpstr>Varno kolesarjenje</vt:lpstr>
      <vt:lpstr>Varno pešačenje</vt:lpstr>
      <vt:lpstr>          Kako na avtobus/vlak                             </vt:lpstr>
      <vt:lpstr>PowerPointova predstavitev</vt:lpstr>
      <vt:lpstr>Delavnica na terenu</vt:lpstr>
      <vt:lpstr>Delavnica na terenu</vt:lpstr>
      <vt:lpstr>Delavnica na terenu</vt:lpstr>
    </vt:vector>
  </TitlesOfParts>
  <Company>Ministrstvo za zdravje 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 staranjem postaja hoja vse pomembnejša prometna praksa. Starejši hodijo več kot druge skupine prebivalcev, ker imajo na razpolago več časa, se zavedajo zdravstvenih koristi hoje in uživajo tudi družabne prednosti hoje. Hkrati pa so starejši zaradi psihofizičnih sprememb, ki spremljajo staranje, tudi primorani več hoditi, saj se ne morejo več voziti s kolesi in avtomobili. Skupaj z otroki, mladimi, socialno šibkejšimi in vsemi drugimi, ki ne vozijo, so starejši velika skupina prebivalcev, ki je odvisna od kakovosti peš komunikacij in drugih okoliščin, ki zagotavljajo dovolj kratke razdalje in dobre povezave, da omogočajo udobno življenje brez avta in kolesa. V dolgoživi družbi s tem hoja kot prometna praksa pridobiva še dodatno težo.</dc:title>
  <dc:creator>Janja Križman</dc:creator>
  <cp:lastModifiedBy>Tina Pirc</cp:lastModifiedBy>
  <cp:revision>173</cp:revision>
  <dcterms:created xsi:type="dcterms:W3CDTF">2017-12-14T13:26:14Z</dcterms:created>
  <dcterms:modified xsi:type="dcterms:W3CDTF">2021-03-23T10:22:22Z</dcterms:modified>
</cp:coreProperties>
</file>