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slides/slide7.xml" ContentType="application/vnd.openxmlformats-officedocument.presentationml.slide+xml"/>
  <Override PartName="/ppt/slideLayouts/slideLayout12.xml" ContentType="application/vnd.openxmlformats-officedocument.presentationml.slideLayout+xml"/>
  <Override PartName="/ppt/media/image3.emf" ContentType="image/x-emf"/>
  <Override PartName="/ppt/slideMasters/slideMaster2.xml" ContentType="application/vnd.openxmlformats-officedocument.presentationml.slideMaster+xml"/>
  <Override PartName="/ppt/slideLayouts/slideLayout13.xml" ContentType="application/vnd.openxmlformats-officedocument.presentationml.slideLayout+xml"/>
  <Override PartName="/ppt/media/image6.png" ContentType="image/png"/>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s/slide8.xml" ContentType="application/vnd.openxmlformats-officedocument.presentationml.slide+xml"/>
  <Override PartName="/ppt/media/image1.jpeg" ContentType="image/jpeg"/>
  <Override PartName="/ppt/slides/slide9.xml" ContentType="application/vnd.openxmlformats-officedocument.presentationml.slide+xml"/>
  <Override PartName="/ppt/media/image5.jpg" ContentType="image/jpeg"/>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Slides/notesSlide1.xml" ContentType="application/vnd.openxmlformats-officedocument.presentationml.notesSlide+xml"/>
  <Override PartName="/ppt/notesMasters/notesMaster2.xml" ContentType="application/vnd.openxmlformats-officedocument.presentationml.notesMaster+xml"/>
  <Override PartName="/ppt/theme/theme4.xml" ContentType="application/vnd.openxmlformats-officedocument.them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harts/chart1.xml" ContentType="application/vnd.openxmlformats-officedocument.drawingml.chart+xml"/>
  <Override PartName="/ppt/charts/chart2.xml" ContentType="application/vnd.ms-office.chartcolorstyle+xml"/>
  <Override PartName="/ppt/charts/chart3.xml" ContentType="application/vnd.ms-office.chartstyle+xml"/>
  <Override PartName="/ppt/slides/slide18.xml" ContentType="application/vnd.openxmlformats-officedocument.presentationml.slide+xml"/>
  <Override PartName="/ppt/charts/chart4.xml" ContentType="application/vnd.openxmlformats-officedocument.drawingml.chart+xml"/>
  <Override PartName="/ppt/charts/chart5.xml" ContentType="application/vnd.ms-office.chartcolorstyle+xml"/>
  <Override PartName="/ppt/charts/chart6.xml" ContentType="application/vnd.ms-office.chartstyle+xml"/>
  <Override PartName="/ppt/slides/slide19.xml" ContentType="application/vnd.openxmlformats-officedocument.presentationml.slide+xml"/>
  <Override PartName="/ppt/media/image7.png" ContentType="image/png"/>
  <Override PartName="/ppt/notesSlides/notesSlide2.xml" ContentType="application/vnd.openxmlformats-officedocument.presentationml.notes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media/image8.png" ContentType="image/png"/>
  <Override PartName="/ppt/media/image9.png" ContentType="image/png"/>
  <Override PartName="/ppt/slideLayouts/slideLayout23.xml" ContentType="application/vnd.openxmlformats-officedocument.presentationml.slideLayout+xml"/>
  <Override PartName="/ppt/media/image4.emf" ContentType="image/x-emf"/>
  <Override PartName="/ppt/slideMasters/slideMaster3.xml" ContentType="application/vnd.openxmlformats-officedocument.presentationml.slideMaster+xml"/>
  <Override PartName="/ppt/slideLayouts/slideLayout24.xml" ContentType="application/vnd.openxmlformats-officedocument.presentationml.slideLayout+xml"/>
  <Override PartName="/ppt/media/image10.png" ContentType="image/png"/>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s/slide23.xml" ContentType="application/vnd.openxmlformats-officedocument.presentationml.slide+xml"/>
  <Override PartName="/ppt/slides/slide24.xml" ContentType="application/vnd.openxmlformats-officedocument.presentationml.slide+xml"/>
  <Override PartName="/ppt/media/image2.jpeg" ContentType="image/jpeg"/>
  <Override PartName="/ppt/slides/slide25.xml" ContentType="application/vnd.openxmlformats-officedocument.presentationml.slide+xml"/>
  <Override PartName="/ppt/slides/slide26.xml" ContentType="application/vnd.openxmlformats-officedocument.presentationml.slide+xml"/>
  <Override PartName="/ppt/media/image3.jpeg" ContentType="image/jpeg"/>
  <Override PartName="/ppt/slides/slide27.xml" ContentType="application/vnd.openxmlformats-officedocument.presentationml.slide+xml"/>
  <Override PartName="/ppt/media/image4.jpeg" ContentType="image/jpeg"/>
  <Override PartName="/ppt/slides/slide28.xml" ContentType="application/vnd.openxmlformats-officedocument.presentationml.slide+xml"/>
  <Override PartName="/ppt/media/image5.jpeg" ContentType="image/jpeg"/>
  <Override PartName="/ppt/slides/slide29.xml" ContentType="application/vnd.openxmlformats-officedocument.presentationml.slide+xml"/>
  <Override PartName="/ppt/slides/slide30.xml" ContentType="application/vnd.openxmlformats-officedocument.presentationml.slide+xml"/>
  <Override PartName="/ppt/media/image1.tiff" ContentType="image/tiff"/>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media/image11.png" ContentType="image/png"/>
  <Override PartName="/ppt/slides/slide34.xml" ContentType="application/vnd.openxmlformats-officedocument.presentationml.slide+xml"/>
  <Override PartName="/ppt/media/image12.png" ContentType="image/png"/>
  <Override PartName="/ppt/slides/slide35.xml" ContentType="application/vnd.openxmlformats-officedocument.presentationml.slide+xml"/>
  <Override PartName="/ppt/media/image6.jpeg" ContentType="image/jpeg"/>
  <Override PartName="/ppt/slides/slide36.xml" ContentType="application/vnd.openxmlformats-officedocument.presentationml.slide+xml"/>
  <Override PartName="/ppt/media/image13.png" ContentType="image/png"/>
  <Override PartName="/ppt/slideLayouts/slideLayout34.xml" ContentType="application/vnd.openxmlformats-officedocument.presentationml.slideLayout+xml"/>
  <Override PartName="/ppt/slideMasters/slideMaster4.xml" ContentType="application/vnd.openxmlformats-officedocument.presentationml.slideMaster+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6.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s/slide37.xml" ContentType="application/vnd.openxmlformats-officedocument.presentationml.slide+xml"/>
  <Override PartName="/ppt/media/image14.png" ContentType="image/png"/>
  <Override PartName="/ppt/slides/slide38.xml" ContentType="application/vnd.openxmlformats-officedocument.presentationml.slide+xml"/>
  <Override PartName="/ppt/media/image15.png" ContentType="image/png"/>
  <Override PartName="/ppt/slides/slide39.xml" ContentType="application/vnd.openxmlformats-officedocument.presentationml.slide+xml"/>
  <Override PartName="/ppt/slides/slide40.xml" ContentType="application/vnd.openxmlformats-officedocument.presentationml.slide+xml"/>
  <Override PartName="/ppt/notesSlides/notesSlide3.xml" ContentType="application/vnd.openxmlformats-officedocument.presentationml.notesSlide+xml"/>
  <Override PartName="/ppt/notesMasters/notesMaster3.xml" ContentType="application/vnd.openxmlformats-officedocument.presentationml.notesMaster+xml"/>
  <Override PartName="/ppt/theme/theme7.xml" ContentType="application/vnd.openxmlformats-officedocument.theme+xml"/>
  <Override PartName="/ppt/slides/slide41.xml" ContentType="application/vnd.openxmlformats-officedocument.presentationml.slide+xml"/>
  <Override PartName="/ppt/notesSlides/notesSlide4.xml" ContentType="application/vnd.openxmlformats-officedocument.presentationml.notesSlide+xml"/>
  <Override PartName="/ppt/slides/slide42.xml" ContentType="application/vnd.openxmlformats-officedocument.presentationml.slide+xml"/>
  <Override PartName="/ppt/notesSlides/notesSlide5.xml" ContentType="application/vnd.openxmlformats-officedocument.presentationml.notesSlide+xml"/>
  <Override PartName="/ppt/slides/slide43.xml" ContentType="application/vnd.openxmlformats-officedocument.presentationml.slide+xml"/>
  <Override PartName="/ppt/media/image16.png" ContentType="image/png"/>
  <Override PartName="/ppt/slides/slide44.xml" ContentType="application/vnd.openxmlformats-officedocument.presentationml.slide+xml"/>
  <Override PartName="/ppt/notesSlides/notesSlide6.xml" ContentType="application/vnd.openxmlformats-officedocument.presentationml.notesSlide+xml"/>
  <Override PartName="/ppt/notesMasters/notesMaster4.xml" ContentType="application/vnd.openxmlformats-officedocument.presentationml.notesMaster+xml"/>
  <Override PartName="/ppt/theme/theme8.xml" ContentType="application/vnd.openxmlformats-officedocument.theme+xml"/>
  <Override PartName="/ppt/slideLayouts/slideLayout45.xml" ContentType="application/vnd.openxmlformats-officedocument.presentationml.slideLayout+xml"/>
  <Override PartName="/ppt/slideMasters/slideMaster5.xml" ContentType="application/vnd.openxmlformats-officedocument.presentationml.slideMaster+xml"/>
  <Override PartName="/ppt/slideLayouts/slideLayout46.xml" ContentType="application/vnd.openxmlformats-officedocument.presentationml.slideLayout+xml"/>
  <Override PartName="/ppt/media/image17.png" ContentType="image/png"/>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9.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s/slide45.xml" ContentType="application/vnd.openxmlformats-officedocument.presentationml.slide+xml"/>
  <Override PartName="/ppt/media/image18.png" ContentType="image/png"/>
  <Override PartName="/ppt/notesSlides/notesSlide7.xml" ContentType="application/vnd.openxmlformats-officedocument.presentationml.notesSlide+xml"/>
  <Override PartName="/ppt/media/image6.jpg" ContentType="image/jpeg"/>
  <Override PartName="/ppt/slides/slide46.xml" ContentType="application/vnd.openxmlformats-officedocument.presentationml.slide+xml"/>
  <Override PartName="/ppt/notesSlides/notesSlide8.xml" ContentType="application/vnd.openxmlformats-officedocument.presentationml.notesSlide+xml"/>
  <Override PartName="/ppt/slides/slide47.xml" ContentType="application/vnd.openxmlformats-officedocument.presentationml.slide+xml"/>
  <Override PartName="/ppt/media/image19.png" ContentType="image/png"/>
  <Override PartName="/ppt/notesSlides/notesSlide9.xml" ContentType="application/vnd.openxmlformats-officedocument.presentationml.notesSlide+xml"/>
  <Override PartName="/ppt/media/image20.png" ContentType="image/png"/>
  <Override PartName="/ppt/slides/slide48.xml" ContentType="application/vnd.openxmlformats-officedocument.presentationml.slide+xml"/>
  <Override PartName="/ppt/notesSlides/notesSlide10.xml" ContentType="application/vnd.openxmlformats-officedocument.presentationml.notesSlide+xml"/>
  <Override PartName="/ppt/media/image21.png" ContentType="image/png"/>
  <Override PartName="/ppt/slides/slide49.xml" ContentType="application/vnd.openxmlformats-officedocument.presentationml.slide+xml"/>
  <Override PartName="/ppt/media/image7.jpg" ContentType="image/jpeg"/>
  <Override PartName="/ppt/notesSlides/notesSlide11.xml" ContentType="application/vnd.openxmlformats-officedocument.presentationml.notesSlide+xml"/>
  <Override PartName="/ppt/slides/slide50.xml" ContentType="application/vnd.openxmlformats-officedocument.presentationml.slide+xml"/>
  <Override PartName="/ppt/media/image8.jpg" ContentType="image/jpeg"/>
  <Override PartName="/ppt/notesSlides/notesSlide12.xml" ContentType="application/vnd.openxmlformats-officedocument.presentationml.notesSlide+xml"/>
  <Override PartName="/ppt/slides/slide51.xml" ContentType="application/vnd.openxmlformats-officedocument.presentationml.slide+xml"/>
  <Override PartName="/ppt/notesSlides/notesSlide13.xml" ContentType="application/vnd.openxmlformats-officedocument.presentationml.notesSlide+xml"/>
  <Override PartName="/ppt/slides/slide52.xml" ContentType="application/vnd.openxmlformats-officedocument.presentationml.slide+xml"/>
  <Override PartName="/ppt/media/image22.png" ContentType="image/png"/>
  <Override PartName="/ppt/slideLayouts/slideLayout56.xml" ContentType="application/vnd.openxmlformats-officedocument.presentationml.slideLayout+xml"/>
  <Override PartName="/ppt/media/image5.emf" ContentType="image/x-emf"/>
  <Override PartName="/ppt/slideMasters/slideMaster6.xml" ContentType="application/vnd.openxmlformats-officedocument.presentationml.slideMaster+xml"/>
  <Override PartName="/ppt/slideLayouts/slideLayout57.xml" ContentType="application/vnd.openxmlformats-officedocument.presentationml.slideLayout+xml"/>
  <Override PartName="/ppt/media/image23.png" ContentType="image/png"/>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10.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media/image9.jpg" ContentType="image/jpeg"/>
  <Override PartName="/ppt/media/image24.png" ContentType="image/png"/>
  <Override PartName="/ppt/slides/slide53.xml" ContentType="application/vnd.openxmlformats-officedocument.presentationml.slide+xml"/>
  <Override PartName="/ppt/slides/slide54.xml" ContentType="application/vnd.openxmlformats-officedocument.presentationml.slide+xml"/>
  <Override PartName="/ppt/media/image7.jpeg" ContentType="image/jpeg"/>
  <Override PartName="/ppt/media/image25.png" ContentType="image/png"/>
  <Override PartName="/ppt/slideLayouts/slideLayout67.xml" ContentType="application/vnd.openxmlformats-officedocument.presentationml.slideLayout+xml"/>
  <Override PartName="/ppt/media/image6.emf" ContentType="image/x-emf"/>
  <Override PartName="/ppt/slideMasters/slideMaster7.xml" ContentType="application/vnd.openxmlformats-officedocument.presentationml.slideMaster+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1.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s/slide55.xml" ContentType="application/vnd.openxmlformats-officedocument.presentationml.slide+xml"/>
  <Override PartName="/ppt/media/image26.png" ContentType="image/png"/>
  <Override PartName="/ppt/slides/slide56.xml" ContentType="application/vnd.openxmlformats-officedocument.presentationml.slide+xml"/>
  <Override PartName="/ppt/media/image10.jpg" ContentType="image/jpeg"/>
  <Override PartName="/ppt/slides/slide57.xml" ContentType="application/vnd.openxmlformats-officedocument.presentationml.slide+xml"/>
  <Override PartName="/ppt/media/image11.jpg" ContentType="image/jpeg"/>
  <Override PartName="/ppt/media/image27.png" ContentType="image/png"/>
  <Override PartName="/ppt/slides/slide58.xml" ContentType="application/vnd.openxmlformats-officedocument.presentationml.slide+xml"/>
  <Override PartName="/ppt/media/image12.jpg" ContentType="image/jpeg"/>
  <Override PartName="/ppt/slides/slide59.xml" ContentType="application/vnd.openxmlformats-officedocument.presentationml.slide+xml"/>
  <Override PartName="/ppt/media/image13.jpg" ContentType="image/jpeg"/>
  <Override PartName="/ppt/media/image14.jpg" ContentType="image/jpeg"/>
  <Override PartName="/ppt/media/image15.jpg" ContentType="image/jpeg"/>
  <Override PartName="/ppt/media/image16.jpg" ContentType="image/jpeg"/>
  <Override PartName="/ppt/slides/slide60.xml" ContentType="application/vnd.openxmlformats-officedocument.presentationml.slide+xml"/>
  <Override PartName="/ppt/media/image8.jpeg" ContentType="image/jpeg"/>
  <Override PartName="/ppt/media/image28.png" ContentType="image/png"/>
  <Override PartName="/ppt/slides/slide61.xml" ContentType="application/vnd.openxmlformats-officedocument.presentationml.slide+xml"/>
  <Override PartName="/ppt/slides/slide62.xml" ContentType="application/vnd.openxmlformats-officedocument.presentationml.slide+xml"/>
  <Override PartName="/ppt/media/image29.png" ContentType="image/png"/>
  <Override PartName="/ppt/slideLayouts/slideLayout78.xml" ContentType="application/vnd.openxmlformats-officedocument.presentationml.slideLayout+xml"/>
  <Override PartName="/ppt/media/image7.emf" ContentType="image/x-emf"/>
  <Override PartName="/ppt/slideMasters/slideMaster8.xml" ContentType="application/vnd.openxmlformats-officedocument.presentationml.slideMaster+xml"/>
  <Override PartName="/ppt/slideLayouts/slideLayout79.xml" ContentType="application/vnd.openxmlformats-officedocument.presentationml.slideLayout+xml"/>
  <Override PartName="/ppt/media/image30.png" ContentType="image/png"/>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12.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s/slide63.xml" ContentType="application/vnd.openxmlformats-officedocument.presentationml.slide+xml"/>
  <Override PartName="/ppt/slides/slide64.xml" ContentType="application/vnd.openxmlformats-officedocument.presentationml.slide+xml"/>
  <Override PartName="/ppt/media/image31.png" ContentType="image/png"/>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media/image32.png" ContentType="image/png"/>
  <Override PartName="/ppt/slides/slide69.xml" ContentType="application/vnd.openxmlformats-officedocument.presentationml.slide+xml"/>
  <Override PartName="/ppt/media/image33.png" ContentType="image/png"/>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media/image34.png" ContentType="image/png"/>
  <Override PartName="/ppt/media/image35.png" ContentType="image/png"/>
  <Override PartName="/ppt/slides/slide73.xml" ContentType="application/vnd.openxmlformats-officedocument.presentationml.slide+xml"/>
  <Override PartName="/ppt/slides/slide74.xml" ContentType="application/vnd.openxmlformats-officedocument.presentationml.slide+xml"/>
  <Override PartName="/ppt/media/image36.png" ContentType="image/png"/>
  <Override PartName="/ppt/media/image37.png" ContentType="image/png"/>
  <Override PartName="/ppt/media/image38.png" ContentType="image/png"/>
  <Override PartName="/ppt/slides/slide75.xml" ContentType="application/vnd.openxmlformats-officedocument.presentationml.slide+xml"/>
  <Override PartName="/ppt/media/image39.png" ContentType="image/png"/>
  <Override PartName="/ppt/media/image40.png" ContentType="image/png"/>
  <Override PartName="/ppt/slides/slide76.xml" ContentType="application/vnd.openxmlformats-officedocument.presentationml.slide+xml"/>
  <Override PartName="/ppt/media/image41.png" ContentType="image/png"/>
  <Override PartName="/ppt/slides/slide77.xml" ContentType="application/vnd.openxmlformats-officedocument.presentationml.slide+xml"/>
  <Override PartName="/ppt/media/image42.png" ContentType="image/png"/>
  <Override PartName="/ppt/slides/slide78.xml" ContentType="application/vnd.openxmlformats-officedocument.presentationml.slide+xml"/>
  <Override PartName="/ppt/media/image43.png" ContentType="image/png"/>
  <Override PartName="/ppt/slides/slide79.xml" ContentType="application/vnd.openxmlformats-officedocument.presentationml.slide+xml"/>
  <Override PartName="/ppt/media/image44.png" ContentType="image/png"/>
  <Override PartName="/ppt/slides/slide80.xml" ContentType="application/vnd.openxmlformats-officedocument.presentationml.slide+xml"/>
  <Override PartName="/ppt/media/image45.png" ContentType="image/png"/>
  <Override PartName="/ppt/media/image46.png" ContentType="image/png"/>
  <Override PartName="/ppt/slides/slide81.xml" ContentType="application/vnd.openxmlformats-officedocument.presentationml.slide+xml"/>
  <Override PartName="/ppt/media/image47.png" ContentType="image/png"/>
  <Override PartName="/ppt/slides/slide82.xml" ContentType="application/vnd.openxmlformats-officedocument.presentationml.slide+xml"/>
  <Override PartName="/ppt/media/image48.png" ContentType="image/png"/>
  <Override PartName="/ppt/media/image49.png" ContentType="image/png"/>
  <Override PartName="/ppt/slides/slide83.xml" ContentType="application/vnd.openxmlformats-officedocument.presentationml.slide+xml"/>
  <Override PartName="/ppt/media/image50.png" ContentType="image/png"/>
  <Override PartName="/ppt/media/image51.png" ContentType="image/png"/>
  <Override PartName="/ppt/slides/slide84.xml" ContentType="application/vnd.openxmlformats-officedocument.presentationml.slide+xml"/>
  <Override PartName="/ppt/media/image52.png" ContentType="image/png"/>
  <Override PartName="/ppt/media/image53.png" ContentType="image/png"/>
  <Override PartName="/ppt/slides/slide85.xml" ContentType="application/vnd.openxmlformats-officedocument.presentationml.slide+xml"/>
  <Override PartName="/ppt/media/image54.png" ContentType="image/png"/>
  <Override PartName="/ppt/slides/slide86.xml" ContentType="application/vnd.openxmlformats-officedocument.presentationml.slide+xml"/>
  <Override PartName="/ppt/media/image55.png" ContentType="image/png"/>
  <Override PartName="/ppt/slides/slide87.xml" ContentType="application/vnd.openxmlformats-officedocument.presentationml.slide+xml"/>
  <Override PartName="/ppt/slides/slide88.xml" ContentType="application/vnd.openxmlformats-officedocument.presentationml.slide+xml"/>
  <Override PartName="/ppt/media/image56.png" ContentType="image/png"/>
  <Override PartName="/ppt/slides/slide89.xml" ContentType="application/vnd.openxmlformats-officedocument.presentationml.slide+xml"/>
  <Override PartName="/ppt/media/image57.png" ContentType="image/png"/>
  <Override PartName="/ppt/media/image58.png" ContentType="image/png"/>
  <Override PartName="/ppt/media/image59.png" ContentType="image/png"/>
  <Override PartName="/ppt/media/image60.png" ContentType="image/png"/>
  <Override PartName="/ppt/slides/slide90.xml" ContentType="application/vnd.openxmlformats-officedocument.presentationml.slide+xml"/>
  <Override PartName="/ppt/slides/slide91.xml" ContentType="application/vnd.openxmlformats-officedocument.presentationml.slide+xml"/>
  <Override PartName="/ppt/media/image9.jpeg" ContentType="image/jpeg"/>
  <Override PartName="/ppt/media/image61.png" ContentType="image/png"/>
  <Override PartName="/ppt/slideLayouts/slideLayout89.xml" ContentType="application/vnd.openxmlformats-officedocument.presentationml.slideLayout+xml"/>
  <Override PartName="/ppt/slideMasters/slideMaster9.xml" ContentType="application/vnd.openxmlformats-officedocument.presentationml.slideMaster+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13.xml" ContentType="application/vnd.openxmlformats-officedocument.theme+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s/slide92.xml" ContentType="application/vnd.openxmlformats-officedocument.presentationml.slide+xml"/>
  <Override PartName="/ppt/media/image62.png" ContentType="image/png"/>
  <Override PartName="/ppt/media/image1.svg" ContentType="image/svg+xml"/>
  <Override PartName="/ppt/slides/slide93.xml" ContentType="application/vnd.openxmlformats-officedocument.presentationml.slide+xml"/>
  <Override PartName="/ppt/media/image10.jpeg" ContentType="image/jpeg"/>
  <Override PartName="/ppt/slides/slide94.xml" ContentType="application/vnd.openxmlformats-officedocument.presentationml.slide+xml"/>
  <Override PartName="/ppt/media/image11.jpeg" ContentType="image/jpeg"/>
  <Override PartName="/ppt/media/image12.jpeg" ContentType="image/jpeg"/>
  <Override PartName="/ppt/slides/slide95.xml" ContentType="application/vnd.openxmlformats-officedocument.presentationml.slide+xml"/>
  <Override PartName="/ppt/media/image13.jpeg" ContentType="image/jpeg"/>
  <Override PartName="/ppt/slides/slide96.xml" ContentType="application/vnd.openxmlformats-officedocument.presentationml.slide+xml"/>
  <Override PartName="/ppt/media/image14.jpeg" ContentType="image/jpeg"/>
  <Override PartName="/ppt/slides/slide97.xml" ContentType="application/vnd.openxmlformats-officedocument.presentationml.slide+xml"/>
  <Override PartName="/ppt/media/image15.jpeg" ContentType="image/jpeg"/>
  <Override PartName="/ppt/media/image16.jpeg" ContentType="image/jpeg"/>
  <Override PartName="/ppt/slides/slide98.xml" ContentType="application/vnd.openxmlformats-officedocument.presentationml.slide+xml"/>
  <Override PartName="/ppt/slides/slide99.xml" ContentType="application/vnd.openxmlformats-officedocument.presentationml.slide+xml"/>
  <Override PartName="/ppt/media/image17.jpeg" ContentType="image/jpeg"/>
  <Override PartName="/ppt/media/image18.jpeg" ContentType="image/jpeg"/>
  <Override PartName="/ppt/media/image19.jpeg" ContentType="image/jpeg"/>
  <Override PartName="/ppt/slides/slide100.xml" ContentType="application/vnd.openxmlformats-officedocument.presentationml.slide+xml"/>
  <Override PartName="/ppt/media/image20.jpeg" ContentType="image/jpeg"/>
  <Override PartName="/ppt/media/image21.jpeg" ContentType="image/jpeg"/>
  <Override PartName="/ppt/media/image22.jpeg" ContentType="image/jpeg"/>
  <Override PartName="/ppt/slides/slide101.xml" ContentType="application/vnd.openxmlformats-officedocument.presentationml.slide+xml"/>
  <Override PartName="/ppt/media/hdphoto1.wdp" ContentType="image/vnd.ms-photo"/>
  <Override PartName="/ppt/media/image63.png" ContentType="image/png"/>
  <Override PartName="/ppt/slideLayouts/slideLayout100.xml" ContentType="application/vnd.openxmlformats-officedocument.presentationml.slideLayout+xml"/>
  <Override PartName="/ppt/media/image8.emf" ContentType="image/x-emf"/>
  <Override PartName="/ppt/slideMasters/slideMaster10.xml" ContentType="application/vnd.openxmlformats-officedocument.presentationml.slideMaster+xml"/>
  <Override PartName="/ppt/slideLayouts/slideLayout101.xml" ContentType="application/vnd.openxmlformats-officedocument.presentationml.slideLayout+xml"/>
  <Override PartName="/ppt/media/image64.png" ContentType="image/png"/>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14.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media/image65.png" ContentType="image/png"/>
  <Override PartName="/ppt/slides/slide102.xml" ContentType="application/vnd.openxmlformats-officedocument.presentationml.slide+xml"/>
  <Override PartName="/ppt/media/image23.jpeg" ContentType="image/jpeg"/>
  <Override PartName="/ppt/slides/slide103.xml" ContentType="application/vnd.openxmlformats-officedocument.presentationml.slide+xml"/>
  <Override PartName="/ppt/media/image24.jpeg" ContentType="image/jpeg"/>
  <Override PartName="/ppt/slides/slide104.xml" ContentType="application/vnd.openxmlformats-officedocument.presentationml.slide+xml"/>
  <Override PartName="/ppt/media/image25.jpeg" ContentType="image/jpeg"/>
  <Override PartName="/ppt/slides/slide105.xml" ContentType="application/vnd.openxmlformats-officedocument.presentationml.slide+xml"/>
  <Override PartName="/ppt/media/image26.jpeg" ContentType="image/jpeg"/>
  <Override PartName="/ppt/slides/slide106.xml" ContentType="application/vnd.openxmlformats-officedocument.presentationml.slide+xml"/>
  <Override PartName="/ppt/media/image66.png" ContentType="image/png"/>
  <Override PartName="/ppt/slides/slide107.xml" ContentType="application/vnd.openxmlformats-officedocument.presentationml.slide+xml"/>
  <Override PartName="/ppt/media/image27.jpeg" ContentType="image/jpeg"/>
  <Override PartName="/ppt/slides/slide108.xml" ContentType="application/vnd.openxmlformats-officedocument.presentationml.slide+xml"/>
  <Override PartName="/ppt/media/image28.jpeg" ContentType="image/jpeg"/>
  <Override PartName="/ppt/slides/slide109.xml" ContentType="application/vnd.openxmlformats-officedocument.presentationml.slide+xml"/>
  <Override PartName="/ppt/media/image29.jpeg" ContentType="image/jpeg"/>
  <Override PartName="/ppt/slides/slide110.xml" ContentType="application/vnd.openxmlformats-officedocument.presentationml.slide+xml"/>
  <Override PartName="/ppt/media/image67.png" ContentType="image/png"/>
  <Override PartName="/ppt/notesSlides/notesSlide14.xml" ContentType="application/vnd.openxmlformats-officedocument.presentationml.notesSlide+xml"/>
  <Override PartName="/ppt/notesMasters/notesMaster5.xml" ContentType="application/vnd.openxmlformats-officedocument.presentationml.notesMaster+xml"/>
  <Override PartName="/ppt/theme/theme15.xml" ContentType="application/vnd.openxmlformats-officedocument.theme+xml"/>
  <Override PartName="/ppt/media/hdphoto2.wdp" ContentType="image/vnd.ms-photo"/>
  <Override PartName="/ppt/slides/slide111.xml" ContentType="application/vnd.openxmlformats-officedocument.presentationml.slide+xml"/>
  <Override PartName="/ppt/media/image30.jpeg" ContentType="image/jpeg"/>
  <Override PartName="/ppt/slideLayouts/slideLayout111.xml" ContentType="application/vnd.openxmlformats-officedocument.presentationml.slideLayout+xml"/>
  <Override PartName="/ppt/media/image9.emf" ContentType="image/x-emf"/>
  <Override PartName="/ppt/slideMasters/slideMaster11.xml" ContentType="application/vnd.openxmlformats-officedocument.presentationml.slideMaster+xml"/>
  <Override PartName="/ppt/slideLayouts/slideLayout112.xml" ContentType="application/vnd.openxmlformats-officedocument.presentationml.slideLayout+xml"/>
  <Override PartName="/ppt/media/image68.png" ContentType="image/png"/>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16.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s/slide112.xml" ContentType="application/vnd.openxmlformats-officedocument.presentationml.slide+xml"/>
  <Override PartName="/ppt/media/image69.png" ContentType="image/png"/>
  <Override PartName="/ppt/media/image70.png" ContentType="image/png"/>
  <Override PartName="/ppt/slides/slide113.xml" ContentType="application/vnd.openxmlformats-officedocument.presentationml.slide+xml"/>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slides/slide114.xml" ContentType="application/vnd.openxmlformats-officedocument.presentationml.slide+xml"/>
  <Override PartName="/ppt/media/image71.png" ContentType="image/png"/>
  <Override PartName="/ppt/media/image72.png" ContentType="image/png"/>
  <Override PartName="/ppt/media/image73.png" ContentType="image/png"/>
  <Override PartName="/ppt/slides/slide115.xml" ContentType="application/vnd.openxmlformats-officedocument.presentationml.slide+xml"/>
  <Override PartName="/ppt/media/image37.jpeg" ContentType="image/jpeg"/>
  <Override PartName="/ppt/media/image74.png" ContentType="image/png"/>
  <Override PartName="/ppt/media/image75.png" ContentType="image/png"/>
  <Override PartName="/ppt/media/image76.png" ContentType="image/png"/>
  <Override PartName="/ppt/media/image17.jpg" ContentType="image/jpeg"/>
  <Override PartName="/ppt/media/image38.jpeg" ContentType="image/jpeg"/>
  <Override PartName="/ppt/slides/slide116.xml" ContentType="application/vnd.openxmlformats-officedocument.presentationml.slide+xml"/>
  <Override PartName="/ppt/media/image39.jpeg" ContentType="image/jpeg"/>
  <Override PartName="/ppt/notesSlides/notesSlide15.xml" ContentType="application/vnd.openxmlformats-officedocument.presentationml.notesSlide+xml"/>
  <Override PartName="/ppt/notesMasters/notesMaster6.xml" ContentType="application/vnd.openxmlformats-officedocument.presentationml.notesMaster+xml"/>
  <Override PartName="/ppt/theme/theme17.xml" ContentType="application/vnd.openxmlformats-officedocument.theme+xml"/>
  <Override PartName="/ppt/media/image40.jpeg" ContentType="image/jpeg"/>
  <Override PartName="/ppt/slides/slide117.xml" ContentType="application/vnd.openxmlformats-officedocument.presentationml.slide+xml"/>
  <Override PartName="/ppt/media/image41.jpeg" ContentType="image/jpeg"/>
  <Override PartName="/ppt/media/image18.jpg" ContentType="image/jpeg"/>
  <Override PartName="/ppt/media/image19.jpg" ContentType="image/jpeg"/>
  <Override PartName="/ppt/media/image20.jpg" ContentType="image/jpeg"/>
  <Override PartName="/ppt/media/image21.jpg" ContentType="image/jpeg"/>
  <Override PartName="/ppt/media/image22.jpg" ContentType="image/jpeg"/>
  <Override PartName="/ppt/slides/slide118.xml" ContentType="application/vnd.openxmlformats-officedocument.presentationml.slide+xml"/>
  <Override PartName="/ppt/media/image77.png" ContentType="image/png"/>
  <Override PartName="/ppt/media/image78.png" ContentType="image/png"/>
  <Override PartName="/ppt/media/image23.jpg" ContentType="image/jpeg"/>
  <Override PartName="/ppt/media/image2.svg" ContentType="image/svg+xml"/>
  <Override PartName="/ppt/slides/slide119.xml" ContentType="application/vnd.openxmlformats-officedocument.presentationml.slide+xml"/>
  <Override PartName="/ppt/media/image24.jpg" ContentType="image/jpeg"/>
  <Override PartName="/ppt/media/image42.jpeg" ContentType="image/jpeg"/>
  <Override PartName="/ppt/media/image25.jpg" ContentType="image/jpeg"/>
  <Override PartName="/ppt/media/image26.jpg" ContentType="image/jpeg"/>
  <Override PartName="/ppt/slides/slide120.xml" ContentType="application/vnd.openxmlformats-officedocument.presentationml.slide+xml"/>
  <Override PartName="/ppt/media/image79.png" ContentType="image/png"/>
  <Override PartName="/ppt/media/image80.png" ContentType="image/png"/>
  <Override PartName="/ppt/media/image81.png" ContentType="image/png"/>
  <Override PartName="/ppt/media/image27.jpg" ContentType="image/jpeg"/>
  <Override PartName="/ppt/slides/slide121.xml" ContentType="application/vnd.openxmlformats-officedocument.presentationml.slide+xml"/>
  <Override PartName="/ppt/media/image43.jpeg" ContentType="image/jpeg"/>
  <Override PartName="/ppt/media/image28.jpg" ContentType="image/jpeg"/>
  <Override PartName="/ppt/media/image44.jpeg" ContentType="image/jpeg"/>
  <Override PartName="/ppt/media/image29.jpg" ContentType="image/jpeg"/>
  <Override PartName="/ppt/media/image82.png" ContentType="image/png"/>
  <Override PartName="/ppt/media/image83.png" ContentType="image/png"/>
  <Override PartName="/ppt/slides/slide122.xml" ContentType="application/vnd.openxmlformats-officedocument.presentationml.slide+xml"/>
  <Override PartName="/ppt/media/image30.jpg" ContentType="image/jpeg"/>
  <Override PartName="/ppt/media/image31.jpg" ContentType="image/jpeg"/>
  <Override PartName="/ppt/media/image32.jpg" ContentType="image/jpeg"/>
  <Override PartName="/ppt/media/image33.jpg" ContentType="image/jpeg"/>
  <Override PartName="/ppt/media/image34.jpg" ContentType="image/jpeg"/>
  <Override PartName="/ppt/media/image35.jpg" ContentType="image/jpeg"/>
  <Override PartName="/ppt/media/image36.jpg" ContentType="image/jpeg"/>
  <Override PartName="/ppt/media/image37.jpg" ContentType="image/jpeg"/>
  <Override PartName="/ppt/media/image38.jpg" ContentType="image/jpeg"/>
  <Override PartName="/ppt/media/image39.jpg" ContentType="image/jpeg"/>
  <Override PartName="/ppt/media/image40.jpg" ContentType="image/jpeg"/>
  <Override PartName="/ppt/media/image41.jpg" ContentType="image/jpeg"/>
  <Override PartName="/ppt/media/image42.jpg" ContentType="image/jpeg"/>
  <Override PartName="/ppt/media/image43.jpg" ContentType="image/jpeg"/>
  <Override PartName="/ppt/media/image44.jpg" ContentType="image/jpeg"/>
  <Override PartName="/ppt/media/image45.jpg" ContentType="image/jpeg"/>
  <Override PartName="/ppt/media/image46.jpg" ContentType="image/jpeg"/>
  <Override PartName="/ppt/media/image47.jpg" ContentType="image/jpeg"/>
  <Override PartName="/ppt/media/image48.jpg" ContentType="image/jpeg"/>
  <Override PartName="/ppt/media/image49.jpg" ContentType="image/jpeg"/>
  <Override PartName="/ppt/slides/slide123.xml" ContentType="application/vnd.openxmlformats-officedocument.presentationml.slide+xml"/>
  <Override PartName="/ppt/media/image84.png" ContentType="image/png"/>
  <Override PartName="/ppt/media/image45.jpeg" ContentType="image/jpeg"/>
  <Override PartName="/ppt/slides/slide124.xml" ContentType="application/vnd.openxmlformats-officedocument.presentationml.slide+xml"/>
  <Override PartName="/ppt/slideLayouts/slideLayout122.xml" ContentType="application/vnd.openxmlformats-officedocument.presentationml.slideLayout+xml"/>
  <Override PartName="/ppt/media/image10.emf" ContentType="image/x-emf"/>
  <Override PartName="/ppt/slideMasters/slideMaster12.xml" ContentType="application/vnd.openxmlformats-officedocument.presentationml.slideMaster+xml"/>
  <Override PartName="/ppt/slideLayouts/slideLayout123.xml" ContentType="application/vnd.openxmlformats-officedocument.presentationml.slideLayout+xml"/>
  <Override PartName="/ppt/media/image85.png" ContentType="image/png"/>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theme/theme18.xml" ContentType="application/vnd.openxmlformats-officedocument.theme+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s/slide125.xml" ContentType="application/vnd.openxmlformats-officedocument.presentationml.slide+xml"/>
  <Override PartName="/ppt/slides/slide126.xml" ContentType="application/vnd.openxmlformats-officedocument.presentationml.slide+xml"/>
  <Override PartName="/ppt/media/image50.jpg" ContentType="image/jpeg"/>
  <Override PartName="/ppt/slides/slide127.xml" ContentType="application/vnd.openxmlformats-officedocument.presentationml.slide+xml"/>
  <Override PartName="/ppt/media/image51.jpg" ContentType="image/jpeg"/>
  <Override PartName="/ppt/media/image46.jpeg" ContentType="image/jpeg"/>
  <Override PartName="/ppt/media/image47.jpeg" ContentType="image/jpeg"/>
  <Override PartName="/ppt/media/image86.png" ContentType="image/png"/>
  <Override PartName="/ppt/media/image52.jpg" ContentType="image/jpeg"/>
  <Override PartName="/ppt/slides/slide128.xml" ContentType="application/vnd.openxmlformats-officedocument.presentationml.slide+xml"/>
  <Override PartName="/ppt/media/image48.jpeg" ContentType="image/jpeg"/>
  <Override PartName="/ppt/media/image49.jpeg" ContentType="image/jpeg"/>
  <Override PartName="/ppt/media/image50.jpeg" ContentType="image/jpeg"/>
  <Override PartName="/ppt/media/image51.jpeg" ContentType="image/jpeg"/>
  <Override PartName="/ppt/media/image53.jpg" ContentType="image/jpeg"/>
  <Override PartName="/ppt/media/image87.png" ContentType="image/png"/>
  <Override PartName="/ppt/slides/slide129.xml" ContentType="application/vnd.openxmlformats-officedocument.presentationml.slide+xml"/>
  <Override PartName="/ppt/media/image52.jpeg" ContentType="image/jpeg"/>
  <Override PartName="/ppt/slides/slide130.xml" ContentType="application/vnd.openxmlformats-officedocument.presentationml.slide+xml"/>
  <Override PartName="/ppt/media/image53.jpeg" ContentType="image/jpeg"/>
  <Override PartName="/ppt/media/image88.png" ContentType="image/png"/>
  <Override PartName="/ppt/slides/slide131.xml" ContentType="application/vnd.openxmlformats-officedocument.presentationml.slide+xml"/>
  <Override PartName="/ppt/media/image89.png" ContentType="image/png"/>
  <Override PartName="/ppt/media/image90.png" ContentType="image/png"/>
  <Override PartName="/ppt/media/image91.png" ContentType="image/png"/>
  <Override PartName="/ppt/media/image54.jpeg" ContentType="image/jpeg"/>
  <Override PartName="/ppt/media/image92.png" ContentType="image/png"/>
  <Override PartName="/ppt/media/hdphoto3.wdp" ContentType="image/vnd.ms-photo"/>
  <Override PartName="/ppt/slides/slide132.xml" ContentType="application/vnd.openxmlformats-officedocument.presentationml.slide+xml"/>
  <Override PartName="/ppt/media/image93.png" ContentType="image/png"/>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media/image94.png" ContentType="image/png"/>
  <Override PartName="/ppt/media/image95.png" ContentType="image/png"/>
  <Override PartName="/ppt/media/image96.png" ContentType="image/png"/>
  <Override PartName="/ppt/media/image97.png" ContentType="image/png"/>
  <Override PartName="/ppt/media/image98.png" ContentType="image/png"/>
  <Override PartName="/ppt/media/image99.png" ContentType="image/png"/>
  <Override PartName="/ppt/slides/slide136.xml" ContentType="application/vnd.openxmlformats-officedocument.presentationml.slide+xml"/>
  <Override PartName="/ppt/slides/slide137.xml" ContentType="application/vnd.openxmlformats-officedocument.presentationml.slide+xml"/>
  <Override PartName="/ppt/media/image100.png" ContentType="image/png"/>
  <Override PartName="/ppt/slides/slide138.xml" ContentType="application/vnd.openxmlformats-officedocument.presentationml.slide+xml"/>
  <Override PartName="/ppt/embeddings/oleObject1.bin" ContentType="application/vnd.openxmlformats-officedocument.oleObject"/>
  <Override PartName="/ppt/media/image1.wmf" ContentType="image/x-wmf"/>
  <Override PartName="/ppt/slides/slide139.xml" ContentType="application/vnd.openxmlformats-officedocument.presentationml.slide+xml"/>
  <Override PartName="/ppt/media/image101.png" ContentType="image/png"/>
  <Override PartName="/ppt/slides/slide140.xml" ContentType="application/vnd.openxmlformats-officedocument.presentationml.slide+xml"/>
  <Override PartName="/ppt/media/image102.png" ContentType="image/png"/>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1" r:id="rId33"/>
    <p:sldMasterId id="2147483662" r:id="rId48"/>
    <p:sldMasterId id="2147483663" r:id="rId57"/>
    <p:sldMasterId id="2147483664" r:id="rId66"/>
    <p:sldMasterId id="2147483665" r:id="rId77"/>
    <p:sldMasterId id="2147483666" r:id="rId78"/>
    <p:sldMasterId id="2147483667" r:id="rId108"/>
    <p:sldMasterId id="2147483668" r:id="rId119"/>
    <p:sldMasterId id="2147483669" r:id="rId130"/>
    <p:sldMasterId id="2147483670" r:id="rId144"/>
    <p:sldMasterId id="2147483671" r:id="rId165"/>
  </p:sldMasterIdLst>
  <p:notesMasterIdLst>
    <p:notesMasterId r:id="rId11"/>
  </p:notesMasterIdLst>
  <p:sldIdLst>
    <p:sldId id="257" r:id="rId5"/>
    <p:sldId id="266" r:id="rId6"/>
    <p:sldId id="258" r:id="rId7"/>
    <p:sldId id="265" r:id="rId8"/>
    <p:sldId id="267" r:id="rId9"/>
    <p:sldId id="268" r:id="rId10"/>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9"/>
    <p:sldId id="299" r:id="rId50"/>
    <p:sldId id="300" r:id="rId51"/>
    <p:sldId id="301" r:id="rId52"/>
    <p:sldId id="302" r:id="rId53"/>
    <p:sldId id="303" r:id="rId54"/>
    <p:sldId id="304" r:id="rId55"/>
    <p:sldId id="305" r:id="rId56"/>
    <p:sldId id="306" r:id="rId58"/>
    <p:sldId id="307" r:id="rId59"/>
    <p:sldId id="308" r:id="rId60"/>
    <p:sldId id="309" r:id="rId61"/>
    <p:sldId id="310" r:id="rId62"/>
    <p:sldId id="311" r:id="rId63"/>
    <p:sldId id="312" r:id="rId64"/>
    <p:sldId id="313" r:id="rId65"/>
    <p:sldId id="314" r:id="rId67"/>
    <p:sldId id="315" r:id="rId68"/>
    <p:sldId id="316" r:id="rId69"/>
    <p:sldId id="317" r:id="rId70"/>
    <p:sldId id="318" r:id="rId71"/>
    <p:sldId id="319" r:id="rId72"/>
    <p:sldId id="320" r:id="rId73"/>
    <p:sldId id="321" r:id="rId74"/>
    <p:sldId id="322" r:id="rId75"/>
    <p:sldId id="323" r:id="rId76"/>
    <p:sldId id="324" r:id="rId79"/>
    <p:sldId id="325" r:id="rId80"/>
    <p:sldId id="326" r:id="rId81"/>
    <p:sldId id="327" r:id="rId82"/>
    <p:sldId id="328" r:id="rId83"/>
    <p:sldId id="329" r:id="rId84"/>
    <p:sldId id="330" r:id="rId85"/>
    <p:sldId id="331" r:id="rId86"/>
    <p:sldId id="332" r:id="rId87"/>
    <p:sldId id="333" r:id="rId88"/>
    <p:sldId id="334" r:id="rId89"/>
    <p:sldId id="335" r:id="rId90"/>
    <p:sldId id="336" r:id="rId91"/>
    <p:sldId id="337" r:id="rId92"/>
    <p:sldId id="338" r:id="rId93"/>
    <p:sldId id="339" r:id="rId94"/>
    <p:sldId id="340" r:id="rId95"/>
    <p:sldId id="341" r:id="rId96"/>
    <p:sldId id="342" r:id="rId97"/>
    <p:sldId id="343" r:id="rId98"/>
    <p:sldId id="344" r:id="rId99"/>
    <p:sldId id="345" r:id="rId100"/>
    <p:sldId id="346" r:id="rId101"/>
    <p:sldId id="347" r:id="rId102"/>
    <p:sldId id="348" r:id="rId103"/>
    <p:sldId id="349" r:id="rId104"/>
    <p:sldId id="350" r:id="rId105"/>
    <p:sldId id="351" r:id="rId106"/>
    <p:sldId id="352" r:id="rId107"/>
    <p:sldId id="353" r:id="rId109"/>
    <p:sldId id="354" r:id="rId110"/>
    <p:sldId id="355" r:id="rId111"/>
    <p:sldId id="356" r:id="rId112"/>
    <p:sldId id="357" r:id="rId113"/>
    <p:sldId id="358" r:id="rId114"/>
    <p:sldId id="359" r:id="rId115"/>
    <p:sldId id="360" r:id="rId116"/>
    <p:sldId id="361" r:id="rId117"/>
    <p:sldId id="362" r:id="rId118"/>
    <p:sldId id="363" r:id="rId120"/>
    <p:sldId id="364" r:id="rId121"/>
    <p:sldId id="365" r:id="rId122"/>
    <p:sldId id="366" r:id="rId123"/>
    <p:sldId id="367" r:id="rId124"/>
    <p:sldId id="368" r:id="rId125"/>
    <p:sldId id="369" r:id="rId126"/>
    <p:sldId id="370" r:id="rId127"/>
    <p:sldId id="371" r:id="rId128"/>
    <p:sldId id="372" r:id="rId129"/>
    <p:sldId id="373" r:id="rId131"/>
    <p:sldId id="374" r:id="rId132"/>
    <p:sldId id="375" r:id="rId133"/>
    <p:sldId id="376" r:id="rId134"/>
    <p:sldId id="377" r:id="rId135"/>
    <p:sldId id="378" r:id="rId136"/>
    <p:sldId id="379" r:id="rId137"/>
    <p:sldId id="380" r:id="rId138"/>
    <p:sldId id="381" r:id="rId139"/>
    <p:sldId id="382" r:id="rId140"/>
    <p:sldId id="383" r:id="rId141"/>
    <p:sldId id="384" r:id="rId142"/>
    <p:sldId id="385" r:id="rId143"/>
    <p:sldId id="386" r:id="rId145"/>
    <p:sldId id="387" r:id="rId146"/>
    <p:sldId id="388" r:id="rId147"/>
    <p:sldId id="389" r:id="rId148"/>
    <p:sldId id="390" r:id="rId149"/>
    <p:sldId id="391" r:id="rId150"/>
    <p:sldId id="392" r:id="rId151"/>
    <p:sldId id="393" r:id="rId152"/>
    <p:sldId id="394" r:id="rId153"/>
    <p:sldId id="395" r:id="rId154"/>
    <p:sldId id="396" r:id="rId155"/>
    <p:sldId id="397" r:id="rId156"/>
    <p:sldId id="398" r:id="rId157"/>
    <p:sldId id="399" r:id="rId158"/>
    <p:sldId id="400" r:id="rId159"/>
    <p:sldId id="401" r:id="rId160"/>
    <p:sldId id="402" r:id="rId161"/>
    <p:sldId id="403" r:id="rId162"/>
    <p:sldId id="404" r:id="rId163"/>
    <p:sldId id="405" r:id="rId164"/>
  </p:sldIdLst>
  <p:sldSz cx="12192000" cy="6858000"/>
  <p:notesSz cx="6858000" cy="9144000"/>
  <p:defaultTextStyle>
    <a:defPPr>
      <a:defRPr lang="sl-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834CCE-B6E4-42B5-9B17-5ED4D1A2821A}" v="1" dt="2025-04-07T17:38:49.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5" autoAdjust="0"/>
    <p:restoredTop sz="94660"/>
  </p:normalViewPr>
  <p:slideViewPr>
    <p:cSldViewPr snapToGrid="0">
      <p:cViewPr varScale="1">
        <p:scale>
          <a:sx n="105" d="100"/>
          <a:sy n="105" d="100"/>
        </p:scale>
        <p:origin x="12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 Id="rId18" Type="http://schemas.openxmlformats.org/officeDocument/2006/relationships/slide" Target="slides/slide7.xml"/><Relationship Id="rId19" Type="http://schemas.openxmlformats.org/officeDocument/2006/relationships/slide" Target="slides/slide8.xml"/><Relationship Id="rId20" Type="http://schemas.openxmlformats.org/officeDocument/2006/relationships/slide" Target="slides/slide9.xml"/><Relationship Id="rId21" Type="http://schemas.openxmlformats.org/officeDocument/2006/relationships/slide" Target="slides/slide10.xml"/><Relationship Id="rId22" Type="http://schemas.openxmlformats.org/officeDocument/2006/relationships/slide" Target="slides/slide11.xml"/><Relationship Id="rId23" Type="http://schemas.openxmlformats.org/officeDocument/2006/relationships/slide" Target="slides/slide12.xml"/><Relationship Id="rId24" Type="http://schemas.openxmlformats.org/officeDocument/2006/relationships/slide" Target="slides/slide13.xml"/><Relationship Id="rId25" Type="http://schemas.openxmlformats.org/officeDocument/2006/relationships/slide" Target="slides/slide14.xml"/><Relationship Id="rId26" Type="http://schemas.openxmlformats.org/officeDocument/2006/relationships/slide" Target="slides/slide15.xml"/><Relationship Id="rId27" Type="http://schemas.openxmlformats.org/officeDocument/2006/relationships/slide" Target="slides/slide16.xml"/><Relationship Id="rId28" Type="http://schemas.openxmlformats.org/officeDocument/2006/relationships/slide" Target="slides/slide17.xml"/><Relationship Id="rId29" Type="http://schemas.openxmlformats.org/officeDocument/2006/relationships/slide" Target="slides/slide18.xml"/><Relationship Id="rId30" Type="http://schemas.openxmlformats.org/officeDocument/2006/relationships/slide" Target="slides/slide19.xml"/><Relationship Id="rId31" Type="http://schemas.openxmlformats.org/officeDocument/2006/relationships/slide" Target="slides/slide20.xml"/><Relationship Id="rId32" Type="http://schemas.openxmlformats.org/officeDocument/2006/relationships/slide" Target="slides/slide21.xml"/><Relationship Id="rId33" Type="http://schemas.openxmlformats.org/officeDocument/2006/relationships/slideMaster" Target="slideMasters/slideMaster2.xml"/><Relationship Id="rId34" Type="http://schemas.openxmlformats.org/officeDocument/2006/relationships/slide" Target="slides/slide22.xml"/><Relationship Id="rId35" Type="http://schemas.openxmlformats.org/officeDocument/2006/relationships/slide" Target="slides/slide23.xml"/><Relationship Id="rId36" Type="http://schemas.openxmlformats.org/officeDocument/2006/relationships/slide" Target="slides/slide24.xml"/><Relationship Id="rId37" Type="http://schemas.openxmlformats.org/officeDocument/2006/relationships/slide" Target="slides/slide25.xml"/><Relationship Id="rId38" Type="http://schemas.openxmlformats.org/officeDocument/2006/relationships/slide" Target="slides/slide26.xml"/><Relationship Id="rId39" Type="http://schemas.openxmlformats.org/officeDocument/2006/relationships/slide" Target="slides/slide27.xml"/><Relationship Id="rId40" Type="http://schemas.openxmlformats.org/officeDocument/2006/relationships/slide" Target="slides/slide28.xml"/><Relationship Id="rId41" Type="http://schemas.openxmlformats.org/officeDocument/2006/relationships/slide" Target="slides/slide29.xml"/><Relationship Id="rId42" Type="http://schemas.openxmlformats.org/officeDocument/2006/relationships/slide" Target="slides/slide30.xml"/><Relationship Id="rId43" Type="http://schemas.openxmlformats.org/officeDocument/2006/relationships/slide" Target="slides/slide31.xml"/><Relationship Id="rId44" Type="http://schemas.openxmlformats.org/officeDocument/2006/relationships/slide" Target="slides/slide32.xml"/><Relationship Id="rId45" Type="http://schemas.openxmlformats.org/officeDocument/2006/relationships/slide" Target="slides/slide33.xml"/><Relationship Id="rId46" Type="http://schemas.openxmlformats.org/officeDocument/2006/relationships/slide" Target="slides/slide34.xml"/><Relationship Id="rId47" Type="http://schemas.openxmlformats.org/officeDocument/2006/relationships/slide" Target="slides/slide35.xml"/><Relationship Id="rId48" Type="http://schemas.openxmlformats.org/officeDocument/2006/relationships/slideMaster" Target="slideMasters/slideMaster3.xml"/><Relationship Id="rId49" Type="http://schemas.openxmlformats.org/officeDocument/2006/relationships/slide" Target="slides/slide36.xml"/><Relationship Id="rId50" Type="http://schemas.openxmlformats.org/officeDocument/2006/relationships/slide" Target="slides/slide37.xml"/><Relationship Id="rId51" Type="http://schemas.openxmlformats.org/officeDocument/2006/relationships/slide" Target="slides/slide38.xml"/><Relationship Id="rId52" Type="http://schemas.openxmlformats.org/officeDocument/2006/relationships/slide" Target="slides/slide39.xml"/><Relationship Id="rId53" Type="http://schemas.openxmlformats.org/officeDocument/2006/relationships/slide" Target="slides/slide40.xml"/><Relationship Id="rId54" Type="http://schemas.openxmlformats.org/officeDocument/2006/relationships/slide" Target="slides/slide41.xml"/><Relationship Id="rId55" Type="http://schemas.openxmlformats.org/officeDocument/2006/relationships/slide" Target="slides/slide42.xml"/><Relationship Id="rId56" Type="http://schemas.openxmlformats.org/officeDocument/2006/relationships/slide" Target="slides/slide43.xml"/><Relationship Id="rId57" Type="http://schemas.openxmlformats.org/officeDocument/2006/relationships/slideMaster" Target="slideMasters/slideMaster4.xml"/><Relationship Id="rId58" Type="http://schemas.openxmlformats.org/officeDocument/2006/relationships/slide" Target="slides/slide44.xml"/><Relationship Id="rId59" Type="http://schemas.openxmlformats.org/officeDocument/2006/relationships/slide" Target="slides/slide45.xml"/><Relationship Id="rId60" Type="http://schemas.openxmlformats.org/officeDocument/2006/relationships/slide" Target="slides/slide46.xml"/><Relationship Id="rId61" Type="http://schemas.openxmlformats.org/officeDocument/2006/relationships/slide" Target="slides/slide47.xml"/><Relationship Id="rId62" Type="http://schemas.openxmlformats.org/officeDocument/2006/relationships/slide" Target="slides/slide48.xml"/><Relationship Id="rId63" Type="http://schemas.openxmlformats.org/officeDocument/2006/relationships/slide" Target="slides/slide49.xml"/><Relationship Id="rId64" Type="http://schemas.openxmlformats.org/officeDocument/2006/relationships/slide" Target="slides/slide50.xml"/><Relationship Id="rId65" Type="http://schemas.openxmlformats.org/officeDocument/2006/relationships/slide" Target="slides/slide51.xml"/><Relationship Id="rId66" Type="http://schemas.openxmlformats.org/officeDocument/2006/relationships/slideMaster" Target="slideMasters/slideMaster5.xml"/><Relationship Id="rId67" Type="http://schemas.openxmlformats.org/officeDocument/2006/relationships/slide" Target="slides/slide52.xml"/><Relationship Id="rId68" Type="http://schemas.openxmlformats.org/officeDocument/2006/relationships/slide" Target="slides/slide53.xml"/><Relationship Id="rId69" Type="http://schemas.openxmlformats.org/officeDocument/2006/relationships/slide" Target="slides/slide54.xml"/><Relationship Id="rId70" Type="http://schemas.openxmlformats.org/officeDocument/2006/relationships/slide" Target="slides/slide55.xml"/><Relationship Id="rId71" Type="http://schemas.openxmlformats.org/officeDocument/2006/relationships/slide" Target="slides/slide56.xml"/><Relationship Id="rId72" Type="http://schemas.openxmlformats.org/officeDocument/2006/relationships/slide" Target="slides/slide57.xml"/><Relationship Id="rId73" Type="http://schemas.openxmlformats.org/officeDocument/2006/relationships/slide" Target="slides/slide58.xml"/><Relationship Id="rId74" Type="http://schemas.openxmlformats.org/officeDocument/2006/relationships/slide" Target="slides/slide59.xml"/><Relationship Id="rId75" Type="http://schemas.openxmlformats.org/officeDocument/2006/relationships/slide" Target="slides/slide60.xml"/><Relationship Id="rId76" Type="http://schemas.openxmlformats.org/officeDocument/2006/relationships/slide" Target="slides/slide61.xml"/><Relationship Id="rId77" Type="http://schemas.openxmlformats.org/officeDocument/2006/relationships/slideMaster" Target="slideMasters/slideMaster6.xml"/><Relationship Id="rId78" Type="http://schemas.openxmlformats.org/officeDocument/2006/relationships/slideMaster" Target="slideMasters/slideMaster7.xml"/><Relationship Id="rId79" Type="http://schemas.openxmlformats.org/officeDocument/2006/relationships/slide" Target="slides/slide62.xml"/><Relationship Id="rId80" Type="http://schemas.openxmlformats.org/officeDocument/2006/relationships/slide" Target="slides/slide63.xml"/><Relationship Id="rId81" Type="http://schemas.openxmlformats.org/officeDocument/2006/relationships/slide" Target="slides/slide64.xml"/><Relationship Id="rId82" Type="http://schemas.openxmlformats.org/officeDocument/2006/relationships/slide" Target="slides/slide65.xml"/><Relationship Id="rId83" Type="http://schemas.openxmlformats.org/officeDocument/2006/relationships/slide" Target="slides/slide66.xml"/><Relationship Id="rId84" Type="http://schemas.openxmlformats.org/officeDocument/2006/relationships/slide" Target="slides/slide67.xml"/><Relationship Id="rId85" Type="http://schemas.openxmlformats.org/officeDocument/2006/relationships/slide" Target="slides/slide68.xml"/><Relationship Id="rId86" Type="http://schemas.openxmlformats.org/officeDocument/2006/relationships/slide" Target="slides/slide69.xml"/><Relationship Id="rId87" Type="http://schemas.openxmlformats.org/officeDocument/2006/relationships/slide" Target="slides/slide70.xml"/><Relationship Id="rId88" Type="http://schemas.openxmlformats.org/officeDocument/2006/relationships/slide" Target="slides/slide71.xml"/><Relationship Id="rId89" Type="http://schemas.openxmlformats.org/officeDocument/2006/relationships/slide" Target="slides/slide72.xml"/><Relationship Id="rId90" Type="http://schemas.openxmlformats.org/officeDocument/2006/relationships/slide" Target="slides/slide73.xml"/><Relationship Id="rId91" Type="http://schemas.openxmlformats.org/officeDocument/2006/relationships/slide" Target="slides/slide74.xml"/><Relationship Id="rId92" Type="http://schemas.openxmlformats.org/officeDocument/2006/relationships/slide" Target="slides/slide75.xml"/><Relationship Id="rId93" Type="http://schemas.openxmlformats.org/officeDocument/2006/relationships/slide" Target="slides/slide76.xml"/><Relationship Id="rId94" Type="http://schemas.openxmlformats.org/officeDocument/2006/relationships/slide" Target="slides/slide77.xml"/><Relationship Id="rId95" Type="http://schemas.openxmlformats.org/officeDocument/2006/relationships/slide" Target="slides/slide78.xml"/><Relationship Id="rId96" Type="http://schemas.openxmlformats.org/officeDocument/2006/relationships/slide" Target="slides/slide79.xml"/><Relationship Id="rId97" Type="http://schemas.openxmlformats.org/officeDocument/2006/relationships/slide" Target="slides/slide80.xml"/><Relationship Id="rId98" Type="http://schemas.openxmlformats.org/officeDocument/2006/relationships/slide" Target="slides/slide81.xml"/><Relationship Id="rId99" Type="http://schemas.openxmlformats.org/officeDocument/2006/relationships/slide" Target="slides/slide82.xml"/><Relationship Id="rId100" Type="http://schemas.openxmlformats.org/officeDocument/2006/relationships/slide" Target="slides/slide83.xml"/><Relationship Id="rId101" Type="http://schemas.openxmlformats.org/officeDocument/2006/relationships/slide" Target="slides/slide84.xml"/><Relationship Id="rId102" Type="http://schemas.openxmlformats.org/officeDocument/2006/relationships/slide" Target="slides/slide85.xml"/><Relationship Id="rId103" Type="http://schemas.openxmlformats.org/officeDocument/2006/relationships/slide" Target="slides/slide86.xml"/><Relationship Id="rId104" Type="http://schemas.openxmlformats.org/officeDocument/2006/relationships/slide" Target="slides/slide87.xml"/><Relationship Id="rId105" Type="http://schemas.openxmlformats.org/officeDocument/2006/relationships/slide" Target="slides/slide88.xml"/><Relationship Id="rId106" Type="http://schemas.openxmlformats.org/officeDocument/2006/relationships/slide" Target="slides/slide89.xml"/><Relationship Id="rId107" Type="http://schemas.openxmlformats.org/officeDocument/2006/relationships/slide" Target="slides/slide90.xml"/><Relationship Id="rId108" Type="http://schemas.openxmlformats.org/officeDocument/2006/relationships/slideMaster" Target="slideMasters/slideMaster8.xml"/><Relationship Id="rId109" Type="http://schemas.openxmlformats.org/officeDocument/2006/relationships/slide" Target="slides/slide91.xml"/><Relationship Id="rId110" Type="http://schemas.openxmlformats.org/officeDocument/2006/relationships/slide" Target="slides/slide92.xml"/><Relationship Id="rId111" Type="http://schemas.openxmlformats.org/officeDocument/2006/relationships/slide" Target="slides/slide93.xml"/><Relationship Id="rId112" Type="http://schemas.openxmlformats.org/officeDocument/2006/relationships/slide" Target="slides/slide94.xml"/><Relationship Id="rId113" Type="http://schemas.openxmlformats.org/officeDocument/2006/relationships/slide" Target="slides/slide95.xml"/><Relationship Id="rId114" Type="http://schemas.openxmlformats.org/officeDocument/2006/relationships/slide" Target="slides/slide96.xml"/><Relationship Id="rId115" Type="http://schemas.openxmlformats.org/officeDocument/2006/relationships/slide" Target="slides/slide97.xml"/><Relationship Id="rId116" Type="http://schemas.openxmlformats.org/officeDocument/2006/relationships/slide" Target="slides/slide98.xml"/><Relationship Id="rId117" Type="http://schemas.openxmlformats.org/officeDocument/2006/relationships/slide" Target="slides/slide99.xml"/><Relationship Id="rId118" Type="http://schemas.openxmlformats.org/officeDocument/2006/relationships/slide" Target="slides/slide100.xml"/><Relationship Id="rId119" Type="http://schemas.openxmlformats.org/officeDocument/2006/relationships/slideMaster" Target="slideMasters/slideMaster9.xml"/><Relationship Id="rId120" Type="http://schemas.openxmlformats.org/officeDocument/2006/relationships/slide" Target="slides/slide101.xml"/><Relationship Id="rId121" Type="http://schemas.openxmlformats.org/officeDocument/2006/relationships/slide" Target="slides/slide102.xml"/><Relationship Id="rId122" Type="http://schemas.openxmlformats.org/officeDocument/2006/relationships/slide" Target="slides/slide103.xml"/><Relationship Id="rId123" Type="http://schemas.openxmlformats.org/officeDocument/2006/relationships/slide" Target="slides/slide104.xml"/><Relationship Id="rId124" Type="http://schemas.openxmlformats.org/officeDocument/2006/relationships/slide" Target="slides/slide105.xml"/><Relationship Id="rId125" Type="http://schemas.openxmlformats.org/officeDocument/2006/relationships/slide" Target="slides/slide106.xml"/><Relationship Id="rId126" Type="http://schemas.openxmlformats.org/officeDocument/2006/relationships/slide" Target="slides/slide107.xml"/><Relationship Id="rId127" Type="http://schemas.openxmlformats.org/officeDocument/2006/relationships/slide" Target="slides/slide108.xml"/><Relationship Id="rId128" Type="http://schemas.openxmlformats.org/officeDocument/2006/relationships/slide" Target="slides/slide109.xml"/><Relationship Id="rId129" Type="http://schemas.openxmlformats.org/officeDocument/2006/relationships/slide" Target="slides/slide110.xml"/><Relationship Id="rId130" Type="http://schemas.openxmlformats.org/officeDocument/2006/relationships/slideMaster" Target="slideMasters/slideMaster10.xml"/><Relationship Id="rId131" Type="http://schemas.openxmlformats.org/officeDocument/2006/relationships/slide" Target="slides/slide111.xml"/><Relationship Id="rId132" Type="http://schemas.openxmlformats.org/officeDocument/2006/relationships/slide" Target="slides/slide112.xml"/><Relationship Id="rId133" Type="http://schemas.openxmlformats.org/officeDocument/2006/relationships/slide" Target="slides/slide113.xml"/><Relationship Id="rId134" Type="http://schemas.openxmlformats.org/officeDocument/2006/relationships/slide" Target="slides/slide114.xml"/><Relationship Id="rId135" Type="http://schemas.openxmlformats.org/officeDocument/2006/relationships/slide" Target="slides/slide115.xml"/><Relationship Id="rId136" Type="http://schemas.openxmlformats.org/officeDocument/2006/relationships/slide" Target="slides/slide116.xml"/><Relationship Id="rId137" Type="http://schemas.openxmlformats.org/officeDocument/2006/relationships/slide" Target="slides/slide117.xml"/><Relationship Id="rId138" Type="http://schemas.openxmlformats.org/officeDocument/2006/relationships/slide" Target="slides/slide118.xml"/><Relationship Id="rId139" Type="http://schemas.openxmlformats.org/officeDocument/2006/relationships/slide" Target="slides/slide119.xml"/><Relationship Id="rId140" Type="http://schemas.openxmlformats.org/officeDocument/2006/relationships/slide" Target="slides/slide120.xml"/><Relationship Id="rId141" Type="http://schemas.openxmlformats.org/officeDocument/2006/relationships/slide" Target="slides/slide121.xml"/><Relationship Id="rId142" Type="http://schemas.openxmlformats.org/officeDocument/2006/relationships/slide" Target="slides/slide122.xml"/><Relationship Id="rId143" Type="http://schemas.openxmlformats.org/officeDocument/2006/relationships/slide" Target="slides/slide123.xml"/><Relationship Id="rId144" Type="http://schemas.openxmlformats.org/officeDocument/2006/relationships/slideMaster" Target="slideMasters/slideMaster11.xml"/><Relationship Id="rId145" Type="http://schemas.openxmlformats.org/officeDocument/2006/relationships/slide" Target="slides/slide124.xml"/><Relationship Id="rId146" Type="http://schemas.openxmlformats.org/officeDocument/2006/relationships/slide" Target="slides/slide125.xml"/><Relationship Id="rId147" Type="http://schemas.openxmlformats.org/officeDocument/2006/relationships/slide" Target="slides/slide126.xml"/><Relationship Id="rId148" Type="http://schemas.openxmlformats.org/officeDocument/2006/relationships/slide" Target="slides/slide127.xml"/><Relationship Id="rId149" Type="http://schemas.openxmlformats.org/officeDocument/2006/relationships/slide" Target="slides/slide128.xml"/><Relationship Id="rId150" Type="http://schemas.openxmlformats.org/officeDocument/2006/relationships/slide" Target="slides/slide129.xml"/><Relationship Id="rId151" Type="http://schemas.openxmlformats.org/officeDocument/2006/relationships/slide" Target="slides/slide130.xml"/><Relationship Id="rId152" Type="http://schemas.openxmlformats.org/officeDocument/2006/relationships/slide" Target="slides/slide131.xml"/><Relationship Id="rId153" Type="http://schemas.openxmlformats.org/officeDocument/2006/relationships/slide" Target="slides/slide132.xml"/><Relationship Id="rId154" Type="http://schemas.openxmlformats.org/officeDocument/2006/relationships/slide" Target="slides/slide133.xml"/><Relationship Id="rId155" Type="http://schemas.openxmlformats.org/officeDocument/2006/relationships/slide" Target="slides/slide134.xml"/><Relationship Id="rId156" Type="http://schemas.openxmlformats.org/officeDocument/2006/relationships/slide" Target="slides/slide135.xml"/><Relationship Id="rId157" Type="http://schemas.openxmlformats.org/officeDocument/2006/relationships/slide" Target="slides/slide136.xml"/><Relationship Id="rId158" Type="http://schemas.openxmlformats.org/officeDocument/2006/relationships/slide" Target="slides/slide137.xml"/><Relationship Id="rId159" Type="http://schemas.openxmlformats.org/officeDocument/2006/relationships/slide" Target="slides/slide138.xml"/><Relationship Id="rId160" Type="http://schemas.openxmlformats.org/officeDocument/2006/relationships/slide" Target="slides/slide139.xml"/><Relationship Id="rId161" Type="http://schemas.openxmlformats.org/officeDocument/2006/relationships/slide" Target="slides/slide140.xml"/><Relationship Id="rId162" Type="http://schemas.openxmlformats.org/officeDocument/2006/relationships/slide" Target="slides/slide141.xml"/><Relationship Id="rId163" Type="http://schemas.openxmlformats.org/officeDocument/2006/relationships/slide" Target="slides/slide142.xml"/><Relationship Id="rId164" Type="http://schemas.openxmlformats.org/officeDocument/2006/relationships/slide" Target="slides/slide143.xml"/><Relationship Id="rId165" Type="http://schemas.openxmlformats.org/officeDocument/2006/relationships/slideMaster" Target="slideMasters/slideMaster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jeta Benčina" userId="dfc3f8db-905b-464f-9cb3-cd2eb8179e87" providerId="ADAL" clId="{03834CCE-B6E4-42B5-9B17-5ED4D1A2821A}"/>
    <pc:docChg chg="addSld delSld modSld">
      <pc:chgData name="Marjeta Benčina" userId="dfc3f8db-905b-464f-9cb3-cd2eb8179e87" providerId="ADAL" clId="{03834CCE-B6E4-42B5-9B17-5ED4D1A2821A}" dt="2025-04-07T17:38:49.914" v="1"/>
      <pc:docMkLst>
        <pc:docMk/>
      </pc:docMkLst>
      <pc:sldChg chg="add">
        <pc:chgData name="Marjeta Benčina" userId="dfc3f8db-905b-464f-9cb3-cd2eb8179e87" providerId="ADAL" clId="{03834CCE-B6E4-42B5-9B17-5ED4D1A2821A}" dt="2025-04-07T17:38:49.914" v="1"/>
        <pc:sldMkLst>
          <pc:docMk/>
          <pc:sldMk cId="2440153477" sldId="256"/>
        </pc:sldMkLst>
      </pc:sldChg>
      <pc:sldChg chg="add">
        <pc:chgData name="Marjeta Benčina" userId="dfc3f8db-905b-464f-9cb3-cd2eb8179e87" providerId="ADAL" clId="{03834CCE-B6E4-42B5-9B17-5ED4D1A2821A}" dt="2025-04-07T17:38:49.914" v="1"/>
        <pc:sldMkLst>
          <pc:docMk/>
          <pc:sldMk cId="21197710" sldId="260"/>
        </pc:sldMkLst>
      </pc:sldChg>
      <pc:sldChg chg="add">
        <pc:chgData name="Marjeta Benčina" userId="dfc3f8db-905b-464f-9cb3-cd2eb8179e87" providerId="ADAL" clId="{03834CCE-B6E4-42B5-9B17-5ED4D1A2821A}" dt="2025-04-07T17:38:49.914" v="1"/>
        <pc:sldMkLst>
          <pc:docMk/>
          <pc:sldMk cId="4291174276" sldId="261"/>
        </pc:sldMkLst>
      </pc:sldChg>
      <pc:sldChg chg="add">
        <pc:chgData name="Marjeta Benčina" userId="dfc3f8db-905b-464f-9cb3-cd2eb8179e87" providerId="ADAL" clId="{03834CCE-B6E4-42B5-9B17-5ED4D1A2821A}" dt="2025-04-07T17:38:49.914" v="1"/>
        <pc:sldMkLst>
          <pc:docMk/>
          <pc:sldMk cId="4197395886" sldId="262"/>
        </pc:sldMkLst>
      </pc:sldChg>
      <pc:sldChg chg="add">
        <pc:chgData name="Marjeta Benčina" userId="dfc3f8db-905b-464f-9cb3-cd2eb8179e87" providerId="ADAL" clId="{03834CCE-B6E4-42B5-9B17-5ED4D1A2821A}" dt="2025-04-07T17:38:49.914" v="1"/>
        <pc:sldMkLst>
          <pc:docMk/>
          <pc:sldMk cId="1689443557" sldId="264"/>
        </pc:sldMkLst>
      </pc:sldChg>
      <pc:sldChg chg="del">
        <pc:chgData name="Marjeta Benčina" userId="dfc3f8db-905b-464f-9cb3-cd2eb8179e87" providerId="ADAL" clId="{03834CCE-B6E4-42B5-9B17-5ED4D1A2821A}" dt="2025-04-07T16:38:46.768" v="0" actId="47"/>
        <pc:sldMkLst>
          <pc:docMk/>
          <pc:sldMk cId="666495689" sldId="265"/>
        </pc:sldMkLst>
      </pc:sldChg>
      <pc:sldChg chg="del">
        <pc:chgData name="Marjeta Benčina" userId="dfc3f8db-905b-464f-9cb3-cd2eb8179e87" providerId="ADAL" clId="{03834CCE-B6E4-42B5-9B17-5ED4D1A2821A}" dt="2025-04-07T16:38:46.768" v="0" actId="47"/>
        <pc:sldMkLst>
          <pc:docMk/>
          <pc:sldMk cId="3515277012" sldId="267"/>
        </pc:sldMkLst>
      </pc:sldChg>
      <pc:sldChg chg="add">
        <pc:chgData name="Marjeta Benčina" userId="dfc3f8db-905b-464f-9cb3-cd2eb8179e87" providerId="ADAL" clId="{03834CCE-B6E4-42B5-9B17-5ED4D1A2821A}" dt="2025-04-07T17:38:49.914" v="1"/>
        <pc:sldMkLst>
          <pc:docMk/>
          <pc:sldMk cId="4162493174" sldId="267"/>
        </pc:sldMkLst>
      </pc:sldChg>
      <pc:sldChg chg="add">
        <pc:chgData name="Marjeta Benčina" userId="dfc3f8db-905b-464f-9cb3-cd2eb8179e87" providerId="ADAL" clId="{03834CCE-B6E4-42B5-9B17-5ED4D1A2821A}" dt="2025-04-07T17:38:49.914" v="1"/>
        <pc:sldMkLst>
          <pc:docMk/>
          <pc:sldMk cId="3496263003" sldId="268"/>
        </pc:sldMkLst>
      </pc:sldChg>
      <pc:sldChg chg="add">
        <pc:chgData name="Marjeta Benčina" userId="dfc3f8db-905b-464f-9cb3-cd2eb8179e87" providerId="ADAL" clId="{03834CCE-B6E4-42B5-9B17-5ED4D1A2821A}" dt="2025-04-07T17:38:49.914" v="1"/>
        <pc:sldMkLst>
          <pc:docMk/>
          <pc:sldMk cId="231207982" sldId="269"/>
        </pc:sldMkLst>
      </pc:sldChg>
      <pc:sldChg chg="add">
        <pc:chgData name="Marjeta Benčina" userId="dfc3f8db-905b-464f-9cb3-cd2eb8179e87" providerId="ADAL" clId="{03834CCE-B6E4-42B5-9B17-5ED4D1A2821A}" dt="2025-04-07T17:38:49.914" v="1"/>
        <pc:sldMkLst>
          <pc:docMk/>
          <pc:sldMk cId="853003183" sldId="270"/>
        </pc:sldMkLst>
      </pc:sldChg>
      <pc:sldChg chg="add">
        <pc:chgData name="Marjeta Benčina" userId="dfc3f8db-905b-464f-9cb3-cd2eb8179e87" providerId="ADAL" clId="{03834CCE-B6E4-42B5-9B17-5ED4D1A2821A}" dt="2025-04-07T17:38:49.914" v="1"/>
        <pc:sldMkLst>
          <pc:docMk/>
          <pc:sldMk cId="1994550922" sldId="271"/>
        </pc:sldMkLst>
      </pc:sldChg>
      <pc:sldChg chg="add">
        <pc:chgData name="Marjeta Benčina" userId="dfc3f8db-905b-464f-9cb3-cd2eb8179e87" providerId="ADAL" clId="{03834CCE-B6E4-42B5-9B17-5ED4D1A2821A}" dt="2025-04-07T17:38:49.914" v="1"/>
        <pc:sldMkLst>
          <pc:docMk/>
          <pc:sldMk cId="1887214543" sldId="272"/>
        </pc:sldMkLst>
      </pc:sldChg>
      <pc:sldChg chg="add">
        <pc:chgData name="Marjeta Benčina" userId="dfc3f8db-905b-464f-9cb3-cd2eb8179e87" providerId="ADAL" clId="{03834CCE-B6E4-42B5-9B17-5ED4D1A2821A}" dt="2025-04-07T17:38:49.914" v="1"/>
        <pc:sldMkLst>
          <pc:docMk/>
          <pc:sldMk cId="3965177208" sldId="273"/>
        </pc:sldMkLst>
      </pc:sldChg>
      <pc:sldChg chg="add">
        <pc:chgData name="Marjeta Benčina" userId="dfc3f8db-905b-464f-9cb3-cd2eb8179e87" providerId="ADAL" clId="{03834CCE-B6E4-42B5-9B17-5ED4D1A2821A}" dt="2025-04-07T17:38:49.914" v="1"/>
        <pc:sldMkLst>
          <pc:docMk/>
          <pc:sldMk cId="3104170204" sldId="274"/>
        </pc:sldMkLst>
      </pc:sldChg>
      <pc:sldChg chg="add">
        <pc:chgData name="Marjeta Benčina" userId="dfc3f8db-905b-464f-9cb3-cd2eb8179e87" providerId="ADAL" clId="{03834CCE-B6E4-42B5-9B17-5ED4D1A2821A}" dt="2025-04-07T17:38:49.914" v="1"/>
        <pc:sldMkLst>
          <pc:docMk/>
          <pc:sldMk cId="740877377" sldId="275"/>
        </pc:sldMkLst>
      </pc:sldChg>
      <pc:sldChg chg="add">
        <pc:chgData name="Marjeta Benčina" userId="dfc3f8db-905b-464f-9cb3-cd2eb8179e87" providerId="ADAL" clId="{03834CCE-B6E4-42B5-9B17-5ED4D1A2821A}" dt="2025-04-07T17:38:49.914" v="1"/>
        <pc:sldMkLst>
          <pc:docMk/>
          <pc:sldMk cId="2698011768" sldId="276"/>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file:///C:\Users\mihad\Documents\Zasebno\Econlytic\Focus\&#352;tudija%20Focus%202.0\Prevozna_rev&#353;&#269;ina_EU.xlsx" TargetMode="External"/><Relationship Id="rId2" Type="http://schemas.microsoft.com/office/2011/relationships/chartColorStyle" Target="chart2.xml"/><Relationship Id="rId1" Type="http://schemas.microsoft.com/office/2011/relationships/chartStyle" Target="chart3.xml"/></Relationships>
</file>

<file path=ppt/charts/_rels/chart4.xml.rels><?xml version='1.0' encoding='UTF-8' standalone='yes'?>
<Relationships xmlns="http://schemas.openxmlformats.org/package/2006/relationships"><Relationship Id="rId3" Type="http://schemas.openxmlformats.org/officeDocument/2006/relationships/oleObject" Target="file:///C:\Users\mihad\Documents\Zasebno\Econlytic\Focus\&#352;tudija%20Focus%202.0\Prevozna_rev&#353;&#269;ina_EU.xlsx" TargetMode="External"/><Relationship Id="rId2" Type="http://schemas.microsoft.com/office/2011/relationships/chartColorStyle" Target="chart5.xml"/><Relationship Id="rId1" Type="http://schemas.microsoft.com/office/2011/relationships/chartStyle" Target="chart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l-SI"/>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Pt>
            <c:idx val="5"/>
            <c:invertIfNegative val="0"/>
            <c:bubble3D val="0"/>
            <c:spPr>
              <a:solidFill>
                <a:schemeClr val="accent1"/>
              </a:solidFill>
              <a:ln w="38100">
                <a:noFill/>
              </a:ln>
              <a:effectLst/>
            </c:spPr>
            <c:extLst>
              <c:ext xmlns:c16="http://schemas.microsoft.com/office/drawing/2014/chart" uri="{C3380CC4-5D6E-409C-BE32-E72D297353CC}">
                <c16:uniqueId val="{00000001-1E78-48D5-AB6F-89D58CCE15A2}"/>
              </c:ext>
            </c:extLst>
          </c:dPt>
          <c:dLbls>
            <c:spPr>
              <a:noFill/>
              <a:ln>
                <a:noFill/>
              </a:ln>
              <a:effectLst/>
            </c:spPr>
            <c:txPr>
              <a:bodyPr rot="0" spcFirstLastPara="1" vertOverflow="ellipsis" vert="horz" wrap="square" anchor="ctr" anchorCtr="1"/>
              <a:lstStyle/>
              <a:p>
                <a:pPr>
                  <a:defRPr sz="2400" b="0" i="0" u="none" strike="noStrike" kern="1200" baseline="0">
                    <a:solidFill>
                      <a:schemeClr val="tx1">
                        <a:lumMod val="75000"/>
                        <a:lumOff val="25000"/>
                      </a:schemeClr>
                    </a:solidFill>
                    <a:latin typeface="+mj-lt"/>
                    <a:ea typeface="+mn-ea"/>
                    <a:cs typeface="+mn-cs"/>
                  </a:defRPr>
                </a:pPr>
                <a:endParaRPr lang="sl-SI"/>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'SURS baza - kvintili'!$A$56:$A$61</c:f>
              <c:strCache>
                <c:ptCount val="6"/>
                <c:pt idx="0">
                  <c:v>1. kvintil</c:v>
                </c:pt>
                <c:pt idx="1">
                  <c:v>2. kvintil</c:v>
                </c:pt>
                <c:pt idx="2">
                  <c:v>3. kvintil</c:v>
                </c:pt>
                <c:pt idx="3">
                  <c:v>4. kvintil</c:v>
                </c:pt>
                <c:pt idx="4">
                  <c:v>5. kvintil</c:v>
                </c:pt>
                <c:pt idx="5">
                  <c:v>Skupaj</c:v>
                </c:pt>
              </c:strCache>
            </c:strRef>
          </c:cat>
          <c:val>
            <c:numRef>
              <c:f>'SURS baza - kvintili'!$E$56:$E$61</c:f>
              <c:numCache>
                <c:formatCode>0.0\ %</c:formatCode>
                <c:ptCount val="6"/>
                <c:pt idx="0">
                  <c:v>0.25677430000000001</c:v>
                </c:pt>
                <c:pt idx="1">
                  <c:v>0.16827439999999999</c:v>
                </c:pt>
                <c:pt idx="2">
                  <c:v>0.18590119999999999</c:v>
                </c:pt>
                <c:pt idx="3">
                  <c:v>0.1871013</c:v>
                </c:pt>
                <c:pt idx="4">
                  <c:v>0.1415971</c:v>
                </c:pt>
                <c:pt idx="5">
                  <c:v>0.18794159999999999</c:v>
                </c:pt>
              </c:numCache>
            </c:numRef>
          </c:val>
          <c:extLst>
            <c:ext xmlns:c16="http://schemas.microsoft.com/office/drawing/2014/chart" uri="{C3380CC4-5D6E-409C-BE32-E72D297353CC}">
              <c16:uniqueId val="{00000002-1E78-48D5-AB6F-89D58CCE15A2}"/>
            </c:ext>
          </c:extLst>
        </c:ser>
        <c:dLbls>
          <c:dLblPos val="outEnd"/>
          <c:showLegendKey val="0"/>
          <c:showVal val="1"/>
          <c:showCatName val="0"/>
          <c:showSerName val="0"/>
          <c:showPercent val="0"/>
          <c:showBubbleSize val="0"/>
        </c:dLbls>
        <c:gapWidth val="199"/>
        <c:axId val="2060099024"/>
        <c:axId val="2060099984"/>
      </c:barChart>
      <c:catAx>
        <c:axId val="20600990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cap="none" spc="0" normalizeH="0" baseline="0">
                <a:solidFill>
                  <a:schemeClr val="tx1">
                    <a:lumMod val="65000"/>
                    <a:lumOff val="35000"/>
                  </a:schemeClr>
                </a:solidFill>
                <a:latin typeface="+mj-lt"/>
                <a:ea typeface="+mn-ea"/>
                <a:cs typeface="+mn-cs"/>
              </a:defRPr>
            </a:pPr>
            <a:endParaRPr lang="sl-SI"/>
          </a:p>
        </c:txPr>
        <c:crossAx val="2060099984"/>
        <c:crosses val="autoZero"/>
        <c:auto val="1"/>
        <c:lblAlgn val="ctr"/>
        <c:lblOffset val="100"/>
        <c:noMultiLvlLbl val="0"/>
      </c:catAx>
      <c:valAx>
        <c:axId val="2060099984"/>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0\ %" sourceLinked="0"/>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j-lt"/>
                <a:ea typeface="+mn-ea"/>
                <a:cs typeface="+mn-cs"/>
              </a:defRPr>
            </a:pPr>
            <a:endParaRPr lang="sl-SI"/>
          </a:p>
        </c:txPr>
        <c:crossAx val="206009902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latin typeface="+mj-lt"/>
        </a:defRPr>
      </a:pPr>
      <a:endParaRPr lang="sl-SI"/>
    </a:p>
  </c:txPr>
  <c:externalData r:id="rId3">
    <c:autoUpdate val="0"/>
  </c:externalData>
</c:chartSpace>
</file>

<file path=ppt/charts/chart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hart3.xml><?xml version="1.0" encoding="utf-8"?>
<cs:chartStyle xmlns:cs="http://schemas.microsoft.com/office/drawing/2012/chartStyle" xmlns:a="http://schemas.openxmlformats.org/drawingml/2006/main" id="21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b="0" kern="1200" cap="none" spc="0" normalizeH="0" baseline="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75000"/>
        <a:lumOff val="25000"/>
      </a:schemeClr>
    </cs:fontRef>
    <cs:spPr>
      <a:solidFill>
        <a:schemeClr val="dk1">
          <a:lumMod val="15000"/>
          <a:lumOff val="85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3810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8"/>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50000"/>
            <a:lumOff val="50000"/>
          </a:schemeClr>
        </a:solidFill>
        <a:prstDash val="dash"/>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000" b="0" kern="1200" cap="none" spc="0" normalizeH="0" baseline="0"/>
  </cs:title>
  <cs:trendline>
    <cs:lnRef idx="0">
      <cs:styleClr val="auto"/>
    </cs:lnRef>
    <cs:fillRef idx="0"/>
    <cs:effectRef idx="0"/>
    <cs:fontRef idx="minor">
      <a:schemeClr val="dk1"/>
    </cs:fontRef>
    <cs:spPr>
      <a:ln w="19050" cap="rnd">
        <a:solidFill>
          <a:schemeClr val="phClr"/>
        </a:solidFill>
        <a:round/>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l-SI"/>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percentStacked"/>
        <c:varyColors val="0"/>
        <c:ser>
          <c:idx val="0"/>
          <c:order val="0"/>
          <c:tx>
            <c:v>Osebni avto na voljo</c:v>
          </c:tx>
          <c:spPr>
            <a:solidFill>
              <a:schemeClr val="accent1"/>
            </a:solidFill>
            <a:ln>
              <a:noFill/>
            </a:ln>
            <a:effectLst/>
          </c:spPr>
          <c:invertIfNegative val="0"/>
          <c:dPt>
            <c:idx val="5"/>
            <c:invertIfNegative val="0"/>
            <c:bubble3D val="0"/>
            <c:spPr>
              <a:solidFill>
                <a:schemeClr val="accent1"/>
              </a:solidFill>
              <a:ln w="38100">
                <a:noFill/>
              </a:ln>
              <a:effectLst/>
            </c:spPr>
            <c:extLst>
              <c:ext xmlns:c16="http://schemas.microsoft.com/office/drawing/2014/chart" uri="{C3380CC4-5D6E-409C-BE32-E72D297353CC}">
                <c16:uniqueId val="{00000001-FDFF-4292-8E74-AC934CAF4F22}"/>
              </c:ext>
            </c:extLst>
          </c:dPt>
          <c:dLbls>
            <c:spPr>
              <a:noFill/>
              <a:ln>
                <a:noFill/>
              </a:ln>
              <a:effectLst/>
            </c:spPr>
            <c:txPr>
              <a:bodyPr rot="0" spcFirstLastPara="1" vertOverflow="ellipsis" vert="horz" wrap="square" anchor="ctr" anchorCtr="1"/>
              <a:lstStyle/>
              <a:p>
                <a:pPr>
                  <a:defRPr sz="2400" b="0" i="0" u="none" strike="noStrike" kern="1200" baseline="0">
                    <a:solidFill>
                      <a:schemeClr val="bg1"/>
                    </a:solidFill>
                    <a:latin typeface="+mj-lt"/>
                    <a:ea typeface="+mn-ea"/>
                    <a:cs typeface="+mn-cs"/>
                  </a:defRPr>
                </a:pPr>
                <a:endParaRPr lang="sl-SI"/>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'SURS baza - kvintili'!$A$46:$A$51</c:f>
              <c:strCache>
                <c:ptCount val="6"/>
                <c:pt idx="0">
                  <c:v>1. kvintil</c:v>
                </c:pt>
                <c:pt idx="1">
                  <c:v>2. kvintil</c:v>
                </c:pt>
                <c:pt idx="2">
                  <c:v>3. kvintil</c:v>
                </c:pt>
                <c:pt idx="3">
                  <c:v>4. kvintil</c:v>
                </c:pt>
                <c:pt idx="4">
                  <c:v>5. kvintil</c:v>
                </c:pt>
                <c:pt idx="5">
                  <c:v>Skupaj</c:v>
                </c:pt>
              </c:strCache>
            </c:strRef>
          </c:cat>
          <c:val>
            <c:numRef>
              <c:f>'SURS baza - kvintili'!$F$46:$F$51</c:f>
              <c:numCache>
                <c:formatCode>0.0\ %</c:formatCode>
                <c:ptCount val="6"/>
                <c:pt idx="0">
                  <c:v>0.6046736623449479</c:v>
                </c:pt>
                <c:pt idx="1">
                  <c:v>0.79221284905117584</c:v>
                </c:pt>
                <c:pt idx="2">
                  <c:v>0.89268907587661828</c:v>
                </c:pt>
                <c:pt idx="3">
                  <c:v>0.95646512665882588</c:v>
                </c:pt>
                <c:pt idx="4">
                  <c:v>0.95394389040645178</c:v>
                </c:pt>
                <c:pt idx="5">
                  <c:v>0.83994219886822952</c:v>
                </c:pt>
              </c:numCache>
            </c:numRef>
          </c:val>
          <c:extLst>
            <c:ext xmlns:c16="http://schemas.microsoft.com/office/drawing/2014/chart" uri="{C3380CC4-5D6E-409C-BE32-E72D297353CC}">
              <c16:uniqueId val="{00000002-FDFF-4292-8E74-AC934CAF4F22}"/>
            </c:ext>
          </c:extLst>
        </c:ser>
        <c:ser>
          <c:idx val="1"/>
          <c:order val="1"/>
          <c:tx>
            <c:v>Osebni avto NI na voljo</c:v>
          </c:tx>
          <c:spPr>
            <a:solidFill>
              <a:schemeClr val="accent2"/>
            </a:solidFill>
            <a:ln>
              <a:noFill/>
            </a:ln>
            <a:effectLst/>
          </c:spPr>
          <c:invertIfNegative val="0"/>
          <c:dPt>
            <c:idx val="5"/>
            <c:invertIfNegative val="0"/>
            <c:bubble3D val="0"/>
            <c:spPr>
              <a:solidFill>
                <a:schemeClr val="accent2"/>
              </a:solidFill>
              <a:ln w="38100">
                <a:noFill/>
              </a:ln>
              <a:effectLst/>
            </c:spPr>
            <c:extLst>
              <c:ext xmlns:c16="http://schemas.microsoft.com/office/drawing/2014/chart" uri="{C3380CC4-5D6E-409C-BE32-E72D297353CC}">
                <c16:uniqueId val="{00000004-FDFF-4292-8E74-AC934CAF4F22}"/>
              </c:ext>
            </c:extLst>
          </c:dPt>
          <c:dLbls>
            <c:spPr>
              <a:noFill/>
              <a:ln>
                <a:noFill/>
              </a:ln>
              <a:effectLst/>
            </c:spPr>
            <c:txPr>
              <a:bodyPr rot="0" spcFirstLastPara="1" vertOverflow="ellipsis" vert="horz" wrap="square" anchor="ctr" anchorCtr="1"/>
              <a:lstStyle/>
              <a:p>
                <a:pPr>
                  <a:defRPr sz="2000" b="0" i="0" u="none" strike="noStrike" kern="1200" baseline="0">
                    <a:solidFill>
                      <a:schemeClr val="tx1">
                        <a:lumMod val="75000"/>
                        <a:lumOff val="25000"/>
                      </a:schemeClr>
                    </a:solidFill>
                    <a:latin typeface="+mj-lt"/>
                    <a:ea typeface="+mn-ea"/>
                    <a:cs typeface="+mn-cs"/>
                  </a:defRPr>
                </a:pPr>
                <a:endParaRPr lang="sl-SI"/>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'SURS baza - kvintili'!$A$46:$A$51</c:f>
              <c:strCache>
                <c:ptCount val="6"/>
                <c:pt idx="0">
                  <c:v>1. kvintil</c:v>
                </c:pt>
                <c:pt idx="1">
                  <c:v>2. kvintil</c:v>
                </c:pt>
                <c:pt idx="2">
                  <c:v>3. kvintil</c:v>
                </c:pt>
                <c:pt idx="3">
                  <c:v>4. kvintil</c:v>
                </c:pt>
                <c:pt idx="4">
                  <c:v>5. kvintil</c:v>
                </c:pt>
                <c:pt idx="5">
                  <c:v>Skupaj</c:v>
                </c:pt>
              </c:strCache>
            </c:strRef>
          </c:cat>
          <c:val>
            <c:numRef>
              <c:f>'SURS baza - kvintili'!$G$46:$G$51</c:f>
              <c:numCache>
                <c:formatCode>0.0\ %</c:formatCode>
                <c:ptCount val="6"/>
                <c:pt idx="0">
                  <c:v>0.3953263376550521</c:v>
                </c:pt>
                <c:pt idx="1">
                  <c:v>0.20778715094882416</c:v>
                </c:pt>
                <c:pt idx="2">
                  <c:v>0.10731092412338172</c:v>
                </c:pt>
                <c:pt idx="3">
                  <c:v>4.3534873341174118E-2</c:v>
                </c:pt>
                <c:pt idx="4">
                  <c:v>4.6056109593548222E-2</c:v>
                </c:pt>
                <c:pt idx="5">
                  <c:v>0.16005780113177048</c:v>
                </c:pt>
              </c:numCache>
            </c:numRef>
          </c:val>
          <c:extLst>
            <c:ext xmlns:c16="http://schemas.microsoft.com/office/drawing/2014/chart" uri="{C3380CC4-5D6E-409C-BE32-E72D297353CC}">
              <c16:uniqueId val="{00000005-FDFF-4292-8E74-AC934CAF4F22}"/>
            </c:ext>
          </c:extLst>
        </c:ser>
        <c:dLbls>
          <c:dLblPos val="ctr"/>
          <c:showLegendKey val="0"/>
          <c:showVal val="1"/>
          <c:showCatName val="0"/>
          <c:showSerName val="0"/>
          <c:showPercent val="0"/>
          <c:showBubbleSize val="0"/>
        </c:dLbls>
        <c:gapWidth val="100"/>
        <c:overlap val="100"/>
        <c:axId val="2013811376"/>
        <c:axId val="2013815216"/>
      </c:barChart>
      <c:catAx>
        <c:axId val="20138113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cap="none" spc="0" normalizeH="0" baseline="0">
                <a:solidFill>
                  <a:schemeClr val="tx1">
                    <a:lumMod val="65000"/>
                    <a:lumOff val="35000"/>
                  </a:schemeClr>
                </a:solidFill>
                <a:latin typeface="+mj-lt"/>
                <a:ea typeface="+mn-ea"/>
                <a:cs typeface="+mn-cs"/>
              </a:defRPr>
            </a:pPr>
            <a:endParaRPr lang="sl-SI"/>
          </a:p>
        </c:txPr>
        <c:crossAx val="2013815216"/>
        <c:crosses val="autoZero"/>
        <c:auto val="1"/>
        <c:lblAlgn val="ctr"/>
        <c:lblOffset val="100"/>
        <c:noMultiLvlLbl val="0"/>
      </c:catAx>
      <c:valAx>
        <c:axId val="2013815216"/>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0\ %" sourceLinked="0"/>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j-lt"/>
                <a:ea typeface="+mn-ea"/>
                <a:cs typeface="+mn-cs"/>
              </a:defRPr>
            </a:pPr>
            <a:endParaRPr lang="sl-SI"/>
          </a:p>
        </c:txPr>
        <c:crossAx val="2013811376"/>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j-lt"/>
              <a:ea typeface="+mn-ea"/>
              <a:cs typeface="+mn-cs"/>
            </a:defRPr>
          </a:pPr>
          <a:endParaRPr lang="sl-SI"/>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latin typeface="+mj-lt"/>
        </a:defRPr>
      </a:pPr>
      <a:endParaRPr lang="sl-SI"/>
    </a:p>
  </c:txPr>
  <c:externalData r:id="rId3">
    <c:autoUpdate val="0"/>
  </c:externalData>
</c:chartSpace>
</file>

<file path=ppt/charts/chart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hart6.xml><?xml version="1.0" encoding="utf-8"?>
<cs:chartStyle xmlns:cs="http://schemas.microsoft.com/office/drawing/2012/chartStyle" xmlns:a="http://schemas.openxmlformats.org/drawingml/2006/main" id="306">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b="0" kern="1200" cap="none" spc="0" normalizeH="0" baseline="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75000"/>
        <a:lumOff val="25000"/>
      </a:schemeClr>
    </cs:fontRef>
    <cs:spPr>
      <a:solidFill>
        <a:schemeClr val="dk1">
          <a:lumMod val="15000"/>
          <a:lumOff val="85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3810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8"/>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50000"/>
            <a:lumOff val="50000"/>
          </a:schemeClr>
        </a:solidFill>
        <a:prstDash val="dash"/>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000" b="0" kern="1200" cap="none" spc="0" normalizeH="0" baseline="0"/>
  </cs:title>
  <cs:trendline>
    <cs:lnRef idx="0">
      <cs:styleClr val="auto"/>
    </cs:lnRef>
    <cs:fillRef idx="0"/>
    <cs:effectRef idx="0"/>
    <cs:fontRef idx="minor">
      <a:schemeClr val="dk1"/>
    </cs:fontRef>
    <cs:spPr>
      <a:ln w="19050" cap="rnd">
        <a:solidFill>
          <a:schemeClr val="phClr"/>
        </a:solidFill>
        <a:round/>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_rels/notesMaster2.xml.rels><?xml version='1.0' encoding='UTF-8' standalone='yes'?>
<Relationships xmlns="http://schemas.openxmlformats.org/package/2006/relationships"><Relationship Id="rId1" Type="http://schemas.openxmlformats.org/officeDocument/2006/relationships/theme" Target="../theme/theme4.xml"/></Relationships>
</file>

<file path=ppt/notesMasters/_rels/notesMaster3.xml.rels><?xml version='1.0' encoding='UTF-8' standalone='yes'?>
<Relationships xmlns="http://schemas.openxmlformats.org/package/2006/relationships"><Relationship Id="rId1" Type="http://schemas.openxmlformats.org/officeDocument/2006/relationships/theme" Target="../theme/theme7.xml"/></Relationships>
</file>

<file path=ppt/notesMasters/_rels/notesMaster4.xml.rels><?xml version='1.0' encoding='UTF-8' standalone='yes'?>
<Relationships xmlns="http://schemas.openxmlformats.org/package/2006/relationships"><Relationship Id="rId1" Type="http://schemas.openxmlformats.org/officeDocument/2006/relationships/theme" Target="../theme/theme8.xml"/></Relationships>
</file>

<file path=ppt/notesMasters/_rels/notesMaster5.xml.rels><?xml version='1.0' encoding='UTF-8' standalone='yes'?>
<Relationships xmlns="http://schemas.openxmlformats.org/package/2006/relationships"><Relationship Id="rId1" Type="http://schemas.openxmlformats.org/officeDocument/2006/relationships/theme" Target="../theme/theme15.xml"/></Relationships>
</file>

<file path=ppt/notesMasters/_rels/notesMaster6.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Označba mesta glav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l-SI"/>
          </a:p>
        </p:txBody>
      </p:sp>
      <p:sp>
        <p:nvSpPr>
          <p:cNvPr id="3" name="Označba mesta datum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8A09A6-6CAA-400C-BE09-DF63FED65E63}" type="datetimeFigureOut">
              <a:rPr lang="sl-SI" smtClean="0"/>
              <a:t>11. 04. 2025</a:t>
            </a:fld>
            <a:endParaRPr lang="sl-SI"/>
          </a:p>
        </p:txBody>
      </p:sp>
      <p:sp>
        <p:nvSpPr>
          <p:cNvPr id="4" name="Označba mesta stranske slik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l-SI"/>
          </a:p>
        </p:txBody>
      </p:sp>
      <p:sp>
        <p:nvSpPr>
          <p:cNvPr id="5" name="Označba mesta opomb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6" name="Označba mesta no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l-SI"/>
          </a:p>
        </p:txBody>
      </p:sp>
      <p:sp>
        <p:nvSpPr>
          <p:cNvPr id="7" name="Označba mesta številke diapoz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DBA252-3765-4A75-A9C2-90EC4A0CF48A}" type="slidenum">
              <a:rPr lang="sl-SI" smtClean="0"/>
              <a:t>‹#›</a:t>
            </a:fld>
            <a:endParaRPr lang="sl-SI"/>
          </a:p>
        </p:txBody>
      </p:sp>
    </p:spTree>
    <p:extLst>
      <p:ext uri="{BB962C8B-B14F-4D97-AF65-F5344CB8AC3E}">
        <p14:creationId xmlns:p14="http://schemas.microsoft.com/office/powerpoint/2010/main" val="3990282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Masters/notesMaster2.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Označba mesta glav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l-SI"/>
          </a:p>
        </p:txBody>
      </p:sp>
      <p:sp>
        <p:nvSpPr>
          <p:cNvPr id="3" name="Označba mesta datum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EDA3F0-A968-4C7E-8CBE-30D7983A940C}" type="datetimeFigureOut">
              <a:rPr lang="sl-SI" smtClean="0"/>
              <a:t>7. 04. 2025</a:t>
            </a:fld>
            <a:endParaRPr lang="sl-SI"/>
          </a:p>
        </p:txBody>
      </p:sp>
      <p:sp>
        <p:nvSpPr>
          <p:cNvPr id="4" name="Označba mesta stranske slik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l-SI"/>
          </a:p>
        </p:txBody>
      </p:sp>
      <p:sp>
        <p:nvSpPr>
          <p:cNvPr id="5" name="Označba mesta opomb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6" name="Označba mesta no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l-SI"/>
          </a:p>
        </p:txBody>
      </p:sp>
      <p:sp>
        <p:nvSpPr>
          <p:cNvPr id="7" name="Označba mesta številke diapoz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454DB3-DF6B-4EA8-8A5E-DD4333E2C1DE}" type="slidenum">
              <a:rPr lang="sl-SI" smtClean="0"/>
              <a:t>‹#›</a:t>
            </a:fld>
            <a:endParaRPr lang="sl-SI"/>
          </a:p>
        </p:txBody>
      </p:sp>
    </p:spTree>
    <p:extLst>
      <p:ext uri="{BB962C8B-B14F-4D97-AF65-F5344CB8AC3E}">
        <p14:creationId xmlns:p14="http://schemas.microsoft.com/office/powerpoint/2010/main" val="2493310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Masters/notesMaster3.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Označba mesta glav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l-SI"/>
          </a:p>
        </p:txBody>
      </p:sp>
      <p:sp>
        <p:nvSpPr>
          <p:cNvPr id="3" name="Označba mesta datum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50F62A-36D9-44F9-9217-EAD5A35A4512}" type="datetimeFigureOut">
              <a:rPr lang="sl-SI" smtClean="0"/>
              <a:t>6. 04. 2025</a:t>
            </a:fld>
            <a:endParaRPr lang="sl-SI"/>
          </a:p>
        </p:txBody>
      </p:sp>
      <p:sp>
        <p:nvSpPr>
          <p:cNvPr id="4" name="Označba mesta stranske slik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l-SI"/>
          </a:p>
        </p:txBody>
      </p:sp>
      <p:sp>
        <p:nvSpPr>
          <p:cNvPr id="5" name="Označba mesta opomb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6" name="Označba mesta no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l-SI"/>
          </a:p>
        </p:txBody>
      </p:sp>
      <p:sp>
        <p:nvSpPr>
          <p:cNvPr id="7" name="Označba mesta številke diapoz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18B634-464F-411A-88BD-3A37F017D9A8}" type="slidenum">
              <a:rPr lang="sl-SI" smtClean="0"/>
              <a:t>‹#›</a:t>
            </a:fld>
            <a:endParaRPr lang="sl-SI"/>
          </a:p>
        </p:txBody>
      </p:sp>
    </p:spTree>
    <p:extLst>
      <p:ext uri="{BB962C8B-B14F-4D97-AF65-F5344CB8AC3E}">
        <p14:creationId xmlns:p14="http://schemas.microsoft.com/office/powerpoint/2010/main" val="3725142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Masters/notesMaster4.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Masters/notesMaster5.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Označba mesta glav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l-SI"/>
          </a:p>
        </p:txBody>
      </p:sp>
      <p:sp>
        <p:nvSpPr>
          <p:cNvPr id="3" name="Označba mesta datum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8A099C-9949-4DC6-9B5C-9C2F150810CB}" type="datetimeFigureOut">
              <a:rPr lang="sl-SI" smtClean="0"/>
              <a:t>07.04.2025</a:t>
            </a:fld>
            <a:endParaRPr lang="sl-SI"/>
          </a:p>
        </p:txBody>
      </p:sp>
      <p:sp>
        <p:nvSpPr>
          <p:cNvPr id="4" name="Označba mesta stranske slik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l-SI"/>
          </a:p>
        </p:txBody>
      </p:sp>
      <p:sp>
        <p:nvSpPr>
          <p:cNvPr id="5" name="Označba mesta opomb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6" name="Označba mesta no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l-SI"/>
          </a:p>
        </p:txBody>
      </p:sp>
      <p:sp>
        <p:nvSpPr>
          <p:cNvPr id="7" name="Označba mesta številke diapoz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81FBE2-676A-4962-8373-66D60C64E5A6}" type="slidenum">
              <a:rPr lang="sl-SI" smtClean="0"/>
              <a:t>‹#›</a:t>
            </a:fld>
            <a:endParaRPr lang="sl-SI"/>
          </a:p>
        </p:txBody>
      </p:sp>
    </p:spTree>
    <p:extLst>
      <p:ext uri="{BB962C8B-B14F-4D97-AF65-F5344CB8AC3E}">
        <p14:creationId xmlns:p14="http://schemas.microsoft.com/office/powerpoint/2010/main" val="4153233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Masters/notesMaster6.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Označba mesta glav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l-SI"/>
          </a:p>
        </p:txBody>
      </p:sp>
      <p:sp>
        <p:nvSpPr>
          <p:cNvPr id="3" name="Označba mesta datum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06F1C5-685E-46EA-843A-7D0BF4F4B57F}" type="datetimeFigureOut">
              <a:rPr lang="sl-SI" smtClean="0"/>
              <a:t>07.04.2025</a:t>
            </a:fld>
            <a:endParaRPr lang="sl-SI"/>
          </a:p>
        </p:txBody>
      </p:sp>
      <p:sp>
        <p:nvSpPr>
          <p:cNvPr id="4" name="Označba mesta stranske slik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l-SI"/>
          </a:p>
        </p:txBody>
      </p:sp>
      <p:sp>
        <p:nvSpPr>
          <p:cNvPr id="5" name="Označba mesta opomb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6" name="Označba mesta no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l-SI"/>
          </a:p>
        </p:txBody>
      </p:sp>
      <p:sp>
        <p:nvSpPr>
          <p:cNvPr id="7" name="Označba mesta številke diapoz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CED601-AC6B-4790-9B84-8C23548761B1}" type="slidenum">
              <a:rPr lang="sl-SI" smtClean="0"/>
              <a:t>‹#›</a:t>
            </a:fld>
            <a:endParaRPr lang="sl-SI"/>
          </a:p>
        </p:txBody>
      </p:sp>
    </p:spTree>
    <p:extLst>
      <p:ext uri="{BB962C8B-B14F-4D97-AF65-F5344CB8AC3E}">
        <p14:creationId xmlns:p14="http://schemas.microsoft.com/office/powerpoint/2010/main" val="1343573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2.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2.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3.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3.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3.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4.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4.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4.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4.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4.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4.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4.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4.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5.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značba mesta stranske slike 1"/>
          <p:cNvSpPr>
            <a:spLocks noGrp="1" noRot="1" noChangeAspect="1"/>
          </p:cNvSpPr>
          <p:nvPr>
            <p:ph type="sldImg"/>
          </p:nvPr>
        </p:nvSpPr>
        <p:spPr/>
      </p:sp>
      <p:sp>
        <p:nvSpPr>
          <p:cNvPr id="3" name="Označba mesta opomb 2"/>
          <p:cNvSpPr>
            <a:spLocks noGrp="1"/>
          </p:cNvSpPr>
          <p:nvPr>
            <p:ph type="body" idx="1"/>
          </p:nvPr>
        </p:nvSpPr>
        <p:spPr/>
        <p:txBody>
          <a:bodyPr/>
          <a:lstStyle/>
          <a:p>
            <a:r>
              <a:rPr lang="sl-SI" dirty="0"/>
              <a:t>V preteklih projektih smo identificirali ranljive skupine in jih </a:t>
            </a:r>
            <a:r>
              <a:rPr lang="sl-SI" dirty="0" err="1"/>
              <a:t>zanalizirali</a:t>
            </a:r>
            <a:r>
              <a:rPr lang="sl-SI" dirty="0"/>
              <a:t>, s pregledom literature, intervjuji.</a:t>
            </a:r>
          </a:p>
        </p:txBody>
      </p:sp>
      <p:sp>
        <p:nvSpPr>
          <p:cNvPr id="4" name="Označba mesta številke diapozitiva 3"/>
          <p:cNvSpPr>
            <a:spLocks noGrp="1"/>
          </p:cNvSpPr>
          <p:nvPr>
            <p:ph type="sldNum" sz="quarter" idx="5"/>
          </p:nvPr>
        </p:nvSpPr>
        <p:spPr/>
        <p:txBody>
          <a:bodyPr/>
          <a:lstStyle/>
          <a:p>
            <a:fld id="{DB6C6A2C-9D00-4A0C-8FEA-6B0AA6860369}" type="slidenum">
              <a:rPr lang="sl-SI" smtClean="0"/>
              <a:t>7</a:t>
            </a:fld>
            <a:endParaRPr lang="sl-SI"/>
          </a:p>
        </p:txBody>
      </p:sp>
    </p:spTree>
    <p:extLst>
      <p:ext uri="{BB962C8B-B14F-4D97-AF65-F5344CB8AC3E}">
        <p14:creationId xmlns:p14="http://schemas.microsoft.com/office/powerpoint/2010/main" val="85739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značba mesta stranske slike 1"/>
          <p:cNvSpPr>
            <a:spLocks noGrp="1" noRot="1" noChangeAspect="1"/>
          </p:cNvSpPr>
          <p:nvPr>
            <p:ph type="sldImg"/>
          </p:nvPr>
        </p:nvSpPr>
        <p:spPr/>
      </p:sp>
      <p:sp>
        <p:nvSpPr>
          <p:cNvPr id="3" name="Označba mesta opomb 2"/>
          <p:cNvSpPr>
            <a:spLocks noGrp="1"/>
          </p:cNvSpPr>
          <p:nvPr>
            <p:ph type="body" idx="1"/>
          </p:nvPr>
        </p:nvSpPr>
        <p:spPr/>
        <p:txBody>
          <a:bodyPr/>
          <a:lstStyle/>
          <a:p>
            <a:r>
              <a:rPr lang="sl-SI" dirty="0"/>
              <a:t>Trenutno sistem trgovanja z emisijskimi kuponi (EU ETS) za energetsko intenzivne industrije, proizvodnjo električne energije in toplote, letalstvo znotraj EU in pomorstvo </a:t>
            </a:r>
            <a:r>
              <a:rPr lang="sl-SI" dirty="0">
                <a:sym typeface="Wingdings" panose="05000000000000000000" pitchFamily="2" charset="2"/>
              </a:rPr>
              <a:t> višje cene emisij, višja cena goriva  povečanje tveganja PR in ER</a:t>
            </a:r>
            <a:endParaRPr lang="sl-SI" dirty="0"/>
          </a:p>
        </p:txBody>
      </p:sp>
      <p:sp>
        <p:nvSpPr>
          <p:cNvPr id="4" name="Označba mesta številke diapozitiva 3"/>
          <p:cNvSpPr>
            <a:spLocks noGrp="1"/>
          </p:cNvSpPr>
          <p:nvPr>
            <p:ph type="sldNum" sz="quarter" idx="5"/>
          </p:nvPr>
        </p:nvSpPr>
        <p:spPr/>
        <p:txBody>
          <a:bodyPr/>
          <a:lstStyle/>
          <a:p>
            <a:fld id="{B7454DB3-DF6B-4EA8-8A5E-DD4333E2C1DE}" type="slidenum">
              <a:rPr lang="sl-SI" smtClean="0"/>
              <a:t>13</a:t>
            </a:fld>
            <a:endParaRPr lang="sl-SI"/>
          </a:p>
        </p:txBody>
      </p:sp>
    </p:spTree>
    <p:extLst>
      <p:ext uri="{BB962C8B-B14F-4D97-AF65-F5344CB8AC3E}">
        <p14:creationId xmlns:p14="http://schemas.microsoft.com/office/powerpoint/2010/main" val="311337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5A1B4-586C-A5F7-F6E9-9F3A969BFA8C}"/>
            </a:ext>
          </a:extLst>
        </p:cNvPr>
        <p:cNvGrpSpPr/>
        <p:nvPr/>
      </p:nvGrpSpPr>
      <p:grpSpPr>
        <a:xfrm>
          <a:off x="0" y="0"/>
          <a:ext cx="0" cy="0"/>
          <a:chOff x="0" y="0"/>
          <a:chExt cx="0" cy="0"/>
        </a:xfrm>
      </p:grpSpPr>
      <p:sp>
        <p:nvSpPr>
          <p:cNvPr id="2" name="Označba mesta stranske slike 1">
            <a:extLst>
              <a:ext uri="{FF2B5EF4-FFF2-40B4-BE49-F238E27FC236}">
                <a16:creationId xmlns:a16="http://schemas.microsoft.com/office/drawing/2014/main" id="{3CE0F91F-2CE3-0152-B2B3-3425C25782A3}"/>
              </a:ext>
            </a:extLst>
          </p:cNvPr>
          <p:cNvSpPr>
            <a:spLocks noGrp="1" noRot="1" noChangeAspect="1"/>
          </p:cNvSpPr>
          <p:nvPr>
            <p:ph type="sldImg"/>
          </p:nvPr>
        </p:nvSpPr>
        <p:spPr/>
      </p:sp>
      <p:sp>
        <p:nvSpPr>
          <p:cNvPr id="3" name="Označba mesta opomb 2">
            <a:extLst>
              <a:ext uri="{FF2B5EF4-FFF2-40B4-BE49-F238E27FC236}">
                <a16:creationId xmlns:a16="http://schemas.microsoft.com/office/drawing/2014/main" id="{6DF4E859-A859-662B-C787-15C37D11FBC6}"/>
              </a:ext>
            </a:extLst>
          </p:cNvPr>
          <p:cNvSpPr>
            <a:spLocks noGrp="1"/>
          </p:cNvSpPr>
          <p:nvPr>
            <p:ph type="body" idx="1"/>
          </p:nvPr>
        </p:nvSpPr>
        <p:spPr/>
        <p:txBody>
          <a:bodyPr/>
          <a:lstStyle/>
          <a:p>
            <a:endParaRPr lang="sl-SI" dirty="0"/>
          </a:p>
        </p:txBody>
      </p:sp>
      <p:sp>
        <p:nvSpPr>
          <p:cNvPr id="4" name="Označba mesta številke diapozitiva 3">
            <a:extLst>
              <a:ext uri="{FF2B5EF4-FFF2-40B4-BE49-F238E27FC236}">
                <a16:creationId xmlns:a16="http://schemas.microsoft.com/office/drawing/2014/main" id="{EB0FD938-D829-AEB6-B8F1-8B7404A333B8}"/>
              </a:ext>
            </a:extLst>
          </p:cNvPr>
          <p:cNvSpPr>
            <a:spLocks noGrp="1"/>
          </p:cNvSpPr>
          <p:nvPr>
            <p:ph type="sldNum" sz="quarter" idx="5"/>
          </p:nvPr>
        </p:nvSpPr>
        <p:spPr/>
        <p:txBody>
          <a:bodyPr/>
          <a:lstStyle/>
          <a:p>
            <a:fld id="{EA18B634-464F-411A-88BD-3A37F017D9A8}" type="slidenum">
              <a:rPr lang="sl-SI" smtClean="0"/>
              <a:t>5</a:t>
            </a:fld>
            <a:endParaRPr lang="sl-SI"/>
          </a:p>
        </p:txBody>
      </p:sp>
    </p:spTree>
    <p:extLst>
      <p:ext uri="{BB962C8B-B14F-4D97-AF65-F5344CB8AC3E}">
        <p14:creationId xmlns:p14="http://schemas.microsoft.com/office/powerpoint/2010/main" val="3564809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7B838D-27C6-5862-DDDA-D5A37DF583AF}"/>
            </a:ext>
          </a:extLst>
        </p:cNvPr>
        <p:cNvGrpSpPr/>
        <p:nvPr/>
      </p:nvGrpSpPr>
      <p:grpSpPr>
        <a:xfrm>
          <a:off x="0" y="0"/>
          <a:ext cx="0" cy="0"/>
          <a:chOff x="0" y="0"/>
          <a:chExt cx="0" cy="0"/>
        </a:xfrm>
      </p:grpSpPr>
      <p:sp>
        <p:nvSpPr>
          <p:cNvPr id="2" name="Označba mesta stranske slike 1">
            <a:extLst>
              <a:ext uri="{FF2B5EF4-FFF2-40B4-BE49-F238E27FC236}">
                <a16:creationId xmlns:a16="http://schemas.microsoft.com/office/drawing/2014/main" id="{96B28029-4673-C4A7-A7C2-F26BEB2662E8}"/>
              </a:ext>
            </a:extLst>
          </p:cNvPr>
          <p:cNvSpPr>
            <a:spLocks noGrp="1" noRot="1" noChangeAspect="1"/>
          </p:cNvSpPr>
          <p:nvPr>
            <p:ph type="sldImg"/>
          </p:nvPr>
        </p:nvSpPr>
        <p:spPr/>
      </p:sp>
      <p:sp>
        <p:nvSpPr>
          <p:cNvPr id="3" name="Označba mesta opomb 2">
            <a:extLst>
              <a:ext uri="{FF2B5EF4-FFF2-40B4-BE49-F238E27FC236}">
                <a16:creationId xmlns:a16="http://schemas.microsoft.com/office/drawing/2014/main" id="{B8784DCB-9709-F395-CBFA-5A573CAB2125}"/>
              </a:ext>
            </a:extLst>
          </p:cNvPr>
          <p:cNvSpPr>
            <a:spLocks noGrp="1"/>
          </p:cNvSpPr>
          <p:nvPr>
            <p:ph type="body" idx="1"/>
          </p:nvPr>
        </p:nvSpPr>
        <p:spPr/>
        <p:txBody>
          <a:bodyPr/>
          <a:lstStyle/>
          <a:p>
            <a:endParaRPr lang="sl-SI" dirty="0"/>
          </a:p>
        </p:txBody>
      </p:sp>
      <p:sp>
        <p:nvSpPr>
          <p:cNvPr id="4" name="Označba mesta številke diapozitiva 3">
            <a:extLst>
              <a:ext uri="{FF2B5EF4-FFF2-40B4-BE49-F238E27FC236}">
                <a16:creationId xmlns:a16="http://schemas.microsoft.com/office/drawing/2014/main" id="{FDBB75C1-1E4F-E4FF-8BAB-C68CA7778BC1}"/>
              </a:ext>
            </a:extLst>
          </p:cNvPr>
          <p:cNvSpPr>
            <a:spLocks noGrp="1"/>
          </p:cNvSpPr>
          <p:nvPr>
            <p:ph type="sldNum" sz="quarter" idx="5"/>
          </p:nvPr>
        </p:nvSpPr>
        <p:spPr/>
        <p:txBody>
          <a:bodyPr/>
          <a:lstStyle/>
          <a:p>
            <a:fld id="{EA18B634-464F-411A-88BD-3A37F017D9A8}" type="slidenum">
              <a:rPr lang="sl-SI" smtClean="0"/>
              <a:t>6</a:t>
            </a:fld>
            <a:endParaRPr lang="sl-SI"/>
          </a:p>
        </p:txBody>
      </p:sp>
    </p:spTree>
    <p:extLst>
      <p:ext uri="{BB962C8B-B14F-4D97-AF65-F5344CB8AC3E}">
        <p14:creationId xmlns:p14="http://schemas.microsoft.com/office/powerpoint/2010/main" val="3451892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A2CE5-18B2-B744-D2A3-B95DF9137781}"/>
            </a:ext>
          </a:extLst>
        </p:cNvPr>
        <p:cNvGrpSpPr/>
        <p:nvPr/>
      </p:nvGrpSpPr>
      <p:grpSpPr>
        <a:xfrm>
          <a:off x="0" y="0"/>
          <a:ext cx="0" cy="0"/>
          <a:chOff x="0" y="0"/>
          <a:chExt cx="0" cy="0"/>
        </a:xfrm>
      </p:grpSpPr>
      <p:sp>
        <p:nvSpPr>
          <p:cNvPr id="2" name="Označba mesta stranske slike 1">
            <a:extLst>
              <a:ext uri="{FF2B5EF4-FFF2-40B4-BE49-F238E27FC236}">
                <a16:creationId xmlns:a16="http://schemas.microsoft.com/office/drawing/2014/main" id="{4648DA81-4B7C-8FE8-77A9-29A36491026B}"/>
              </a:ext>
            </a:extLst>
          </p:cNvPr>
          <p:cNvSpPr>
            <a:spLocks noGrp="1" noRot="1" noChangeAspect="1"/>
          </p:cNvSpPr>
          <p:nvPr>
            <p:ph type="sldImg"/>
          </p:nvPr>
        </p:nvSpPr>
        <p:spPr/>
      </p:sp>
      <p:sp>
        <p:nvSpPr>
          <p:cNvPr id="3" name="Označba mesta opomb 2">
            <a:extLst>
              <a:ext uri="{FF2B5EF4-FFF2-40B4-BE49-F238E27FC236}">
                <a16:creationId xmlns:a16="http://schemas.microsoft.com/office/drawing/2014/main" id="{E036959D-56E3-9118-6648-1555EB7BD650}"/>
              </a:ext>
            </a:extLst>
          </p:cNvPr>
          <p:cNvSpPr>
            <a:spLocks noGrp="1"/>
          </p:cNvSpPr>
          <p:nvPr>
            <p:ph type="body" idx="1"/>
          </p:nvPr>
        </p:nvSpPr>
        <p:spPr/>
        <p:txBody>
          <a:bodyPr/>
          <a:lstStyle/>
          <a:p>
            <a:endParaRPr lang="sl-SI" dirty="0"/>
          </a:p>
        </p:txBody>
      </p:sp>
      <p:sp>
        <p:nvSpPr>
          <p:cNvPr id="4" name="Označba mesta številke diapozitiva 3">
            <a:extLst>
              <a:ext uri="{FF2B5EF4-FFF2-40B4-BE49-F238E27FC236}">
                <a16:creationId xmlns:a16="http://schemas.microsoft.com/office/drawing/2014/main" id="{34229983-9F07-5263-56D0-23C5F4336323}"/>
              </a:ext>
            </a:extLst>
          </p:cNvPr>
          <p:cNvSpPr>
            <a:spLocks noGrp="1"/>
          </p:cNvSpPr>
          <p:nvPr>
            <p:ph type="sldNum" sz="quarter" idx="5"/>
          </p:nvPr>
        </p:nvSpPr>
        <p:spPr/>
        <p:txBody>
          <a:bodyPr/>
          <a:lstStyle/>
          <a:p>
            <a:fld id="{EA18B634-464F-411A-88BD-3A37F017D9A8}" type="slidenum">
              <a:rPr lang="sl-SI" smtClean="0"/>
              <a:t>7</a:t>
            </a:fld>
            <a:endParaRPr lang="sl-SI"/>
          </a:p>
        </p:txBody>
      </p:sp>
    </p:spTree>
    <p:extLst>
      <p:ext uri="{BB962C8B-B14F-4D97-AF65-F5344CB8AC3E}">
        <p14:creationId xmlns:p14="http://schemas.microsoft.com/office/powerpoint/2010/main" val="14979093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6" name="Google Shape;96;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3" name="Google Shape;113;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0" name="Google Shape;12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5" name="Google Shape;125;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7" name="Google Shape;147;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značba mesta stranske slike 1"/>
          <p:cNvSpPr>
            <a:spLocks noGrp="1" noRot="1" noChangeAspect="1"/>
          </p:cNvSpPr>
          <p:nvPr>
            <p:ph type="sldImg"/>
          </p:nvPr>
        </p:nvSpPr>
        <p:spPr/>
      </p:sp>
      <p:sp>
        <p:nvSpPr>
          <p:cNvPr id="3" name="Označba mesta opomb 2"/>
          <p:cNvSpPr>
            <a:spLocks noGrp="1"/>
          </p:cNvSpPr>
          <p:nvPr>
            <p:ph type="body" idx="1"/>
          </p:nvPr>
        </p:nvSpPr>
        <p:spPr/>
        <p:txBody>
          <a:bodyPr/>
          <a:lstStyle/>
          <a:p>
            <a:endParaRPr lang="sl-SI" dirty="0"/>
          </a:p>
        </p:txBody>
      </p:sp>
      <p:sp>
        <p:nvSpPr>
          <p:cNvPr id="4" name="Označba mesta številke diapozitiva 3"/>
          <p:cNvSpPr>
            <a:spLocks noGrp="1"/>
          </p:cNvSpPr>
          <p:nvPr>
            <p:ph type="sldNum" sz="quarter" idx="5"/>
          </p:nvPr>
        </p:nvSpPr>
        <p:spPr/>
        <p:txBody>
          <a:bodyPr/>
          <a:lstStyle/>
          <a:p>
            <a:fld id="{BF81FBE2-676A-4962-8373-66D60C64E5A6}" type="slidenum">
              <a:rPr lang="sl-SI" smtClean="0"/>
              <a:t>10</a:t>
            </a:fld>
            <a:endParaRPr lang="sl-SI"/>
          </a:p>
        </p:txBody>
      </p:sp>
    </p:spTree>
    <p:extLst>
      <p:ext uri="{BB962C8B-B14F-4D97-AF65-F5344CB8AC3E}">
        <p14:creationId xmlns:p14="http://schemas.microsoft.com/office/powerpoint/2010/main" val="1700118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značba mesta stranske slike 1"/>
          <p:cNvSpPr>
            <a:spLocks noGrp="1" noRot="1" noChangeAspect="1"/>
          </p:cNvSpPr>
          <p:nvPr>
            <p:ph type="sldImg"/>
          </p:nvPr>
        </p:nvSpPr>
        <p:spPr/>
      </p:sp>
      <p:sp>
        <p:nvSpPr>
          <p:cNvPr id="3" name="Označba mesta opomb 2"/>
          <p:cNvSpPr>
            <a:spLocks noGrp="1"/>
          </p:cNvSpPr>
          <p:nvPr>
            <p:ph type="body" idx="1"/>
          </p:nvPr>
        </p:nvSpPr>
        <p:spPr/>
        <p:txBody>
          <a:bodyPr/>
          <a:lstStyle/>
          <a:p>
            <a:endParaRPr lang="sl-SI" dirty="0"/>
          </a:p>
        </p:txBody>
      </p:sp>
      <p:sp>
        <p:nvSpPr>
          <p:cNvPr id="4" name="Označba mesta številke diapozitiva 3"/>
          <p:cNvSpPr>
            <a:spLocks noGrp="1"/>
          </p:cNvSpPr>
          <p:nvPr>
            <p:ph type="sldNum" sz="quarter" idx="5"/>
          </p:nvPr>
        </p:nvSpPr>
        <p:spPr/>
        <p:txBody>
          <a:bodyPr/>
          <a:lstStyle/>
          <a:p>
            <a:fld id="{DACED601-AC6B-4790-9B84-8C23548761B1}" type="slidenum">
              <a:rPr lang="sl-SI" smtClean="0"/>
              <a:t>6</a:t>
            </a:fld>
            <a:endParaRPr lang="sl-SI"/>
          </a:p>
        </p:txBody>
      </p:sp>
    </p:spTree>
    <p:extLst>
      <p:ext uri="{BB962C8B-B14F-4D97-AF65-F5344CB8AC3E}">
        <p14:creationId xmlns:p14="http://schemas.microsoft.com/office/powerpoint/2010/main" val="974597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AC30697-1819-FFD1-6205-4C0F86DAF5E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E8AC4F-E7C7-3E51-10C8-2D6A78632346}"/>
              </a:ext>
            </a:extLst>
          </p:cNvPr>
          <p:cNvSpPr>
            <a:spLocks noGrp="1"/>
          </p:cNvSpPr>
          <p:nvPr>
            <p:ph type="ctrTitle"/>
          </p:nvPr>
        </p:nvSpPr>
        <p:spPr>
          <a:xfrm>
            <a:off x="218662" y="1563129"/>
            <a:ext cx="7010041" cy="1946833"/>
          </a:xfrm>
        </p:spPr>
        <p:txBody>
          <a:bodyPr anchor="b"/>
          <a:lstStyle>
            <a:lvl1pPr algn="l">
              <a:defRPr sz="6000">
                <a:solidFill>
                  <a:schemeClr val="bg1"/>
                </a:solidFill>
              </a:defRPr>
            </a:lvl1pPr>
          </a:lstStyle>
          <a:p>
            <a:r>
              <a:rPr lang="en-GB" dirty="0"/>
              <a:t>Click to edit Master title style</a:t>
            </a:r>
          </a:p>
        </p:txBody>
      </p:sp>
      <p:sp>
        <p:nvSpPr>
          <p:cNvPr id="3" name="Subtitle 2">
            <a:extLst>
              <a:ext uri="{FF2B5EF4-FFF2-40B4-BE49-F238E27FC236}">
                <a16:creationId xmlns:a16="http://schemas.microsoft.com/office/drawing/2014/main" id="{65AD955C-55C0-6633-2A9C-F74A5F5F9C9D}"/>
              </a:ext>
            </a:extLst>
          </p:cNvPr>
          <p:cNvSpPr>
            <a:spLocks noGrp="1"/>
          </p:cNvSpPr>
          <p:nvPr>
            <p:ph type="subTitle" idx="1"/>
          </p:nvPr>
        </p:nvSpPr>
        <p:spPr>
          <a:xfrm>
            <a:off x="218662" y="3639108"/>
            <a:ext cx="7010041" cy="132830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740C0024-C401-8EA2-B659-E03FEEE8C5EB}"/>
              </a:ext>
            </a:extLst>
          </p:cNvPr>
          <p:cNvSpPr>
            <a:spLocks noGrp="1"/>
          </p:cNvSpPr>
          <p:nvPr>
            <p:ph type="dt" sz="half" idx="10"/>
          </p:nvPr>
        </p:nvSpPr>
        <p:spPr>
          <a:xfrm>
            <a:off x="218662" y="6374886"/>
            <a:ext cx="4685270" cy="365125"/>
          </a:xfrm>
        </p:spPr>
        <p:txBody>
          <a:bodyPr/>
          <a:lstStyle/>
          <a:p>
            <a:fld id="{8B8DD5A8-06B6-BF46-9E32-FD6EE058DC53}" type="datetimeFigureOut">
              <a:rPr lang="en-GB" smtClean="0"/>
              <a:t>11/04/2025</a:t>
            </a:fld>
            <a:endParaRPr lang="en-GB"/>
          </a:p>
        </p:txBody>
      </p:sp>
    </p:spTree>
    <p:extLst>
      <p:ext uri="{BB962C8B-B14F-4D97-AF65-F5344CB8AC3E}">
        <p14:creationId xmlns:p14="http://schemas.microsoft.com/office/powerpoint/2010/main" val="2080010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1CD-437D-7988-FDAB-FEF076E63080}"/>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E0473AB1-2CEB-0C4B-23B5-EDDA974584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F40A28-2325-FD0C-0FFC-72B29E432009}"/>
              </a:ext>
            </a:extLst>
          </p:cNvPr>
          <p:cNvSpPr>
            <a:spLocks noGrp="1"/>
          </p:cNvSpPr>
          <p:nvPr>
            <p:ph type="dt" sz="half" idx="10"/>
          </p:nvPr>
        </p:nvSpPr>
        <p:spPr/>
        <p:txBody>
          <a:bodyPr/>
          <a:lstStyle/>
          <a:p>
            <a:fld id="{8B8DD5A8-06B6-BF46-9E32-FD6EE058DC53}" type="datetimeFigureOut">
              <a:rPr lang="en-GB" smtClean="0"/>
              <a:t>11/04/2025</a:t>
            </a:fld>
            <a:endParaRPr lang="en-GB"/>
          </a:p>
        </p:txBody>
      </p:sp>
      <p:sp>
        <p:nvSpPr>
          <p:cNvPr id="5" name="Footer Placeholder 4">
            <a:extLst>
              <a:ext uri="{FF2B5EF4-FFF2-40B4-BE49-F238E27FC236}">
                <a16:creationId xmlns:a16="http://schemas.microsoft.com/office/drawing/2014/main" id="{D7859D00-2378-6259-9E37-167E51D37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D627A-555E-0B24-FDB1-A57E21A5A89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3043866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62553-9915-ECA2-EC58-354319AFAB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43B1E0-3776-0147-ADDA-E4DA2B0430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C047AE-3633-23E6-8C12-D5DA3DFBA95D}"/>
              </a:ext>
            </a:extLst>
          </p:cNvPr>
          <p:cNvSpPr>
            <a:spLocks noGrp="1"/>
          </p:cNvSpPr>
          <p:nvPr>
            <p:ph type="dt" sz="half" idx="10"/>
          </p:nvPr>
        </p:nvSpPr>
        <p:spPr/>
        <p:txBody>
          <a:bodyPr/>
          <a:lstStyle/>
          <a:p>
            <a:fld id="{8B8DD5A8-06B6-BF46-9E32-FD6EE058DC53}" type="datetimeFigureOut">
              <a:rPr lang="en-GB" smtClean="0"/>
              <a:t>11/04/2025</a:t>
            </a:fld>
            <a:endParaRPr lang="en-GB"/>
          </a:p>
        </p:txBody>
      </p:sp>
      <p:sp>
        <p:nvSpPr>
          <p:cNvPr id="5" name="Footer Placeholder 4">
            <a:extLst>
              <a:ext uri="{FF2B5EF4-FFF2-40B4-BE49-F238E27FC236}">
                <a16:creationId xmlns:a16="http://schemas.microsoft.com/office/drawing/2014/main" id="{7A9F521D-8EEE-D562-69EC-5B8E3D8E8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E176B-9ED0-3AE9-2286-0A8DF7F0627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57781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67C7-1444-C40C-38B6-A206637410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E8FCF0-7E2B-F95A-72C3-F2E90EDE2E0C}"/>
              </a:ext>
            </a:extLst>
          </p:cNvPr>
          <p:cNvSpPr>
            <a:spLocks noGrp="1"/>
          </p:cNvSpPr>
          <p:nvPr>
            <p:ph sz="half" idx="1"/>
          </p:nvPr>
        </p:nvSpPr>
        <p:spPr>
          <a:xfrm>
            <a:off x="838200" y="2150073"/>
            <a:ext cx="5181600" cy="4026889"/>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6A6C4EA9-06CF-B642-8642-91492152776F}"/>
              </a:ext>
            </a:extLst>
          </p:cNvPr>
          <p:cNvSpPr>
            <a:spLocks noGrp="1"/>
          </p:cNvSpPr>
          <p:nvPr>
            <p:ph sz="half" idx="2"/>
          </p:nvPr>
        </p:nvSpPr>
        <p:spPr>
          <a:xfrm>
            <a:off x="6172200" y="2150073"/>
            <a:ext cx="5181600" cy="402689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Date Placeholder 4">
            <a:extLst>
              <a:ext uri="{FF2B5EF4-FFF2-40B4-BE49-F238E27FC236}">
                <a16:creationId xmlns:a16="http://schemas.microsoft.com/office/drawing/2014/main" id="{7F75157D-F3C5-6B24-CFB5-C9D65DEE4193}"/>
              </a:ext>
            </a:extLst>
          </p:cNvPr>
          <p:cNvSpPr>
            <a:spLocks noGrp="1"/>
          </p:cNvSpPr>
          <p:nvPr>
            <p:ph type="dt" sz="half" idx="10"/>
          </p:nvPr>
        </p:nvSpPr>
        <p:spPr/>
        <p:txBody>
          <a:bodyPr/>
          <a:lstStyle/>
          <a:p>
            <a:fld id="{8B8DD5A8-06B6-BF46-9E32-FD6EE058DC53}" type="datetimeFigureOut">
              <a:rPr lang="en-GB" smtClean="0"/>
              <a:t>11/04/2025</a:t>
            </a:fld>
            <a:endParaRPr lang="en-GB"/>
          </a:p>
        </p:txBody>
      </p:sp>
      <p:sp>
        <p:nvSpPr>
          <p:cNvPr id="6" name="Footer Placeholder 5">
            <a:extLst>
              <a:ext uri="{FF2B5EF4-FFF2-40B4-BE49-F238E27FC236}">
                <a16:creationId xmlns:a16="http://schemas.microsoft.com/office/drawing/2014/main" id="{52BE8177-1BF0-24CD-F08C-C334F1221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41533-4C42-0ADD-9E03-0C122B547FE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680225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C6AC-3E24-01D5-40CC-D3C63D99BAF1}"/>
              </a:ext>
            </a:extLst>
          </p:cNvPr>
          <p:cNvSpPr>
            <a:spLocks noGrp="1"/>
          </p:cNvSpPr>
          <p:nvPr>
            <p:ph type="title"/>
          </p:nvPr>
        </p:nvSpPr>
        <p:spPr>
          <a:xfrm>
            <a:off x="839788" y="1325563"/>
            <a:ext cx="8069750" cy="676232"/>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AACA1E-0624-D5A8-EA80-B5603FE2617A}"/>
              </a:ext>
            </a:extLst>
          </p:cNvPr>
          <p:cNvSpPr>
            <a:spLocks noGrp="1"/>
          </p:cNvSpPr>
          <p:nvPr>
            <p:ph type="body" idx="1"/>
          </p:nvPr>
        </p:nvSpPr>
        <p:spPr>
          <a:xfrm>
            <a:off x="839788" y="2001795"/>
            <a:ext cx="5157787"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9189C9F8-EA72-A6BE-C631-54ADF82B6A7D}"/>
              </a:ext>
            </a:extLst>
          </p:cNvPr>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Text Placeholder 4">
            <a:extLst>
              <a:ext uri="{FF2B5EF4-FFF2-40B4-BE49-F238E27FC236}">
                <a16:creationId xmlns:a16="http://schemas.microsoft.com/office/drawing/2014/main" id="{D8A89723-F6C7-A15C-F08A-AA0468792423}"/>
              </a:ext>
            </a:extLst>
          </p:cNvPr>
          <p:cNvSpPr>
            <a:spLocks noGrp="1"/>
          </p:cNvSpPr>
          <p:nvPr>
            <p:ph type="body" sz="quarter" idx="3"/>
          </p:nvPr>
        </p:nvSpPr>
        <p:spPr>
          <a:xfrm>
            <a:off x="6172200" y="2001795"/>
            <a:ext cx="5183188"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AD81FF35-836C-0662-668D-D044538466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846F1DA-08DD-2DC8-83D6-8BC6A8526B98}"/>
              </a:ext>
            </a:extLst>
          </p:cNvPr>
          <p:cNvSpPr>
            <a:spLocks noGrp="1"/>
          </p:cNvSpPr>
          <p:nvPr>
            <p:ph type="dt" sz="half" idx="10"/>
          </p:nvPr>
        </p:nvSpPr>
        <p:spPr/>
        <p:txBody>
          <a:bodyPr/>
          <a:lstStyle/>
          <a:p>
            <a:fld id="{8B8DD5A8-06B6-BF46-9E32-FD6EE058DC53}" type="datetimeFigureOut">
              <a:rPr lang="en-GB" smtClean="0"/>
              <a:t>11/04/2025</a:t>
            </a:fld>
            <a:endParaRPr lang="en-GB"/>
          </a:p>
        </p:txBody>
      </p:sp>
      <p:sp>
        <p:nvSpPr>
          <p:cNvPr id="8" name="Footer Placeholder 7">
            <a:extLst>
              <a:ext uri="{FF2B5EF4-FFF2-40B4-BE49-F238E27FC236}">
                <a16:creationId xmlns:a16="http://schemas.microsoft.com/office/drawing/2014/main" id="{2930FB04-0A5A-1DAC-6055-5188E0D021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D5D385-1E97-2980-B0F0-C3AB0CBD9BB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623308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06C8-F342-925C-355A-87ADB91673E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173212-6D85-6255-48D4-84209E9219F3}"/>
              </a:ext>
            </a:extLst>
          </p:cNvPr>
          <p:cNvSpPr>
            <a:spLocks noGrp="1"/>
          </p:cNvSpPr>
          <p:nvPr>
            <p:ph type="dt" sz="half" idx="10"/>
          </p:nvPr>
        </p:nvSpPr>
        <p:spPr/>
        <p:txBody>
          <a:bodyPr/>
          <a:lstStyle/>
          <a:p>
            <a:fld id="{8B8DD5A8-06B6-BF46-9E32-FD6EE058DC53}" type="datetimeFigureOut">
              <a:rPr lang="en-GB" smtClean="0"/>
              <a:t>11/04/2025</a:t>
            </a:fld>
            <a:endParaRPr lang="en-GB"/>
          </a:p>
        </p:txBody>
      </p:sp>
      <p:sp>
        <p:nvSpPr>
          <p:cNvPr id="4" name="Footer Placeholder 3">
            <a:extLst>
              <a:ext uri="{FF2B5EF4-FFF2-40B4-BE49-F238E27FC236}">
                <a16:creationId xmlns:a16="http://schemas.microsoft.com/office/drawing/2014/main" id="{5C6F12AF-0C3A-9D21-EAEA-84C3ECA2C1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08A9B5-454D-A794-0EC2-B9F67697285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250126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703A41-4CC4-82DB-C175-E9AB796BC929}"/>
              </a:ext>
            </a:extLst>
          </p:cNvPr>
          <p:cNvSpPr>
            <a:spLocks noGrp="1"/>
          </p:cNvSpPr>
          <p:nvPr>
            <p:ph type="dt" sz="half" idx="10"/>
          </p:nvPr>
        </p:nvSpPr>
        <p:spPr/>
        <p:txBody>
          <a:bodyPr/>
          <a:lstStyle/>
          <a:p>
            <a:fld id="{8B8DD5A8-06B6-BF46-9E32-FD6EE058DC53}" type="datetimeFigureOut">
              <a:rPr lang="en-GB" smtClean="0"/>
              <a:t>11/04/2025</a:t>
            </a:fld>
            <a:endParaRPr lang="en-GB"/>
          </a:p>
        </p:txBody>
      </p:sp>
      <p:sp>
        <p:nvSpPr>
          <p:cNvPr id="3" name="Footer Placeholder 2">
            <a:extLst>
              <a:ext uri="{FF2B5EF4-FFF2-40B4-BE49-F238E27FC236}">
                <a16:creationId xmlns:a16="http://schemas.microsoft.com/office/drawing/2014/main" id="{77F0258B-89A9-334D-A588-2623255035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20E53-518D-5BF7-A997-791A18F5734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342416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DAA1-186B-2F91-8DD4-AB5BEE525984}"/>
              </a:ext>
            </a:extLst>
          </p:cNvPr>
          <p:cNvSpPr>
            <a:spLocks noGrp="1"/>
          </p:cNvSpPr>
          <p:nvPr>
            <p:ph type="title"/>
          </p:nvPr>
        </p:nvSpPr>
        <p:spPr>
          <a:xfrm>
            <a:off x="839788" y="1235676"/>
            <a:ext cx="3932237" cy="926756"/>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86E6D2A-1E35-210E-F292-190F2C244B32}"/>
              </a:ext>
            </a:extLst>
          </p:cNvPr>
          <p:cNvSpPr>
            <a:spLocks noGrp="1"/>
          </p:cNvSpPr>
          <p:nvPr>
            <p:ph idx="1"/>
          </p:nvPr>
        </p:nvSpPr>
        <p:spPr>
          <a:xfrm>
            <a:off x="5183188" y="2248930"/>
            <a:ext cx="6172200" cy="36121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Text Placeholder 3">
            <a:extLst>
              <a:ext uri="{FF2B5EF4-FFF2-40B4-BE49-F238E27FC236}">
                <a16:creationId xmlns:a16="http://schemas.microsoft.com/office/drawing/2014/main" id="{0BE98CF9-B5A2-4973-DDE8-B3B084090D30}"/>
              </a:ext>
            </a:extLst>
          </p:cNvPr>
          <p:cNvSpPr>
            <a:spLocks noGrp="1"/>
          </p:cNvSpPr>
          <p:nvPr>
            <p:ph type="body" sz="half" idx="2"/>
          </p:nvPr>
        </p:nvSpPr>
        <p:spPr>
          <a:xfrm>
            <a:off x="839788" y="2248930"/>
            <a:ext cx="3932237" cy="36200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C444C9-B434-E007-3FE0-60686E386069}"/>
              </a:ext>
            </a:extLst>
          </p:cNvPr>
          <p:cNvSpPr>
            <a:spLocks noGrp="1"/>
          </p:cNvSpPr>
          <p:nvPr>
            <p:ph type="dt" sz="half" idx="10"/>
          </p:nvPr>
        </p:nvSpPr>
        <p:spPr/>
        <p:txBody>
          <a:bodyPr/>
          <a:lstStyle/>
          <a:p>
            <a:fld id="{8B8DD5A8-06B6-BF46-9E32-FD6EE058DC53}" type="datetimeFigureOut">
              <a:rPr lang="en-GB" smtClean="0"/>
              <a:t>11/04/2025</a:t>
            </a:fld>
            <a:endParaRPr lang="en-GB"/>
          </a:p>
        </p:txBody>
      </p:sp>
      <p:sp>
        <p:nvSpPr>
          <p:cNvPr id="6" name="Footer Placeholder 5">
            <a:extLst>
              <a:ext uri="{FF2B5EF4-FFF2-40B4-BE49-F238E27FC236}">
                <a16:creationId xmlns:a16="http://schemas.microsoft.com/office/drawing/2014/main" id="{998C3289-FBFE-E864-BE40-B8E9C66574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83AD5-480D-BDC3-D609-7554E6CEBC16}"/>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73381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387B-E97F-25B5-54DF-1CDD562DAA33}"/>
              </a:ext>
            </a:extLst>
          </p:cNvPr>
          <p:cNvSpPr>
            <a:spLocks noGrp="1"/>
          </p:cNvSpPr>
          <p:nvPr>
            <p:ph type="title"/>
          </p:nvPr>
        </p:nvSpPr>
        <p:spPr>
          <a:xfrm>
            <a:off x="839788" y="1149177"/>
            <a:ext cx="3932237" cy="1062681"/>
          </a:xfrm>
        </p:spPr>
        <p:txBody>
          <a:bodyPr anchor="b"/>
          <a:lstStyle>
            <a:lvl1pPr>
              <a:defRPr sz="3200"/>
            </a:lvl1pPr>
          </a:lstStyle>
          <a:p>
            <a:r>
              <a:rPr lang="en-GB" dirty="0"/>
              <a:t>Click to edit Master title style</a:t>
            </a:r>
          </a:p>
        </p:txBody>
      </p:sp>
      <p:sp>
        <p:nvSpPr>
          <p:cNvPr id="3" name="Picture Placeholder 2">
            <a:extLst>
              <a:ext uri="{FF2B5EF4-FFF2-40B4-BE49-F238E27FC236}">
                <a16:creationId xmlns:a16="http://schemas.microsoft.com/office/drawing/2014/main" id="{DC71B065-6DB4-D683-5E04-77D7CF742068}"/>
              </a:ext>
            </a:extLst>
          </p:cNvPr>
          <p:cNvSpPr>
            <a:spLocks noGrp="1"/>
          </p:cNvSpPr>
          <p:nvPr>
            <p:ph type="pic" idx="1"/>
          </p:nvPr>
        </p:nvSpPr>
        <p:spPr>
          <a:xfrm>
            <a:off x="5183188" y="2335427"/>
            <a:ext cx="6172200" cy="352562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1C4C6D-22BB-95DE-74EF-1AB0472578AE}"/>
              </a:ext>
            </a:extLst>
          </p:cNvPr>
          <p:cNvSpPr>
            <a:spLocks noGrp="1"/>
          </p:cNvSpPr>
          <p:nvPr>
            <p:ph type="body" sz="half" idx="2"/>
          </p:nvPr>
        </p:nvSpPr>
        <p:spPr>
          <a:xfrm>
            <a:off x="839788" y="2335426"/>
            <a:ext cx="3932237" cy="35335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64A96-2ECA-A84D-705E-A846E0806F63}"/>
              </a:ext>
            </a:extLst>
          </p:cNvPr>
          <p:cNvSpPr>
            <a:spLocks noGrp="1"/>
          </p:cNvSpPr>
          <p:nvPr>
            <p:ph type="dt" sz="half" idx="10"/>
          </p:nvPr>
        </p:nvSpPr>
        <p:spPr/>
        <p:txBody>
          <a:bodyPr/>
          <a:lstStyle/>
          <a:p>
            <a:fld id="{8B8DD5A8-06B6-BF46-9E32-FD6EE058DC53}" type="datetimeFigureOut">
              <a:rPr lang="en-GB" smtClean="0"/>
              <a:t>11/04/2025</a:t>
            </a:fld>
            <a:endParaRPr lang="en-GB"/>
          </a:p>
        </p:txBody>
      </p:sp>
      <p:sp>
        <p:nvSpPr>
          <p:cNvPr id="6" name="Footer Placeholder 5">
            <a:extLst>
              <a:ext uri="{FF2B5EF4-FFF2-40B4-BE49-F238E27FC236}">
                <a16:creationId xmlns:a16="http://schemas.microsoft.com/office/drawing/2014/main" id="{4CA27274-18FF-FD20-9AB3-0EF3B5B10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F534D-0EE2-E050-E6FC-FE676DC027E2}"/>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91152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C9382-4CBC-AAFD-DE1C-D2CE7E7AB960}"/>
              </a:ext>
            </a:extLst>
          </p:cNvPr>
          <p:cNvSpPr>
            <a:spLocks noGrp="1"/>
          </p:cNvSpPr>
          <p:nvPr>
            <p:ph type="title"/>
          </p:nvPr>
        </p:nvSpPr>
        <p:spPr>
          <a:xfrm>
            <a:off x="838200" y="1424587"/>
            <a:ext cx="8083378" cy="546100"/>
          </a:xfrm>
        </p:spPr>
        <p:txBody>
          <a:bodyPr/>
          <a:lstStyle/>
          <a:p>
            <a:r>
              <a:rPr lang="en-GB" dirty="0"/>
              <a:t>Click to edit Master title style</a:t>
            </a:r>
          </a:p>
        </p:txBody>
      </p:sp>
      <p:sp>
        <p:nvSpPr>
          <p:cNvPr id="3" name="Vertical Text Placeholder 2">
            <a:extLst>
              <a:ext uri="{FF2B5EF4-FFF2-40B4-BE49-F238E27FC236}">
                <a16:creationId xmlns:a16="http://schemas.microsoft.com/office/drawing/2014/main" id="{0C507C5E-72B5-0635-ECF6-2450538FFD26}"/>
              </a:ext>
            </a:extLst>
          </p:cNvPr>
          <p:cNvSpPr>
            <a:spLocks noGrp="1"/>
          </p:cNvSpPr>
          <p:nvPr>
            <p:ph type="body" orient="vert" idx="1"/>
          </p:nvPr>
        </p:nvSpPr>
        <p:spPr>
          <a:xfrm>
            <a:off x="838200" y="2248930"/>
            <a:ext cx="10515600" cy="39280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468B1-460B-270F-9C23-FE153319DCAD}"/>
              </a:ext>
            </a:extLst>
          </p:cNvPr>
          <p:cNvSpPr>
            <a:spLocks noGrp="1"/>
          </p:cNvSpPr>
          <p:nvPr>
            <p:ph type="dt" sz="half" idx="10"/>
          </p:nvPr>
        </p:nvSpPr>
        <p:spPr/>
        <p:txBody>
          <a:bodyPr/>
          <a:lstStyle/>
          <a:p>
            <a:fld id="{8B8DD5A8-06B6-BF46-9E32-FD6EE058DC53}" type="datetimeFigureOut">
              <a:rPr lang="en-GB" smtClean="0"/>
              <a:t>11/04/2025</a:t>
            </a:fld>
            <a:endParaRPr lang="en-GB"/>
          </a:p>
        </p:txBody>
      </p:sp>
      <p:sp>
        <p:nvSpPr>
          <p:cNvPr id="5" name="Footer Placeholder 4">
            <a:extLst>
              <a:ext uri="{FF2B5EF4-FFF2-40B4-BE49-F238E27FC236}">
                <a16:creationId xmlns:a16="http://schemas.microsoft.com/office/drawing/2014/main" id="{63653163-AF56-FF3C-63D9-ADF6130F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891B4-D54D-5F30-2C6A-417A013B5CBB}"/>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3895238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72CF67-CBAB-FEED-AC83-36A3169DC4F8}"/>
              </a:ext>
            </a:extLst>
          </p:cNvPr>
          <p:cNvSpPr>
            <a:spLocks noGrp="1"/>
          </p:cNvSpPr>
          <p:nvPr>
            <p:ph type="title" orient="vert"/>
          </p:nvPr>
        </p:nvSpPr>
        <p:spPr>
          <a:xfrm>
            <a:off x="8810368" y="2335427"/>
            <a:ext cx="2543432" cy="3841536"/>
          </a:xfrm>
        </p:spPr>
        <p:txBody>
          <a:bodyPr vert="eaVert"/>
          <a:lstStyle/>
          <a:p>
            <a:r>
              <a:rPr lang="en-GB" dirty="0"/>
              <a:t>Click to edit Master title style</a:t>
            </a:r>
          </a:p>
        </p:txBody>
      </p:sp>
      <p:sp>
        <p:nvSpPr>
          <p:cNvPr id="3" name="Vertical Text Placeholder 2">
            <a:extLst>
              <a:ext uri="{FF2B5EF4-FFF2-40B4-BE49-F238E27FC236}">
                <a16:creationId xmlns:a16="http://schemas.microsoft.com/office/drawing/2014/main" id="{8AD123A7-014F-234F-4807-B9DE932166F3}"/>
              </a:ext>
            </a:extLst>
          </p:cNvPr>
          <p:cNvSpPr>
            <a:spLocks noGrp="1"/>
          </p:cNvSpPr>
          <p:nvPr>
            <p:ph type="body" orient="vert" idx="1"/>
          </p:nvPr>
        </p:nvSpPr>
        <p:spPr>
          <a:xfrm>
            <a:off x="838200" y="1173891"/>
            <a:ext cx="7734300" cy="500307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7D2AF6-714A-F6B9-9157-D2409E8B1BCD}"/>
              </a:ext>
            </a:extLst>
          </p:cNvPr>
          <p:cNvSpPr>
            <a:spLocks noGrp="1"/>
          </p:cNvSpPr>
          <p:nvPr>
            <p:ph type="dt" sz="half" idx="10"/>
          </p:nvPr>
        </p:nvSpPr>
        <p:spPr/>
        <p:txBody>
          <a:bodyPr/>
          <a:lstStyle/>
          <a:p>
            <a:fld id="{8B8DD5A8-06B6-BF46-9E32-FD6EE058DC53}" type="datetimeFigureOut">
              <a:rPr lang="en-GB" smtClean="0"/>
              <a:t>11/04/2025</a:t>
            </a:fld>
            <a:endParaRPr lang="en-GB"/>
          </a:p>
        </p:txBody>
      </p:sp>
      <p:sp>
        <p:nvSpPr>
          <p:cNvPr id="5" name="Footer Placeholder 4">
            <a:extLst>
              <a:ext uri="{FF2B5EF4-FFF2-40B4-BE49-F238E27FC236}">
                <a16:creationId xmlns:a16="http://schemas.microsoft.com/office/drawing/2014/main" id="{0EBA642A-6886-9256-EDE8-002CEC0F9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0DC8F-3DA1-555C-E1D2-ADBCDE5DCA7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7699221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AC30697-1819-FFD1-6205-4C0F86DAF5EB}"/>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E8AC4F-E7C7-3E51-10C8-2D6A78632346}"/>
              </a:ext>
            </a:extLst>
          </p:cNvPr>
          <p:cNvSpPr>
            <a:spLocks noGrp="1"/>
          </p:cNvSpPr>
          <p:nvPr>
            <p:ph type="ctrTitle"/>
          </p:nvPr>
        </p:nvSpPr>
        <p:spPr>
          <a:xfrm>
            <a:off x="218662" y="2056439"/>
            <a:ext cx="7010041" cy="2257799"/>
          </a:xfrm>
        </p:spPr>
        <p:txBody>
          <a:bodyPr anchor="b"/>
          <a:lstStyle>
            <a:lvl1pPr algn="l">
              <a:defRPr sz="6000">
                <a:solidFill>
                  <a:schemeClr val="bg1"/>
                </a:solidFill>
              </a:defRPr>
            </a:lvl1pPr>
          </a:lstStyle>
          <a:p>
            <a:r>
              <a:rPr lang="en-GB" dirty="0"/>
              <a:t>Click to edit Master title style</a:t>
            </a:r>
          </a:p>
        </p:txBody>
      </p:sp>
      <p:sp>
        <p:nvSpPr>
          <p:cNvPr id="3" name="Subtitle 2">
            <a:extLst>
              <a:ext uri="{FF2B5EF4-FFF2-40B4-BE49-F238E27FC236}">
                <a16:creationId xmlns:a16="http://schemas.microsoft.com/office/drawing/2014/main" id="{65AD955C-55C0-6633-2A9C-F74A5F5F9C9D}"/>
              </a:ext>
            </a:extLst>
          </p:cNvPr>
          <p:cNvSpPr>
            <a:spLocks noGrp="1"/>
          </p:cNvSpPr>
          <p:nvPr>
            <p:ph type="subTitle" idx="1"/>
          </p:nvPr>
        </p:nvSpPr>
        <p:spPr>
          <a:xfrm>
            <a:off x="218661" y="4432228"/>
            <a:ext cx="7010041" cy="132830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740C0024-C401-8EA2-B659-E03FEEE8C5EB}"/>
              </a:ext>
            </a:extLst>
          </p:cNvPr>
          <p:cNvSpPr>
            <a:spLocks noGrp="1"/>
          </p:cNvSpPr>
          <p:nvPr>
            <p:ph type="dt" sz="half" idx="10"/>
          </p:nvPr>
        </p:nvSpPr>
        <p:spPr>
          <a:xfrm>
            <a:off x="218662" y="6374886"/>
            <a:ext cx="4685270" cy="365125"/>
          </a:xfrm>
        </p:spPr>
        <p:txBody>
          <a:bodyPr/>
          <a:lstStyle/>
          <a:p>
            <a:fld id="{8B8DD5A8-06B6-BF46-9E32-FD6EE058DC53}" type="datetimeFigureOut">
              <a:rPr lang="en-GB" smtClean="0"/>
              <a:t>07/04/2025</a:t>
            </a:fld>
            <a:endParaRPr lang="en-GB"/>
          </a:p>
        </p:txBody>
      </p:sp>
    </p:spTree>
    <p:extLst>
      <p:ext uri="{BB962C8B-B14F-4D97-AF65-F5344CB8AC3E}">
        <p14:creationId xmlns:p14="http://schemas.microsoft.com/office/powerpoint/2010/main" val="18626219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DAA1-186B-2F91-8DD4-AB5BEE525984}"/>
              </a:ext>
            </a:extLst>
          </p:cNvPr>
          <p:cNvSpPr>
            <a:spLocks noGrp="1"/>
          </p:cNvSpPr>
          <p:nvPr>
            <p:ph type="title"/>
          </p:nvPr>
        </p:nvSpPr>
        <p:spPr>
          <a:xfrm>
            <a:off x="839788" y="1235676"/>
            <a:ext cx="3932237" cy="926756"/>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86E6D2A-1E35-210E-F292-190F2C244B32}"/>
              </a:ext>
            </a:extLst>
          </p:cNvPr>
          <p:cNvSpPr>
            <a:spLocks noGrp="1"/>
          </p:cNvSpPr>
          <p:nvPr>
            <p:ph idx="1"/>
          </p:nvPr>
        </p:nvSpPr>
        <p:spPr>
          <a:xfrm>
            <a:off x="5183188" y="2248930"/>
            <a:ext cx="6172200" cy="36121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Text Placeholder 3">
            <a:extLst>
              <a:ext uri="{FF2B5EF4-FFF2-40B4-BE49-F238E27FC236}">
                <a16:creationId xmlns:a16="http://schemas.microsoft.com/office/drawing/2014/main" id="{0BE98CF9-B5A2-4973-DDE8-B3B084090D30}"/>
              </a:ext>
            </a:extLst>
          </p:cNvPr>
          <p:cNvSpPr>
            <a:spLocks noGrp="1"/>
          </p:cNvSpPr>
          <p:nvPr>
            <p:ph type="body" sz="half" idx="2"/>
          </p:nvPr>
        </p:nvSpPr>
        <p:spPr>
          <a:xfrm>
            <a:off x="839788" y="2248930"/>
            <a:ext cx="3932237" cy="36200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C444C9-B434-E007-3FE0-60686E38606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998C3289-FBFE-E864-BE40-B8E9C66574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83AD5-480D-BDC3-D609-7554E6CEBC16}"/>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8193542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62553-9915-ECA2-EC58-354319AFAB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43B1E0-3776-0147-ADDA-E4DA2B0430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C047AE-3633-23E6-8C12-D5DA3DFBA95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7A9F521D-8EEE-D562-69EC-5B8E3D8E8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E176B-9ED0-3AE9-2286-0A8DF7F0627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6613452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703A41-4CC4-82DB-C175-E9AB796BC92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3" name="Footer Placeholder 2">
            <a:extLst>
              <a:ext uri="{FF2B5EF4-FFF2-40B4-BE49-F238E27FC236}">
                <a16:creationId xmlns:a16="http://schemas.microsoft.com/office/drawing/2014/main" id="{77F0258B-89A9-334D-A588-2623255035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20E53-518D-5BF7-A997-791A18F5734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6664495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1CD-437D-7988-FDAB-FEF076E63080}"/>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E0473AB1-2CEB-0C4B-23B5-EDDA974584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F40A28-2325-FD0C-0FFC-72B29E43200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D7859D00-2378-6259-9E37-167E51D37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D627A-555E-0B24-FDB1-A57E21A5A89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4254275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06C8-F342-925C-355A-87ADB91673E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173212-6D85-6255-48D4-84209E9219F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4" name="Footer Placeholder 3">
            <a:extLst>
              <a:ext uri="{FF2B5EF4-FFF2-40B4-BE49-F238E27FC236}">
                <a16:creationId xmlns:a16="http://schemas.microsoft.com/office/drawing/2014/main" id="{5C6F12AF-0C3A-9D21-EAEA-84C3ECA2C1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08A9B5-454D-A794-0EC2-B9F67697285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15031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72CF67-CBAB-FEED-AC83-36A3169DC4F8}"/>
              </a:ext>
            </a:extLst>
          </p:cNvPr>
          <p:cNvSpPr>
            <a:spLocks noGrp="1"/>
          </p:cNvSpPr>
          <p:nvPr>
            <p:ph type="title" orient="vert"/>
          </p:nvPr>
        </p:nvSpPr>
        <p:spPr>
          <a:xfrm>
            <a:off x="8810368" y="2335427"/>
            <a:ext cx="2543432" cy="3841536"/>
          </a:xfrm>
        </p:spPr>
        <p:txBody>
          <a:bodyPr vert="eaVert"/>
          <a:lstStyle/>
          <a:p>
            <a:r>
              <a:rPr lang="en-GB" dirty="0"/>
              <a:t>Click to edit Master title style</a:t>
            </a:r>
          </a:p>
        </p:txBody>
      </p:sp>
      <p:sp>
        <p:nvSpPr>
          <p:cNvPr id="3" name="Vertical Text Placeholder 2">
            <a:extLst>
              <a:ext uri="{FF2B5EF4-FFF2-40B4-BE49-F238E27FC236}">
                <a16:creationId xmlns:a16="http://schemas.microsoft.com/office/drawing/2014/main" id="{8AD123A7-014F-234F-4807-B9DE932166F3}"/>
              </a:ext>
            </a:extLst>
          </p:cNvPr>
          <p:cNvSpPr>
            <a:spLocks noGrp="1"/>
          </p:cNvSpPr>
          <p:nvPr>
            <p:ph type="body" orient="vert" idx="1"/>
          </p:nvPr>
        </p:nvSpPr>
        <p:spPr>
          <a:xfrm>
            <a:off x="838200" y="1173891"/>
            <a:ext cx="7734300" cy="500307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7D2AF6-714A-F6B9-9157-D2409E8B1BC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0EBA642A-6886-9256-EDE8-002CEC0F9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0DC8F-3DA1-555C-E1D2-ADBCDE5DCA7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27890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C6AC-3E24-01D5-40CC-D3C63D99BAF1}"/>
              </a:ext>
            </a:extLst>
          </p:cNvPr>
          <p:cNvSpPr>
            <a:spLocks noGrp="1"/>
          </p:cNvSpPr>
          <p:nvPr>
            <p:ph type="title"/>
          </p:nvPr>
        </p:nvSpPr>
        <p:spPr>
          <a:xfrm>
            <a:off x="839788" y="1325563"/>
            <a:ext cx="8069750" cy="676232"/>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AACA1E-0624-D5A8-EA80-B5603FE2617A}"/>
              </a:ext>
            </a:extLst>
          </p:cNvPr>
          <p:cNvSpPr>
            <a:spLocks noGrp="1"/>
          </p:cNvSpPr>
          <p:nvPr>
            <p:ph type="body" idx="1"/>
          </p:nvPr>
        </p:nvSpPr>
        <p:spPr>
          <a:xfrm>
            <a:off x="839788" y="2001795"/>
            <a:ext cx="5157787"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9189C9F8-EA72-A6BE-C631-54ADF82B6A7D}"/>
              </a:ext>
            </a:extLst>
          </p:cNvPr>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Text Placeholder 4">
            <a:extLst>
              <a:ext uri="{FF2B5EF4-FFF2-40B4-BE49-F238E27FC236}">
                <a16:creationId xmlns:a16="http://schemas.microsoft.com/office/drawing/2014/main" id="{D8A89723-F6C7-A15C-F08A-AA0468792423}"/>
              </a:ext>
            </a:extLst>
          </p:cNvPr>
          <p:cNvSpPr>
            <a:spLocks noGrp="1"/>
          </p:cNvSpPr>
          <p:nvPr>
            <p:ph type="body" sz="quarter" idx="3"/>
          </p:nvPr>
        </p:nvSpPr>
        <p:spPr>
          <a:xfrm>
            <a:off x="6172200" y="2001795"/>
            <a:ext cx="5183188"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AD81FF35-836C-0662-668D-D044538466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846F1DA-08DD-2DC8-83D6-8BC6A8526B98}"/>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8" name="Footer Placeholder 7">
            <a:extLst>
              <a:ext uri="{FF2B5EF4-FFF2-40B4-BE49-F238E27FC236}">
                <a16:creationId xmlns:a16="http://schemas.microsoft.com/office/drawing/2014/main" id="{2930FB04-0A5A-1DAC-6055-5188E0D021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D5D385-1E97-2980-B0F0-C3AB0CBD9BB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8764461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C9382-4CBC-AAFD-DE1C-D2CE7E7AB960}"/>
              </a:ext>
            </a:extLst>
          </p:cNvPr>
          <p:cNvSpPr>
            <a:spLocks noGrp="1"/>
          </p:cNvSpPr>
          <p:nvPr>
            <p:ph type="title"/>
          </p:nvPr>
        </p:nvSpPr>
        <p:spPr>
          <a:xfrm>
            <a:off x="838200" y="1424587"/>
            <a:ext cx="8083378" cy="546100"/>
          </a:xfrm>
        </p:spPr>
        <p:txBody>
          <a:bodyPr/>
          <a:lstStyle/>
          <a:p>
            <a:r>
              <a:rPr lang="en-GB" dirty="0"/>
              <a:t>Click to edit Master title style</a:t>
            </a:r>
          </a:p>
        </p:txBody>
      </p:sp>
      <p:sp>
        <p:nvSpPr>
          <p:cNvPr id="3" name="Vertical Text Placeholder 2">
            <a:extLst>
              <a:ext uri="{FF2B5EF4-FFF2-40B4-BE49-F238E27FC236}">
                <a16:creationId xmlns:a16="http://schemas.microsoft.com/office/drawing/2014/main" id="{0C507C5E-72B5-0635-ECF6-2450538FFD26}"/>
              </a:ext>
            </a:extLst>
          </p:cNvPr>
          <p:cNvSpPr>
            <a:spLocks noGrp="1"/>
          </p:cNvSpPr>
          <p:nvPr>
            <p:ph type="body" orient="vert" idx="1"/>
          </p:nvPr>
        </p:nvSpPr>
        <p:spPr>
          <a:xfrm>
            <a:off x="838200" y="2248930"/>
            <a:ext cx="10515600" cy="39280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468B1-460B-270F-9C23-FE153319DCA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63653163-AF56-FF3C-63D9-ADF6130F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891B4-D54D-5F30-2C6A-417A013B5CBB}"/>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1590965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67C7-1444-C40C-38B6-A206637410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E8FCF0-7E2B-F95A-72C3-F2E90EDE2E0C}"/>
              </a:ext>
            </a:extLst>
          </p:cNvPr>
          <p:cNvSpPr>
            <a:spLocks noGrp="1"/>
          </p:cNvSpPr>
          <p:nvPr>
            <p:ph sz="half" idx="1"/>
          </p:nvPr>
        </p:nvSpPr>
        <p:spPr>
          <a:xfrm>
            <a:off x="838200" y="2150073"/>
            <a:ext cx="5181600" cy="4026889"/>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6A6C4EA9-06CF-B642-8642-91492152776F}"/>
              </a:ext>
            </a:extLst>
          </p:cNvPr>
          <p:cNvSpPr>
            <a:spLocks noGrp="1"/>
          </p:cNvSpPr>
          <p:nvPr>
            <p:ph sz="half" idx="2"/>
          </p:nvPr>
        </p:nvSpPr>
        <p:spPr>
          <a:xfrm>
            <a:off x="6172200" y="2150073"/>
            <a:ext cx="5181600" cy="402689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Date Placeholder 4">
            <a:extLst>
              <a:ext uri="{FF2B5EF4-FFF2-40B4-BE49-F238E27FC236}">
                <a16:creationId xmlns:a16="http://schemas.microsoft.com/office/drawing/2014/main" id="{7F75157D-F3C5-6B24-CFB5-C9D65DEE419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52BE8177-1BF0-24CD-F08C-C334F1221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41533-4C42-0ADD-9E03-0C122B547FE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0049941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387B-E97F-25B5-54DF-1CDD562DAA33}"/>
              </a:ext>
            </a:extLst>
          </p:cNvPr>
          <p:cNvSpPr>
            <a:spLocks noGrp="1"/>
          </p:cNvSpPr>
          <p:nvPr>
            <p:ph type="title"/>
          </p:nvPr>
        </p:nvSpPr>
        <p:spPr>
          <a:xfrm>
            <a:off x="839788" y="1149177"/>
            <a:ext cx="3932237" cy="1062681"/>
          </a:xfrm>
        </p:spPr>
        <p:txBody>
          <a:bodyPr anchor="b"/>
          <a:lstStyle>
            <a:lvl1pPr>
              <a:defRPr sz="3200"/>
            </a:lvl1pPr>
          </a:lstStyle>
          <a:p>
            <a:r>
              <a:rPr lang="en-GB" dirty="0"/>
              <a:t>Click to edit Master title style</a:t>
            </a:r>
          </a:p>
        </p:txBody>
      </p:sp>
      <p:sp>
        <p:nvSpPr>
          <p:cNvPr id="3" name="Picture Placeholder 2">
            <a:extLst>
              <a:ext uri="{FF2B5EF4-FFF2-40B4-BE49-F238E27FC236}">
                <a16:creationId xmlns:a16="http://schemas.microsoft.com/office/drawing/2014/main" id="{DC71B065-6DB4-D683-5E04-77D7CF742068}"/>
              </a:ext>
            </a:extLst>
          </p:cNvPr>
          <p:cNvSpPr>
            <a:spLocks noGrp="1"/>
          </p:cNvSpPr>
          <p:nvPr>
            <p:ph type="pic" idx="1"/>
          </p:nvPr>
        </p:nvSpPr>
        <p:spPr>
          <a:xfrm>
            <a:off x="5183188" y="2335427"/>
            <a:ext cx="6172200" cy="352562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1C4C6D-22BB-95DE-74EF-1AB0472578AE}"/>
              </a:ext>
            </a:extLst>
          </p:cNvPr>
          <p:cNvSpPr>
            <a:spLocks noGrp="1"/>
          </p:cNvSpPr>
          <p:nvPr>
            <p:ph type="body" sz="half" idx="2"/>
          </p:nvPr>
        </p:nvSpPr>
        <p:spPr>
          <a:xfrm>
            <a:off x="839788" y="2335426"/>
            <a:ext cx="3932237" cy="35335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64A96-2ECA-A84D-705E-A846E0806F6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4CA27274-18FF-FD20-9AB3-0EF3B5B10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F534D-0EE2-E050-E6FC-FE676DC027E2}"/>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7068199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AC30697-1819-FFD1-6205-4C0F86DAF5E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E8AC4F-E7C7-3E51-10C8-2D6A78632346}"/>
              </a:ext>
            </a:extLst>
          </p:cNvPr>
          <p:cNvSpPr>
            <a:spLocks noGrp="1"/>
          </p:cNvSpPr>
          <p:nvPr>
            <p:ph type="ctrTitle"/>
          </p:nvPr>
        </p:nvSpPr>
        <p:spPr>
          <a:xfrm>
            <a:off x="218662" y="1563129"/>
            <a:ext cx="7010041" cy="1946833"/>
          </a:xfrm>
        </p:spPr>
        <p:txBody>
          <a:bodyPr anchor="b"/>
          <a:lstStyle>
            <a:lvl1pPr algn="l">
              <a:defRPr sz="6000">
                <a:solidFill>
                  <a:schemeClr val="bg1"/>
                </a:solidFill>
              </a:defRPr>
            </a:lvl1pPr>
          </a:lstStyle>
          <a:p>
            <a:r>
              <a:rPr lang="en-GB" dirty="0"/>
              <a:t>Click to edit Master title style</a:t>
            </a:r>
          </a:p>
        </p:txBody>
      </p:sp>
      <p:sp>
        <p:nvSpPr>
          <p:cNvPr id="3" name="Subtitle 2">
            <a:extLst>
              <a:ext uri="{FF2B5EF4-FFF2-40B4-BE49-F238E27FC236}">
                <a16:creationId xmlns:a16="http://schemas.microsoft.com/office/drawing/2014/main" id="{65AD955C-55C0-6633-2A9C-F74A5F5F9C9D}"/>
              </a:ext>
            </a:extLst>
          </p:cNvPr>
          <p:cNvSpPr>
            <a:spLocks noGrp="1"/>
          </p:cNvSpPr>
          <p:nvPr>
            <p:ph type="subTitle" idx="1"/>
          </p:nvPr>
        </p:nvSpPr>
        <p:spPr>
          <a:xfrm>
            <a:off x="218662" y="3639108"/>
            <a:ext cx="7010041" cy="132830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740C0024-C401-8EA2-B659-E03FEEE8C5EB}"/>
              </a:ext>
            </a:extLst>
          </p:cNvPr>
          <p:cNvSpPr>
            <a:spLocks noGrp="1"/>
          </p:cNvSpPr>
          <p:nvPr>
            <p:ph type="dt" sz="half" idx="10"/>
          </p:nvPr>
        </p:nvSpPr>
        <p:spPr>
          <a:xfrm>
            <a:off x="218662" y="6374886"/>
            <a:ext cx="4685270" cy="365125"/>
          </a:xfrm>
        </p:spPr>
        <p:txBody>
          <a:bodyPr/>
          <a:lstStyle/>
          <a:p>
            <a:fld id="{8B8DD5A8-06B6-BF46-9E32-FD6EE058DC53}" type="datetimeFigureOut">
              <a:rPr lang="en-GB" smtClean="0"/>
              <a:t>07/04/2025</a:t>
            </a:fld>
            <a:endParaRPr lang="en-GB"/>
          </a:p>
        </p:txBody>
      </p:sp>
    </p:spTree>
    <p:extLst>
      <p:ext uri="{BB962C8B-B14F-4D97-AF65-F5344CB8AC3E}">
        <p14:creationId xmlns:p14="http://schemas.microsoft.com/office/powerpoint/2010/main" val="18626219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DAA1-186B-2F91-8DD4-AB5BEE525984}"/>
              </a:ext>
            </a:extLst>
          </p:cNvPr>
          <p:cNvSpPr>
            <a:spLocks noGrp="1"/>
          </p:cNvSpPr>
          <p:nvPr>
            <p:ph type="title"/>
          </p:nvPr>
        </p:nvSpPr>
        <p:spPr>
          <a:xfrm>
            <a:off x="839788" y="1235676"/>
            <a:ext cx="3932237" cy="926756"/>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86E6D2A-1E35-210E-F292-190F2C244B32}"/>
              </a:ext>
            </a:extLst>
          </p:cNvPr>
          <p:cNvSpPr>
            <a:spLocks noGrp="1"/>
          </p:cNvSpPr>
          <p:nvPr>
            <p:ph idx="1"/>
          </p:nvPr>
        </p:nvSpPr>
        <p:spPr>
          <a:xfrm>
            <a:off x="5183188" y="2248930"/>
            <a:ext cx="6172200" cy="36121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Text Placeholder 3">
            <a:extLst>
              <a:ext uri="{FF2B5EF4-FFF2-40B4-BE49-F238E27FC236}">
                <a16:creationId xmlns:a16="http://schemas.microsoft.com/office/drawing/2014/main" id="{0BE98CF9-B5A2-4973-DDE8-B3B084090D30}"/>
              </a:ext>
            </a:extLst>
          </p:cNvPr>
          <p:cNvSpPr>
            <a:spLocks noGrp="1"/>
          </p:cNvSpPr>
          <p:nvPr>
            <p:ph type="body" sz="half" idx="2"/>
          </p:nvPr>
        </p:nvSpPr>
        <p:spPr>
          <a:xfrm>
            <a:off x="839788" y="2248930"/>
            <a:ext cx="3932237" cy="36200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C444C9-B434-E007-3FE0-60686E38606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998C3289-FBFE-E864-BE40-B8E9C66574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83AD5-480D-BDC3-D609-7554E6CEBC16}"/>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8193542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62553-9915-ECA2-EC58-354319AFAB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43B1E0-3776-0147-ADDA-E4DA2B0430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C047AE-3633-23E6-8C12-D5DA3DFBA95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7A9F521D-8EEE-D562-69EC-5B8E3D8E8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E176B-9ED0-3AE9-2286-0A8DF7F0627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6613452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703A41-4CC4-82DB-C175-E9AB796BC92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3" name="Footer Placeholder 2">
            <a:extLst>
              <a:ext uri="{FF2B5EF4-FFF2-40B4-BE49-F238E27FC236}">
                <a16:creationId xmlns:a16="http://schemas.microsoft.com/office/drawing/2014/main" id="{77F0258B-89A9-334D-A588-2623255035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20E53-518D-5BF7-A997-791A18F5734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6664495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1CD-437D-7988-FDAB-FEF076E63080}"/>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E0473AB1-2CEB-0C4B-23B5-EDDA974584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F40A28-2325-FD0C-0FFC-72B29E43200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D7859D00-2378-6259-9E37-167E51D37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D627A-555E-0B24-FDB1-A57E21A5A89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4254275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06C8-F342-925C-355A-87ADB91673E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173212-6D85-6255-48D4-84209E9219F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4" name="Footer Placeholder 3">
            <a:extLst>
              <a:ext uri="{FF2B5EF4-FFF2-40B4-BE49-F238E27FC236}">
                <a16:creationId xmlns:a16="http://schemas.microsoft.com/office/drawing/2014/main" id="{5C6F12AF-0C3A-9D21-EAEA-84C3ECA2C1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08A9B5-454D-A794-0EC2-B9F67697285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15031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72CF67-CBAB-FEED-AC83-36A3169DC4F8}"/>
              </a:ext>
            </a:extLst>
          </p:cNvPr>
          <p:cNvSpPr>
            <a:spLocks noGrp="1"/>
          </p:cNvSpPr>
          <p:nvPr>
            <p:ph type="title" orient="vert"/>
          </p:nvPr>
        </p:nvSpPr>
        <p:spPr>
          <a:xfrm>
            <a:off x="8810368" y="2335427"/>
            <a:ext cx="2543432" cy="3841536"/>
          </a:xfrm>
        </p:spPr>
        <p:txBody>
          <a:bodyPr vert="eaVert"/>
          <a:lstStyle/>
          <a:p>
            <a:r>
              <a:rPr lang="en-GB" dirty="0"/>
              <a:t>Click to edit Master title style</a:t>
            </a:r>
          </a:p>
        </p:txBody>
      </p:sp>
      <p:sp>
        <p:nvSpPr>
          <p:cNvPr id="3" name="Vertical Text Placeholder 2">
            <a:extLst>
              <a:ext uri="{FF2B5EF4-FFF2-40B4-BE49-F238E27FC236}">
                <a16:creationId xmlns:a16="http://schemas.microsoft.com/office/drawing/2014/main" id="{8AD123A7-014F-234F-4807-B9DE932166F3}"/>
              </a:ext>
            </a:extLst>
          </p:cNvPr>
          <p:cNvSpPr>
            <a:spLocks noGrp="1"/>
          </p:cNvSpPr>
          <p:nvPr>
            <p:ph type="body" orient="vert" idx="1"/>
          </p:nvPr>
        </p:nvSpPr>
        <p:spPr>
          <a:xfrm>
            <a:off x="838200" y="1173891"/>
            <a:ext cx="7734300" cy="500307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7D2AF6-714A-F6B9-9157-D2409E8B1BC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0EBA642A-6886-9256-EDE8-002CEC0F9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0DC8F-3DA1-555C-E1D2-ADBCDE5DCA7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27890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C6AC-3E24-01D5-40CC-D3C63D99BAF1}"/>
              </a:ext>
            </a:extLst>
          </p:cNvPr>
          <p:cNvSpPr>
            <a:spLocks noGrp="1"/>
          </p:cNvSpPr>
          <p:nvPr>
            <p:ph type="title"/>
          </p:nvPr>
        </p:nvSpPr>
        <p:spPr>
          <a:xfrm>
            <a:off x="839788" y="1325563"/>
            <a:ext cx="8069750" cy="676232"/>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AACA1E-0624-D5A8-EA80-B5603FE2617A}"/>
              </a:ext>
            </a:extLst>
          </p:cNvPr>
          <p:cNvSpPr>
            <a:spLocks noGrp="1"/>
          </p:cNvSpPr>
          <p:nvPr>
            <p:ph type="body" idx="1"/>
          </p:nvPr>
        </p:nvSpPr>
        <p:spPr>
          <a:xfrm>
            <a:off x="839788" y="2001795"/>
            <a:ext cx="5157787"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9189C9F8-EA72-A6BE-C631-54ADF82B6A7D}"/>
              </a:ext>
            </a:extLst>
          </p:cNvPr>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Text Placeholder 4">
            <a:extLst>
              <a:ext uri="{FF2B5EF4-FFF2-40B4-BE49-F238E27FC236}">
                <a16:creationId xmlns:a16="http://schemas.microsoft.com/office/drawing/2014/main" id="{D8A89723-F6C7-A15C-F08A-AA0468792423}"/>
              </a:ext>
            </a:extLst>
          </p:cNvPr>
          <p:cNvSpPr>
            <a:spLocks noGrp="1"/>
          </p:cNvSpPr>
          <p:nvPr>
            <p:ph type="body" sz="quarter" idx="3"/>
          </p:nvPr>
        </p:nvSpPr>
        <p:spPr>
          <a:xfrm>
            <a:off x="6172200" y="2001795"/>
            <a:ext cx="5183188"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AD81FF35-836C-0662-668D-D044538466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846F1DA-08DD-2DC8-83D6-8BC6A8526B98}"/>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8" name="Footer Placeholder 7">
            <a:extLst>
              <a:ext uri="{FF2B5EF4-FFF2-40B4-BE49-F238E27FC236}">
                <a16:creationId xmlns:a16="http://schemas.microsoft.com/office/drawing/2014/main" id="{2930FB04-0A5A-1DAC-6055-5188E0D021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D5D385-1E97-2980-B0F0-C3AB0CBD9BB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8764461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C9382-4CBC-AAFD-DE1C-D2CE7E7AB960}"/>
              </a:ext>
            </a:extLst>
          </p:cNvPr>
          <p:cNvSpPr>
            <a:spLocks noGrp="1"/>
          </p:cNvSpPr>
          <p:nvPr>
            <p:ph type="title"/>
          </p:nvPr>
        </p:nvSpPr>
        <p:spPr>
          <a:xfrm>
            <a:off x="838200" y="1424587"/>
            <a:ext cx="8083378" cy="546100"/>
          </a:xfrm>
        </p:spPr>
        <p:txBody>
          <a:bodyPr/>
          <a:lstStyle/>
          <a:p>
            <a:r>
              <a:rPr lang="en-GB" dirty="0"/>
              <a:t>Click to edit Master title style</a:t>
            </a:r>
          </a:p>
        </p:txBody>
      </p:sp>
      <p:sp>
        <p:nvSpPr>
          <p:cNvPr id="3" name="Vertical Text Placeholder 2">
            <a:extLst>
              <a:ext uri="{FF2B5EF4-FFF2-40B4-BE49-F238E27FC236}">
                <a16:creationId xmlns:a16="http://schemas.microsoft.com/office/drawing/2014/main" id="{0C507C5E-72B5-0635-ECF6-2450538FFD26}"/>
              </a:ext>
            </a:extLst>
          </p:cNvPr>
          <p:cNvSpPr>
            <a:spLocks noGrp="1"/>
          </p:cNvSpPr>
          <p:nvPr>
            <p:ph type="body" orient="vert" idx="1"/>
          </p:nvPr>
        </p:nvSpPr>
        <p:spPr>
          <a:xfrm>
            <a:off x="838200" y="2248930"/>
            <a:ext cx="10515600" cy="39280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468B1-460B-270F-9C23-FE153319DCA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63653163-AF56-FF3C-63D9-ADF6130F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891B4-D54D-5F30-2C6A-417A013B5CBB}"/>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1590965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67C7-1444-C40C-38B6-A206637410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E8FCF0-7E2B-F95A-72C3-F2E90EDE2E0C}"/>
              </a:ext>
            </a:extLst>
          </p:cNvPr>
          <p:cNvSpPr>
            <a:spLocks noGrp="1"/>
          </p:cNvSpPr>
          <p:nvPr>
            <p:ph sz="half" idx="1"/>
          </p:nvPr>
        </p:nvSpPr>
        <p:spPr>
          <a:xfrm>
            <a:off x="838200" y="2150073"/>
            <a:ext cx="5181600" cy="4026889"/>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6A6C4EA9-06CF-B642-8642-91492152776F}"/>
              </a:ext>
            </a:extLst>
          </p:cNvPr>
          <p:cNvSpPr>
            <a:spLocks noGrp="1"/>
          </p:cNvSpPr>
          <p:nvPr>
            <p:ph sz="half" idx="2"/>
          </p:nvPr>
        </p:nvSpPr>
        <p:spPr>
          <a:xfrm>
            <a:off x="6172200" y="2150073"/>
            <a:ext cx="5181600" cy="402689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Date Placeholder 4">
            <a:extLst>
              <a:ext uri="{FF2B5EF4-FFF2-40B4-BE49-F238E27FC236}">
                <a16:creationId xmlns:a16="http://schemas.microsoft.com/office/drawing/2014/main" id="{7F75157D-F3C5-6B24-CFB5-C9D65DEE419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52BE8177-1BF0-24CD-F08C-C334F1221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41533-4C42-0ADD-9E03-0C122B547FE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0049941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387B-E97F-25B5-54DF-1CDD562DAA33}"/>
              </a:ext>
            </a:extLst>
          </p:cNvPr>
          <p:cNvSpPr>
            <a:spLocks noGrp="1"/>
          </p:cNvSpPr>
          <p:nvPr>
            <p:ph type="title"/>
          </p:nvPr>
        </p:nvSpPr>
        <p:spPr>
          <a:xfrm>
            <a:off x="839788" y="1149177"/>
            <a:ext cx="3932237" cy="1062681"/>
          </a:xfrm>
        </p:spPr>
        <p:txBody>
          <a:bodyPr anchor="b"/>
          <a:lstStyle>
            <a:lvl1pPr>
              <a:defRPr sz="3200"/>
            </a:lvl1pPr>
          </a:lstStyle>
          <a:p>
            <a:r>
              <a:rPr lang="en-GB" dirty="0"/>
              <a:t>Click to edit Master title style</a:t>
            </a:r>
          </a:p>
        </p:txBody>
      </p:sp>
      <p:sp>
        <p:nvSpPr>
          <p:cNvPr id="3" name="Picture Placeholder 2">
            <a:extLst>
              <a:ext uri="{FF2B5EF4-FFF2-40B4-BE49-F238E27FC236}">
                <a16:creationId xmlns:a16="http://schemas.microsoft.com/office/drawing/2014/main" id="{DC71B065-6DB4-D683-5E04-77D7CF742068}"/>
              </a:ext>
            </a:extLst>
          </p:cNvPr>
          <p:cNvSpPr>
            <a:spLocks noGrp="1"/>
          </p:cNvSpPr>
          <p:nvPr>
            <p:ph type="pic" idx="1"/>
          </p:nvPr>
        </p:nvSpPr>
        <p:spPr>
          <a:xfrm>
            <a:off x="5183188" y="2335427"/>
            <a:ext cx="6172200" cy="352562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1C4C6D-22BB-95DE-74EF-1AB0472578AE}"/>
              </a:ext>
            </a:extLst>
          </p:cNvPr>
          <p:cNvSpPr>
            <a:spLocks noGrp="1"/>
          </p:cNvSpPr>
          <p:nvPr>
            <p:ph type="body" sz="half" idx="2"/>
          </p:nvPr>
        </p:nvSpPr>
        <p:spPr>
          <a:xfrm>
            <a:off x="839788" y="2335426"/>
            <a:ext cx="3932237" cy="35335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64A96-2ECA-A84D-705E-A846E0806F6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4CA27274-18FF-FD20-9AB3-0EF3B5B10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F534D-0EE2-E050-E6FC-FE676DC027E2}"/>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7068199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Naslovni diapozitiv">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DEE5D6C8-3980-33F3-53CF-273D80628469}"/>
              </a:ext>
            </a:extLst>
          </p:cNvPr>
          <p:cNvSpPr>
            <a:spLocks noGrp="1"/>
          </p:cNvSpPr>
          <p:nvPr>
            <p:ph type="ctrTitle"/>
          </p:nvPr>
        </p:nvSpPr>
        <p:spPr>
          <a:xfrm>
            <a:off x="1524000" y="1122363"/>
            <a:ext cx="9144000" cy="2387600"/>
          </a:xfrm>
        </p:spPr>
        <p:txBody>
          <a:bodyPr anchor="b"/>
          <a:lstStyle>
            <a:lvl1pPr algn="ctr">
              <a:defRPr sz="6000"/>
            </a:lvl1pPr>
          </a:lstStyle>
          <a:p>
            <a:r>
              <a:rPr lang="sl-SI"/>
              <a:t>Kliknite, če želite urediti slog naslova matrice</a:t>
            </a:r>
          </a:p>
        </p:txBody>
      </p:sp>
      <p:sp>
        <p:nvSpPr>
          <p:cNvPr id="3" name="Podnaslov 2">
            <a:extLst>
              <a:ext uri="{FF2B5EF4-FFF2-40B4-BE49-F238E27FC236}">
                <a16:creationId xmlns:a16="http://schemas.microsoft.com/office/drawing/2014/main" id="{CE4F85ED-7D39-E297-50DB-E1452C2349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sl-SI"/>
              <a:t>Kliknite, če želite urediti slog podnaslova matrice</a:t>
            </a:r>
          </a:p>
        </p:txBody>
      </p:sp>
      <p:sp>
        <p:nvSpPr>
          <p:cNvPr id="4" name="Označba mesta datuma 3">
            <a:extLst>
              <a:ext uri="{FF2B5EF4-FFF2-40B4-BE49-F238E27FC236}">
                <a16:creationId xmlns:a16="http://schemas.microsoft.com/office/drawing/2014/main" id="{B1D1F698-B5AB-7F49-C586-84CEE693B4F0}"/>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5" name="Označba mesta noge 4">
            <a:extLst>
              <a:ext uri="{FF2B5EF4-FFF2-40B4-BE49-F238E27FC236}">
                <a16:creationId xmlns:a16="http://schemas.microsoft.com/office/drawing/2014/main" id="{CBE9838E-D384-6DE0-2507-7E6AD1702728}"/>
              </a:ext>
            </a:extLst>
          </p:cNvPr>
          <p:cNvSpPr>
            <a:spLocks noGrp="1"/>
          </p:cNvSpPr>
          <p:nvPr>
            <p:ph type="ftr" sz="quarter" idx="11"/>
          </p:nvPr>
        </p:nvSpPr>
        <p:spPr/>
        <p:txBody>
          <a:bodyPr/>
          <a:lstStyle/>
          <a:p>
            <a:endParaRPr lang="sl-SI"/>
          </a:p>
        </p:txBody>
      </p:sp>
      <p:sp>
        <p:nvSpPr>
          <p:cNvPr id="6" name="Označba mesta številke diapozitiva 5">
            <a:extLst>
              <a:ext uri="{FF2B5EF4-FFF2-40B4-BE49-F238E27FC236}">
                <a16:creationId xmlns:a16="http://schemas.microsoft.com/office/drawing/2014/main" id="{289638D7-F088-8CC3-2041-39F0EC4EEA0C}"/>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4745398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Vsebina z naslovom">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32DA1EDA-1054-1F6C-342F-1E39A268FA7B}"/>
              </a:ext>
            </a:extLst>
          </p:cNvPr>
          <p:cNvSpPr>
            <a:spLocks noGrp="1"/>
          </p:cNvSpPr>
          <p:nvPr>
            <p:ph type="title"/>
          </p:nvPr>
        </p:nvSpPr>
        <p:spPr>
          <a:xfrm>
            <a:off x="839788" y="457200"/>
            <a:ext cx="3932237" cy="1600200"/>
          </a:xfrm>
        </p:spPr>
        <p:txBody>
          <a:bodyPr anchor="b"/>
          <a:lstStyle>
            <a:lvl1pPr>
              <a:defRPr sz="3200"/>
            </a:lvl1pPr>
          </a:lstStyle>
          <a:p>
            <a:r>
              <a:rPr lang="sl-SI"/>
              <a:t>Kliknite, če želite urediti slog naslova matrice</a:t>
            </a:r>
          </a:p>
        </p:txBody>
      </p:sp>
      <p:sp>
        <p:nvSpPr>
          <p:cNvPr id="3" name="Označba mesta vsebine 2">
            <a:extLst>
              <a:ext uri="{FF2B5EF4-FFF2-40B4-BE49-F238E27FC236}">
                <a16:creationId xmlns:a16="http://schemas.microsoft.com/office/drawing/2014/main" id="{2797F431-EB71-2B1F-9FF0-8C1F0840B0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besedila 3">
            <a:extLst>
              <a:ext uri="{FF2B5EF4-FFF2-40B4-BE49-F238E27FC236}">
                <a16:creationId xmlns:a16="http://schemas.microsoft.com/office/drawing/2014/main" id="{E2EF1543-9042-AF10-F53F-F113DF1408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l-SI"/>
              <a:t>Kliknite za urejanje slogov besedila matrice</a:t>
            </a:r>
          </a:p>
        </p:txBody>
      </p:sp>
      <p:sp>
        <p:nvSpPr>
          <p:cNvPr id="5" name="Označba mesta datuma 4">
            <a:extLst>
              <a:ext uri="{FF2B5EF4-FFF2-40B4-BE49-F238E27FC236}">
                <a16:creationId xmlns:a16="http://schemas.microsoft.com/office/drawing/2014/main" id="{8E8407F9-396F-752F-DC02-BEB4275F91CD}"/>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6" name="Označba mesta noge 5">
            <a:extLst>
              <a:ext uri="{FF2B5EF4-FFF2-40B4-BE49-F238E27FC236}">
                <a16:creationId xmlns:a16="http://schemas.microsoft.com/office/drawing/2014/main" id="{623AC6E0-C683-1A35-A094-6DD294F9956C}"/>
              </a:ext>
            </a:extLst>
          </p:cNvPr>
          <p:cNvSpPr>
            <a:spLocks noGrp="1"/>
          </p:cNvSpPr>
          <p:nvPr>
            <p:ph type="ftr" sz="quarter" idx="11"/>
          </p:nvPr>
        </p:nvSpPr>
        <p:spPr/>
        <p:txBody>
          <a:bodyPr/>
          <a:lstStyle/>
          <a:p>
            <a:endParaRPr lang="sl-SI"/>
          </a:p>
        </p:txBody>
      </p:sp>
      <p:sp>
        <p:nvSpPr>
          <p:cNvPr id="7" name="Označba mesta številke diapozitiva 6">
            <a:extLst>
              <a:ext uri="{FF2B5EF4-FFF2-40B4-BE49-F238E27FC236}">
                <a16:creationId xmlns:a16="http://schemas.microsoft.com/office/drawing/2014/main" id="{42C079B5-8D54-E9DB-424D-4514D2B4DE97}"/>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304588497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Glava odseka">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ECA6B737-00A0-B20C-1849-1B31BAE71EE6}"/>
              </a:ext>
            </a:extLst>
          </p:cNvPr>
          <p:cNvSpPr>
            <a:spLocks noGrp="1"/>
          </p:cNvSpPr>
          <p:nvPr>
            <p:ph type="title"/>
          </p:nvPr>
        </p:nvSpPr>
        <p:spPr>
          <a:xfrm>
            <a:off x="831850" y="1709738"/>
            <a:ext cx="10515600" cy="2852737"/>
          </a:xfrm>
        </p:spPr>
        <p:txBody>
          <a:bodyPr anchor="b"/>
          <a:lstStyle>
            <a:lvl1pPr>
              <a:defRPr sz="6000"/>
            </a:lvl1pPr>
          </a:lstStyle>
          <a:p>
            <a:r>
              <a:rPr lang="sl-SI"/>
              <a:t>Kliknite, če želite urediti slog naslova matrice</a:t>
            </a:r>
          </a:p>
        </p:txBody>
      </p:sp>
      <p:sp>
        <p:nvSpPr>
          <p:cNvPr id="3" name="Označba mesta besedila 2">
            <a:extLst>
              <a:ext uri="{FF2B5EF4-FFF2-40B4-BE49-F238E27FC236}">
                <a16:creationId xmlns:a16="http://schemas.microsoft.com/office/drawing/2014/main" id="{FCD6CB60-B06D-7C1C-2D3A-0FFCE7AB71B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sl-SI"/>
              <a:t>Kliknite za urejanje slogov besedila matrice</a:t>
            </a:r>
          </a:p>
        </p:txBody>
      </p:sp>
      <p:sp>
        <p:nvSpPr>
          <p:cNvPr id="4" name="Označba mesta datuma 3">
            <a:extLst>
              <a:ext uri="{FF2B5EF4-FFF2-40B4-BE49-F238E27FC236}">
                <a16:creationId xmlns:a16="http://schemas.microsoft.com/office/drawing/2014/main" id="{60055FF2-0336-9405-4907-7B2021235A46}"/>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5" name="Označba mesta noge 4">
            <a:extLst>
              <a:ext uri="{FF2B5EF4-FFF2-40B4-BE49-F238E27FC236}">
                <a16:creationId xmlns:a16="http://schemas.microsoft.com/office/drawing/2014/main" id="{64DD5D3A-26A6-F5BF-81DF-CC28122571F5}"/>
              </a:ext>
            </a:extLst>
          </p:cNvPr>
          <p:cNvSpPr>
            <a:spLocks noGrp="1"/>
          </p:cNvSpPr>
          <p:nvPr>
            <p:ph type="ftr" sz="quarter" idx="11"/>
          </p:nvPr>
        </p:nvSpPr>
        <p:spPr/>
        <p:txBody>
          <a:bodyPr/>
          <a:lstStyle/>
          <a:p>
            <a:endParaRPr lang="sl-SI"/>
          </a:p>
        </p:txBody>
      </p:sp>
      <p:sp>
        <p:nvSpPr>
          <p:cNvPr id="6" name="Označba mesta številke diapozitiva 5">
            <a:extLst>
              <a:ext uri="{FF2B5EF4-FFF2-40B4-BE49-F238E27FC236}">
                <a16:creationId xmlns:a16="http://schemas.microsoft.com/office/drawing/2014/main" id="{CCEA53EC-C75E-C631-DC28-63F6E47CC702}"/>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29293803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Prazen">
    <p:spTree>
      <p:nvGrpSpPr>
        <p:cNvPr id="1" name=""/>
        <p:cNvGrpSpPr/>
        <p:nvPr/>
      </p:nvGrpSpPr>
      <p:grpSpPr>
        <a:xfrm>
          <a:off x="0" y="0"/>
          <a:ext cx="0" cy="0"/>
          <a:chOff x="0" y="0"/>
          <a:chExt cx="0" cy="0"/>
        </a:xfrm>
      </p:grpSpPr>
      <p:sp>
        <p:nvSpPr>
          <p:cNvPr id="2" name="Označba mesta datuma 1">
            <a:extLst>
              <a:ext uri="{FF2B5EF4-FFF2-40B4-BE49-F238E27FC236}">
                <a16:creationId xmlns:a16="http://schemas.microsoft.com/office/drawing/2014/main" id="{9CC20998-3337-9AE8-AA87-90B3499852F7}"/>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3" name="Označba mesta noge 2">
            <a:extLst>
              <a:ext uri="{FF2B5EF4-FFF2-40B4-BE49-F238E27FC236}">
                <a16:creationId xmlns:a16="http://schemas.microsoft.com/office/drawing/2014/main" id="{EDBF34FB-4525-B94D-2CC3-3E9C8BF63A67}"/>
              </a:ext>
            </a:extLst>
          </p:cNvPr>
          <p:cNvSpPr>
            <a:spLocks noGrp="1"/>
          </p:cNvSpPr>
          <p:nvPr>
            <p:ph type="ftr" sz="quarter" idx="11"/>
          </p:nvPr>
        </p:nvSpPr>
        <p:spPr/>
        <p:txBody>
          <a:bodyPr/>
          <a:lstStyle/>
          <a:p>
            <a:endParaRPr lang="sl-SI"/>
          </a:p>
        </p:txBody>
      </p:sp>
      <p:sp>
        <p:nvSpPr>
          <p:cNvPr id="4" name="Označba mesta številke diapozitiva 3">
            <a:extLst>
              <a:ext uri="{FF2B5EF4-FFF2-40B4-BE49-F238E27FC236}">
                <a16:creationId xmlns:a16="http://schemas.microsoft.com/office/drawing/2014/main" id="{53A4299D-2183-06D9-EA7F-BF0602EDB74E}"/>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39495054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Naslov in vsebina">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55B17D08-3591-3A67-0067-7D40EB588671}"/>
              </a:ext>
            </a:extLst>
          </p:cNvPr>
          <p:cNvSpPr>
            <a:spLocks noGrp="1"/>
          </p:cNvSpPr>
          <p:nvPr>
            <p:ph type="title"/>
          </p:nvPr>
        </p:nvSpPr>
        <p:spPr/>
        <p:txBody>
          <a:bodyPr/>
          <a:lstStyle/>
          <a:p>
            <a:r>
              <a:rPr lang="sl-SI"/>
              <a:t>Kliknite, če želite urediti slog naslova matrice</a:t>
            </a:r>
          </a:p>
        </p:txBody>
      </p:sp>
      <p:sp>
        <p:nvSpPr>
          <p:cNvPr id="3" name="Označba mesta vsebine 2">
            <a:extLst>
              <a:ext uri="{FF2B5EF4-FFF2-40B4-BE49-F238E27FC236}">
                <a16:creationId xmlns:a16="http://schemas.microsoft.com/office/drawing/2014/main" id="{2D37E221-0B8A-1D78-6A69-4E7E80A845C7}"/>
              </a:ext>
            </a:extLst>
          </p:cNvPr>
          <p:cNvSpPr>
            <a:spLocks noGrp="1"/>
          </p:cNvSpPr>
          <p:nvPr>
            <p:ph idx="1"/>
          </p:nvPr>
        </p:nvSpPr>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datuma 3">
            <a:extLst>
              <a:ext uri="{FF2B5EF4-FFF2-40B4-BE49-F238E27FC236}">
                <a16:creationId xmlns:a16="http://schemas.microsoft.com/office/drawing/2014/main" id="{D49A8130-D2D8-47C1-E5C7-BE9FBDAF87E3}"/>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5" name="Označba mesta noge 4">
            <a:extLst>
              <a:ext uri="{FF2B5EF4-FFF2-40B4-BE49-F238E27FC236}">
                <a16:creationId xmlns:a16="http://schemas.microsoft.com/office/drawing/2014/main" id="{8619DF1F-A013-A246-3B1A-68964302C56D}"/>
              </a:ext>
            </a:extLst>
          </p:cNvPr>
          <p:cNvSpPr>
            <a:spLocks noGrp="1"/>
          </p:cNvSpPr>
          <p:nvPr>
            <p:ph type="ftr" sz="quarter" idx="11"/>
          </p:nvPr>
        </p:nvSpPr>
        <p:spPr/>
        <p:txBody>
          <a:bodyPr/>
          <a:lstStyle/>
          <a:p>
            <a:endParaRPr lang="sl-SI"/>
          </a:p>
        </p:txBody>
      </p:sp>
      <p:sp>
        <p:nvSpPr>
          <p:cNvPr id="6" name="Označba mesta številke diapozitiva 5">
            <a:extLst>
              <a:ext uri="{FF2B5EF4-FFF2-40B4-BE49-F238E27FC236}">
                <a16:creationId xmlns:a16="http://schemas.microsoft.com/office/drawing/2014/main" id="{553E4AFA-0D76-54C4-56FD-39411CD31CF9}"/>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11009260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Samo naslov">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010A4CA5-28B3-41B9-C0B5-DEFDBB80BD99}"/>
              </a:ext>
            </a:extLst>
          </p:cNvPr>
          <p:cNvSpPr>
            <a:spLocks noGrp="1"/>
          </p:cNvSpPr>
          <p:nvPr>
            <p:ph type="title"/>
          </p:nvPr>
        </p:nvSpPr>
        <p:spPr/>
        <p:txBody>
          <a:bodyPr/>
          <a:lstStyle/>
          <a:p>
            <a:r>
              <a:rPr lang="sl-SI"/>
              <a:t>Kliknite, če želite urediti slog naslova matrice</a:t>
            </a:r>
          </a:p>
        </p:txBody>
      </p:sp>
      <p:sp>
        <p:nvSpPr>
          <p:cNvPr id="3" name="Označba mesta datuma 2">
            <a:extLst>
              <a:ext uri="{FF2B5EF4-FFF2-40B4-BE49-F238E27FC236}">
                <a16:creationId xmlns:a16="http://schemas.microsoft.com/office/drawing/2014/main" id="{EB369221-A0EE-2D1D-C30B-E5FD84134BDF}"/>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4" name="Označba mesta noge 3">
            <a:extLst>
              <a:ext uri="{FF2B5EF4-FFF2-40B4-BE49-F238E27FC236}">
                <a16:creationId xmlns:a16="http://schemas.microsoft.com/office/drawing/2014/main" id="{49765071-60CB-C103-1B5A-E9B8B2209BF8}"/>
              </a:ext>
            </a:extLst>
          </p:cNvPr>
          <p:cNvSpPr>
            <a:spLocks noGrp="1"/>
          </p:cNvSpPr>
          <p:nvPr>
            <p:ph type="ftr" sz="quarter" idx="11"/>
          </p:nvPr>
        </p:nvSpPr>
        <p:spPr/>
        <p:txBody>
          <a:bodyPr/>
          <a:lstStyle/>
          <a:p>
            <a:endParaRPr lang="sl-SI"/>
          </a:p>
        </p:txBody>
      </p:sp>
      <p:sp>
        <p:nvSpPr>
          <p:cNvPr id="5" name="Označba mesta številke diapozitiva 4">
            <a:extLst>
              <a:ext uri="{FF2B5EF4-FFF2-40B4-BE49-F238E27FC236}">
                <a16:creationId xmlns:a16="http://schemas.microsoft.com/office/drawing/2014/main" id="{D490B9D1-04CC-D11E-AC7B-35CA4519CF5D}"/>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416905671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Navpični naslov in besedilo">
    <p:spTree>
      <p:nvGrpSpPr>
        <p:cNvPr id="1" name=""/>
        <p:cNvGrpSpPr/>
        <p:nvPr/>
      </p:nvGrpSpPr>
      <p:grpSpPr>
        <a:xfrm>
          <a:off x="0" y="0"/>
          <a:ext cx="0" cy="0"/>
          <a:chOff x="0" y="0"/>
          <a:chExt cx="0" cy="0"/>
        </a:xfrm>
      </p:grpSpPr>
      <p:sp>
        <p:nvSpPr>
          <p:cNvPr id="2" name="Navpični naslov 1">
            <a:extLst>
              <a:ext uri="{FF2B5EF4-FFF2-40B4-BE49-F238E27FC236}">
                <a16:creationId xmlns:a16="http://schemas.microsoft.com/office/drawing/2014/main" id="{9B265262-6275-8049-893C-2F9EA8DCD4B8}"/>
              </a:ext>
            </a:extLst>
          </p:cNvPr>
          <p:cNvSpPr>
            <a:spLocks noGrp="1"/>
          </p:cNvSpPr>
          <p:nvPr>
            <p:ph type="title" orient="vert"/>
          </p:nvPr>
        </p:nvSpPr>
        <p:spPr>
          <a:xfrm>
            <a:off x="8724900" y="365125"/>
            <a:ext cx="2628900" cy="5811838"/>
          </a:xfrm>
        </p:spPr>
        <p:txBody>
          <a:bodyPr vert="eaVert"/>
          <a:lstStyle/>
          <a:p>
            <a:r>
              <a:rPr lang="sl-SI"/>
              <a:t>Kliknite, če želite urediti slog naslova matrice</a:t>
            </a:r>
          </a:p>
        </p:txBody>
      </p:sp>
      <p:sp>
        <p:nvSpPr>
          <p:cNvPr id="3" name="Označba mesta navpičnega besedila 2">
            <a:extLst>
              <a:ext uri="{FF2B5EF4-FFF2-40B4-BE49-F238E27FC236}">
                <a16:creationId xmlns:a16="http://schemas.microsoft.com/office/drawing/2014/main" id="{3971C05B-80E8-BBD7-7901-2F3AF29D8990}"/>
              </a:ext>
            </a:extLst>
          </p:cNvPr>
          <p:cNvSpPr>
            <a:spLocks noGrp="1"/>
          </p:cNvSpPr>
          <p:nvPr>
            <p:ph type="body" orient="vert" idx="1"/>
          </p:nvPr>
        </p:nvSpPr>
        <p:spPr>
          <a:xfrm>
            <a:off x="838200" y="365125"/>
            <a:ext cx="7734300" cy="5811838"/>
          </a:xfrm>
        </p:spPr>
        <p:txBody>
          <a:bodyPr vert="eaVert"/>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datuma 3">
            <a:extLst>
              <a:ext uri="{FF2B5EF4-FFF2-40B4-BE49-F238E27FC236}">
                <a16:creationId xmlns:a16="http://schemas.microsoft.com/office/drawing/2014/main" id="{46F800DA-DA16-DA04-53EE-65FA43B1692E}"/>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5" name="Označba mesta noge 4">
            <a:extLst>
              <a:ext uri="{FF2B5EF4-FFF2-40B4-BE49-F238E27FC236}">
                <a16:creationId xmlns:a16="http://schemas.microsoft.com/office/drawing/2014/main" id="{FDB3DF33-AF53-B311-6D53-9963EA7EBBAD}"/>
              </a:ext>
            </a:extLst>
          </p:cNvPr>
          <p:cNvSpPr>
            <a:spLocks noGrp="1"/>
          </p:cNvSpPr>
          <p:nvPr>
            <p:ph type="ftr" sz="quarter" idx="11"/>
          </p:nvPr>
        </p:nvSpPr>
        <p:spPr/>
        <p:txBody>
          <a:bodyPr/>
          <a:lstStyle/>
          <a:p>
            <a:endParaRPr lang="sl-SI"/>
          </a:p>
        </p:txBody>
      </p:sp>
      <p:sp>
        <p:nvSpPr>
          <p:cNvPr id="6" name="Označba mesta številke diapozitiva 5">
            <a:extLst>
              <a:ext uri="{FF2B5EF4-FFF2-40B4-BE49-F238E27FC236}">
                <a16:creationId xmlns:a16="http://schemas.microsoft.com/office/drawing/2014/main" id="{AFDBBAA5-BC36-DC5B-A85A-54CE5CFE1226}"/>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42133047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Primerjava">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A768E3E8-F418-02F8-7F6E-FA32817E6BFF}"/>
              </a:ext>
            </a:extLst>
          </p:cNvPr>
          <p:cNvSpPr>
            <a:spLocks noGrp="1"/>
          </p:cNvSpPr>
          <p:nvPr>
            <p:ph type="title"/>
          </p:nvPr>
        </p:nvSpPr>
        <p:spPr>
          <a:xfrm>
            <a:off x="839788" y="365125"/>
            <a:ext cx="10515600" cy="1325563"/>
          </a:xfrm>
        </p:spPr>
        <p:txBody>
          <a:bodyPr/>
          <a:lstStyle/>
          <a:p>
            <a:r>
              <a:rPr lang="sl-SI"/>
              <a:t>Kliknite, če želite urediti slog naslova matrice</a:t>
            </a:r>
          </a:p>
        </p:txBody>
      </p:sp>
      <p:sp>
        <p:nvSpPr>
          <p:cNvPr id="3" name="Označba mesta besedila 2">
            <a:extLst>
              <a:ext uri="{FF2B5EF4-FFF2-40B4-BE49-F238E27FC236}">
                <a16:creationId xmlns:a16="http://schemas.microsoft.com/office/drawing/2014/main" id="{1F0E9BF8-749B-615D-DF7C-5B2317EE91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l-SI"/>
              <a:t>Kliknite za urejanje slogov besedila matrice</a:t>
            </a:r>
          </a:p>
        </p:txBody>
      </p:sp>
      <p:sp>
        <p:nvSpPr>
          <p:cNvPr id="4" name="Označba mesta vsebine 3">
            <a:extLst>
              <a:ext uri="{FF2B5EF4-FFF2-40B4-BE49-F238E27FC236}">
                <a16:creationId xmlns:a16="http://schemas.microsoft.com/office/drawing/2014/main" id="{09F9210D-252E-5612-A08E-5C22FAF1E725}"/>
              </a:ext>
            </a:extLst>
          </p:cNvPr>
          <p:cNvSpPr>
            <a:spLocks noGrp="1"/>
          </p:cNvSpPr>
          <p:nvPr>
            <p:ph sz="half" idx="2"/>
          </p:nvPr>
        </p:nvSpPr>
        <p:spPr>
          <a:xfrm>
            <a:off x="839788" y="2505075"/>
            <a:ext cx="5157787" cy="3684588"/>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5" name="Označba mesta besedila 4">
            <a:extLst>
              <a:ext uri="{FF2B5EF4-FFF2-40B4-BE49-F238E27FC236}">
                <a16:creationId xmlns:a16="http://schemas.microsoft.com/office/drawing/2014/main" id="{F53BC71C-935D-DD74-7708-E9A835EF48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l-SI"/>
              <a:t>Kliknite za urejanje slogov besedila matrice</a:t>
            </a:r>
          </a:p>
        </p:txBody>
      </p:sp>
      <p:sp>
        <p:nvSpPr>
          <p:cNvPr id="6" name="Označba mesta vsebine 5">
            <a:extLst>
              <a:ext uri="{FF2B5EF4-FFF2-40B4-BE49-F238E27FC236}">
                <a16:creationId xmlns:a16="http://schemas.microsoft.com/office/drawing/2014/main" id="{C9333BAF-1815-3694-3823-B165F6A24317}"/>
              </a:ext>
            </a:extLst>
          </p:cNvPr>
          <p:cNvSpPr>
            <a:spLocks noGrp="1"/>
          </p:cNvSpPr>
          <p:nvPr>
            <p:ph sz="quarter" idx="4"/>
          </p:nvPr>
        </p:nvSpPr>
        <p:spPr>
          <a:xfrm>
            <a:off x="6172200" y="2505075"/>
            <a:ext cx="5183188" cy="3684588"/>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7" name="Označba mesta datuma 6">
            <a:extLst>
              <a:ext uri="{FF2B5EF4-FFF2-40B4-BE49-F238E27FC236}">
                <a16:creationId xmlns:a16="http://schemas.microsoft.com/office/drawing/2014/main" id="{21DA42E0-A7C4-E7FD-2DEE-FC40289B93F7}"/>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8" name="Označba mesta noge 7">
            <a:extLst>
              <a:ext uri="{FF2B5EF4-FFF2-40B4-BE49-F238E27FC236}">
                <a16:creationId xmlns:a16="http://schemas.microsoft.com/office/drawing/2014/main" id="{05FDD78C-CDD2-B3DB-E8D4-A6711BF7CF88}"/>
              </a:ext>
            </a:extLst>
          </p:cNvPr>
          <p:cNvSpPr>
            <a:spLocks noGrp="1"/>
          </p:cNvSpPr>
          <p:nvPr>
            <p:ph type="ftr" sz="quarter" idx="11"/>
          </p:nvPr>
        </p:nvSpPr>
        <p:spPr/>
        <p:txBody>
          <a:bodyPr/>
          <a:lstStyle/>
          <a:p>
            <a:endParaRPr lang="sl-SI"/>
          </a:p>
        </p:txBody>
      </p:sp>
      <p:sp>
        <p:nvSpPr>
          <p:cNvPr id="9" name="Označba mesta številke diapozitiva 8">
            <a:extLst>
              <a:ext uri="{FF2B5EF4-FFF2-40B4-BE49-F238E27FC236}">
                <a16:creationId xmlns:a16="http://schemas.microsoft.com/office/drawing/2014/main" id="{D507DFC4-2F1D-9B16-7CF3-5870CEFD140D}"/>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5182207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Naslov in navpično besedilo">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62C9B399-A4A0-DE81-C162-7A195D8553F1}"/>
              </a:ext>
            </a:extLst>
          </p:cNvPr>
          <p:cNvSpPr>
            <a:spLocks noGrp="1"/>
          </p:cNvSpPr>
          <p:nvPr>
            <p:ph type="title"/>
          </p:nvPr>
        </p:nvSpPr>
        <p:spPr/>
        <p:txBody>
          <a:bodyPr/>
          <a:lstStyle/>
          <a:p>
            <a:r>
              <a:rPr lang="sl-SI"/>
              <a:t>Kliknite, če želite urediti slog naslova matrice</a:t>
            </a:r>
          </a:p>
        </p:txBody>
      </p:sp>
      <p:sp>
        <p:nvSpPr>
          <p:cNvPr id="3" name="Označba mesta navpičnega besedila 2">
            <a:extLst>
              <a:ext uri="{FF2B5EF4-FFF2-40B4-BE49-F238E27FC236}">
                <a16:creationId xmlns:a16="http://schemas.microsoft.com/office/drawing/2014/main" id="{FF9C9517-5848-19FE-61DB-A780745BE82F}"/>
              </a:ext>
            </a:extLst>
          </p:cNvPr>
          <p:cNvSpPr>
            <a:spLocks noGrp="1"/>
          </p:cNvSpPr>
          <p:nvPr>
            <p:ph type="body" orient="vert" idx="1"/>
          </p:nvPr>
        </p:nvSpPr>
        <p:spPr/>
        <p:txBody>
          <a:bodyPr vert="eaVert"/>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datuma 3">
            <a:extLst>
              <a:ext uri="{FF2B5EF4-FFF2-40B4-BE49-F238E27FC236}">
                <a16:creationId xmlns:a16="http://schemas.microsoft.com/office/drawing/2014/main" id="{88157034-CE2B-BCB0-1209-7DA6EA70E18A}"/>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5" name="Označba mesta noge 4">
            <a:extLst>
              <a:ext uri="{FF2B5EF4-FFF2-40B4-BE49-F238E27FC236}">
                <a16:creationId xmlns:a16="http://schemas.microsoft.com/office/drawing/2014/main" id="{6A27F8F4-8504-8B04-5439-CB241AB892EB}"/>
              </a:ext>
            </a:extLst>
          </p:cNvPr>
          <p:cNvSpPr>
            <a:spLocks noGrp="1"/>
          </p:cNvSpPr>
          <p:nvPr>
            <p:ph type="ftr" sz="quarter" idx="11"/>
          </p:nvPr>
        </p:nvSpPr>
        <p:spPr/>
        <p:txBody>
          <a:bodyPr/>
          <a:lstStyle/>
          <a:p>
            <a:endParaRPr lang="sl-SI"/>
          </a:p>
        </p:txBody>
      </p:sp>
      <p:sp>
        <p:nvSpPr>
          <p:cNvPr id="6" name="Označba mesta številke diapozitiva 5">
            <a:extLst>
              <a:ext uri="{FF2B5EF4-FFF2-40B4-BE49-F238E27FC236}">
                <a16:creationId xmlns:a16="http://schemas.microsoft.com/office/drawing/2014/main" id="{CFF7CD3D-E8D1-B5AA-2797-02171ACB66E3}"/>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138988160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Dve vsebini">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4BC1CC36-4EBE-50A2-DBBC-B35F3C11F2F9}"/>
              </a:ext>
            </a:extLst>
          </p:cNvPr>
          <p:cNvSpPr>
            <a:spLocks noGrp="1"/>
          </p:cNvSpPr>
          <p:nvPr>
            <p:ph type="title"/>
          </p:nvPr>
        </p:nvSpPr>
        <p:spPr/>
        <p:txBody>
          <a:bodyPr/>
          <a:lstStyle/>
          <a:p>
            <a:r>
              <a:rPr lang="sl-SI"/>
              <a:t>Kliknite, če želite urediti slog naslova matrice</a:t>
            </a:r>
          </a:p>
        </p:txBody>
      </p:sp>
      <p:sp>
        <p:nvSpPr>
          <p:cNvPr id="3" name="Označba mesta vsebine 2">
            <a:extLst>
              <a:ext uri="{FF2B5EF4-FFF2-40B4-BE49-F238E27FC236}">
                <a16:creationId xmlns:a16="http://schemas.microsoft.com/office/drawing/2014/main" id="{C3C28E4F-98DD-857E-ECE0-FE29A4EC6212}"/>
              </a:ext>
            </a:extLst>
          </p:cNvPr>
          <p:cNvSpPr>
            <a:spLocks noGrp="1"/>
          </p:cNvSpPr>
          <p:nvPr>
            <p:ph sz="half" idx="1"/>
          </p:nvPr>
        </p:nvSpPr>
        <p:spPr>
          <a:xfrm>
            <a:off x="838200" y="1825625"/>
            <a:ext cx="5181600" cy="4351338"/>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vsebine 3">
            <a:extLst>
              <a:ext uri="{FF2B5EF4-FFF2-40B4-BE49-F238E27FC236}">
                <a16:creationId xmlns:a16="http://schemas.microsoft.com/office/drawing/2014/main" id="{8201AD5C-8154-6ABC-D6C8-4AFB9CDA0E0B}"/>
              </a:ext>
            </a:extLst>
          </p:cNvPr>
          <p:cNvSpPr>
            <a:spLocks noGrp="1"/>
          </p:cNvSpPr>
          <p:nvPr>
            <p:ph sz="half" idx="2"/>
          </p:nvPr>
        </p:nvSpPr>
        <p:spPr>
          <a:xfrm>
            <a:off x="6172200" y="1825625"/>
            <a:ext cx="5181600" cy="4351338"/>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5" name="Označba mesta datuma 4">
            <a:extLst>
              <a:ext uri="{FF2B5EF4-FFF2-40B4-BE49-F238E27FC236}">
                <a16:creationId xmlns:a16="http://schemas.microsoft.com/office/drawing/2014/main" id="{4BB4B10F-DB37-A7B4-F776-BF8141A84009}"/>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6" name="Označba mesta noge 5">
            <a:extLst>
              <a:ext uri="{FF2B5EF4-FFF2-40B4-BE49-F238E27FC236}">
                <a16:creationId xmlns:a16="http://schemas.microsoft.com/office/drawing/2014/main" id="{59AABF34-BF53-E9C1-E3B9-47D193AF6EEC}"/>
              </a:ext>
            </a:extLst>
          </p:cNvPr>
          <p:cNvSpPr>
            <a:spLocks noGrp="1"/>
          </p:cNvSpPr>
          <p:nvPr>
            <p:ph type="ftr" sz="quarter" idx="11"/>
          </p:nvPr>
        </p:nvSpPr>
        <p:spPr/>
        <p:txBody>
          <a:bodyPr/>
          <a:lstStyle/>
          <a:p>
            <a:endParaRPr lang="sl-SI"/>
          </a:p>
        </p:txBody>
      </p:sp>
      <p:sp>
        <p:nvSpPr>
          <p:cNvPr id="7" name="Označba mesta številke diapozitiva 6">
            <a:extLst>
              <a:ext uri="{FF2B5EF4-FFF2-40B4-BE49-F238E27FC236}">
                <a16:creationId xmlns:a16="http://schemas.microsoft.com/office/drawing/2014/main" id="{E3F2A6E6-F635-0E24-A8EE-3B25775FA527}"/>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351575201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Naslov in slika">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31F17008-E3B7-15E1-4762-ABBE8E3E7103}"/>
              </a:ext>
            </a:extLst>
          </p:cNvPr>
          <p:cNvSpPr>
            <a:spLocks noGrp="1"/>
          </p:cNvSpPr>
          <p:nvPr>
            <p:ph type="title"/>
          </p:nvPr>
        </p:nvSpPr>
        <p:spPr>
          <a:xfrm>
            <a:off x="839788" y="457200"/>
            <a:ext cx="3932237" cy="1600200"/>
          </a:xfrm>
        </p:spPr>
        <p:txBody>
          <a:bodyPr anchor="b"/>
          <a:lstStyle>
            <a:lvl1pPr>
              <a:defRPr sz="3200"/>
            </a:lvl1pPr>
          </a:lstStyle>
          <a:p>
            <a:r>
              <a:rPr lang="sl-SI"/>
              <a:t>Kliknite, če želite urediti slog naslova matrice</a:t>
            </a:r>
          </a:p>
        </p:txBody>
      </p:sp>
      <p:sp>
        <p:nvSpPr>
          <p:cNvPr id="3" name="Označba mesta slike 2">
            <a:extLst>
              <a:ext uri="{FF2B5EF4-FFF2-40B4-BE49-F238E27FC236}">
                <a16:creationId xmlns:a16="http://schemas.microsoft.com/office/drawing/2014/main" id="{CAB76292-641E-0292-69D5-9CB2E3C810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sl-SI"/>
          </a:p>
        </p:txBody>
      </p:sp>
      <p:sp>
        <p:nvSpPr>
          <p:cNvPr id="4" name="Označba mesta besedila 3">
            <a:extLst>
              <a:ext uri="{FF2B5EF4-FFF2-40B4-BE49-F238E27FC236}">
                <a16:creationId xmlns:a16="http://schemas.microsoft.com/office/drawing/2014/main" id="{CC9C12D0-B1FD-0CD4-C4E3-2DD0C808F9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l-SI"/>
              <a:t>Kliknite za urejanje slogov besedila matrice</a:t>
            </a:r>
          </a:p>
        </p:txBody>
      </p:sp>
      <p:sp>
        <p:nvSpPr>
          <p:cNvPr id="5" name="Označba mesta datuma 4">
            <a:extLst>
              <a:ext uri="{FF2B5EF4-FFF2-40B4-BE49-F238E27FC236}">
                <a16:creationId xmlns:a16="http://schemas.microsoft.com/office/drawing/2014/main" id="{9DC8ED1C-09E4-352E-425E-5971A76EEFDA}"/>
              </a:ext>
            </a:extLst>
          </p:cNvPr>
          <p:cNvSpPr>
            <a:spLocks noGrp="1"/>
          </p:cNvSpPr>
          <p:nvPr>
            <p:ph type="dt" sz="half" idx="10"/>
          </p:nvPr>
        </p:nvSpPr>
        <p:spPr/>
        <p:txBody>
          <a:bodyPr/>
          <a:lstStyle/>
          <a:p>
            <a:fld id="{479C2815-DE96-46F5-BE1D-71466C9AFCEC}" type="datetimeFigureOut">
              <a:rPr lang="sl-SI" smtClean="0"/>
              <a:t>6. 04. 2025</a:t>
            </a:fld>
            <a:endParaRPr lang="sl-SI"/>
          </a:p>
        </p:txBody>
      </p:sp>
      <p:sp>
        <p:nvSpPr>
          <p:cNvPr id="6" name="Označba mesta noge 5">
            <a:extLst>
              <a:ext uri="{FF2B5EF4-FFF2-40B4-BE49-F238E27FC236}">
                <a16:creationId xmlns:a16="http://schemas.microsoft.com/office/drawing/2014/main" id="{FFA58DC8-442A-E1F9-5D3D-1BB4A6A58130}"/>
              </a:ext>
            </a:extLst>
          </p:cNvPr>
          <p:cNvSpPr>
            <a:spLocks noGrp="1"/>
          </p:cNvSpPr>
          <p:nvPr>
            <p:ph type="ftr" sz="quarter" idx="11"/>
          </p:nvPr>
        </p:nvSpPr>
        <p:spPr/>
        <p:txBody>
          <a:bodyPr/>
          <a:lstStyle/>
          <a:p>
            <a:endParaRPr lang="sl-SI"/>
          </a:p>
        </p:txBody>
      </p:sp>
      <p:sp>
        <p:nvSpPr>
          <p:cNvPr id="7" name="Označba mesta številke diapozitiva 6">
            <a:extLst>
              <a:ext uri="{FF2B5EF4-FFF2-40B4-BE49-F238E27FC236}">
                <a16:creationId xmlns:a16="http://schemas.microsoft.com/office/drawing/2014/main" id="{410F2845-71CB-0605-CD92-A4B19B58A1CF}"/>
              </a:ext>
            </a:extLst>
          </p:cNvPr>
          <p:cNvSpPr>
            <a:spLocks noGrp="1"/>
          </p:cNvSpPr>
          <p:nvPr>
            <p:ph type="sldNum" sz="quarter" idx="12"/>
          </p:nvPr>
        </p:nvSpPr>
        <p:spPr/>
        <p:txBody>
          <a:bodyPr/>
          <a:lstStyle/>
          <a:p>
            <a:fld id="{A3E03591-55BF-47DB-8438-AEE8FC4641C8}" type="slidenum">
              <a:rPr lang="sl-SI" smtClean="0"/>
              <a:t>‹#›</a:t>
            </a:fld>
            <a:endParaRPr lang="sl-SI"/>
          </a:p>
        </p:txBody>
      </p:sp>
    </p:spTree>
    <p:extLst>
      <p:ext uri="{BB962C8B-B14F-4D97-AF65-F5344CB8AC3E}">
        <p14:creationId xmlns:p14="http://schemas.microsoft.com/office/powerpoint/2010/main" val="403247386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sp>
        <p:nvSpPr>
          <p:cNvPr id="13" name="Google Shape;13;p10"/>
          <p:cNvSpPr/>
          <p:nvPr/>
        </p:nvSpPr>
        <p:spPr>
          <a:xfrm>
            <a:off x="0" y="0"/>
            <a:ext cx="12192000" cy="6858000"/>
          </a:xfrm>
          <a:prstGeom prst="rect">
            <a:avLst/>
          </a:prstGeom>
          <a:solidFill>
            <a:srgbClr val="FFFFFF"/>
          </a:solidFill>
          <a:ln>
            <a:noFill/>
          </a:ln>
        </p:spPr>
      </p:sp>
      <p:sp>
        <p:nvSpPr>
          <p:cNvPr id="14" name="Google Shape;14;p10"/>
          <p:cNvSpPr txBox="1">
            <a:spLocks noGrp="1"/>
          </p:cNvSpPr>
          <p:nvPr>
            <p:ph type="ctrTitle"/>
          </p:nvPr>
        </p:nvSpPr>
        <p:spPr>
          <a:xfrm>
            <a:off x="218662" y="1563129"/>
            <a:ext cx="7010041" cy="1946833"/>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Arial"/>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10"/>
          <p:cNvSpPr txBox="1">
            <a:spLocks noGrp="1"/>
          </p:cNvSpPr>
          <p:nvPr>
            <p:ph type="subTitle" idx="1"/>
          </p:nvPr>
        </p:nvSpPr>
        <p:spPr>
          <a:xfrm>
            <a:off x="218662" y="3639108"/>
            <a:ext cx="7010041" cy="1328308"/>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400"/>
              <a:buNone/>
              <a:defRPr sz="2400">
                <a:solidFill>
                  <a:schemeClr val="lt1"/>
                </a:solidFill>
                <a:latin typeface="Arial"/>
                <a:ea typeface="Arial"/>
                <a:cs typeface="Arial"/>
                <a:sym typeface="Arial"/>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6" name="Google Shape;16;p10"/>
          <p:cNvSpPr txBox="1">
            <a:spLocks noGrp="1"/>
          </p:cNvSpPr>
          <p:nvPr>
            <p:ph type="dt" idx="10"/>
          </p:nvPr>
        </p:nvSpPr>
        <p:spPr>
          <a:xfrm>
            <a:off x="218662" y="6374886"/>
            <a:ext cx="468527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7"/>
        <p:cNvGrpSpPr/>
        <p:nvPr/>
      </p:nvGrpSpPr>
      <p:grpSpPr>
        <a:xfrm>
          <a:off x="0" y="0"/>
          <a:ext cx="0" cy="0"/>
          <a:chOff x="0" y="0"/>
          <a:chExt cx="0" cy="0"/>
        </a:xfrm>
      </p:grpSpPr>
      <p:sp>
        <p:nvSpPr>
          <p:cNvPr id="58" name="Google Shape;58;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I"/>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3"/>
        <p:cNvGrpSpPr/>
        <p:nvPr/>
      </p:nvGrpSpPr>
      <p:grpSpPr>
        <a:xfrm>
          <a:off x="0" y="0"/>
          <a:ext cx="0" cy="0"/>
          <a:chOff x="0" y="0"/>
          <a:chExt cx="0" cy="0"/>
        </a:xfrm>
      </p:grpSpPr>
      <p:sp>
        <p:nvSpPr>
          <p:cNvPr id="24" name="Google Shape;24;p12"/>
          <p:cNvSpPr txBox="1">
            <a:spLocks noGrp="1"/>
          </p:cNvSpPr>
          <p:nvPr>
            <p:ph type="title"/>
          </p:nvPr>
        </p:nvSpPr>
        <p:spPr>
          <a:xfrm>
            <a:off x="839788" y="1235676"/>
            <a:ext cx="3932237" cy="92675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12"/>
          <p:cNvSpPr txBox="1">
            <a:spLocks noGrp="1"/>
          </p:cNvSpPr>
          <p:nvPr>
            <p:ph type="body" idx="1"/>
          </p:nvPr>
        </p:nvSpPr>
        <p:spPr>
          <a:xfrm>
            <a:off x="5183188" y="2248930"/>
            <a:ext cx="6172200" cy="3612120"/>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26" name="Google Shape;26;p12"/>
          <p:cNvSpPr txBox="1">
            <a:spLocks noGrp="1"/>
          </p:cNvSpPr>
          <p:nvPr>
            <p:ph type="body" idx="2"/>
          </p:nvPr>
        </p:nvSpPr>
        <p:spPr>
          <a:xfrm>
            <a:off x="839788" y="2248930"/>
            <a:ext cx="3932237" cy="362005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7" name="Google Shape;27;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I"/>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2"/>
        <p:cNvGrpSpPr/>
        <p:nvPr/>
      </p:nvGrpSpPr>
      <p:grpSpPr>
        <a:xfrm>
          <a:off x="0" y="0"/>
          <a:ext cx="0" cy="0"/>
          <a:chOff x="0" y="0"/>
          <a:chExt cx="0" cy="0"/>
        </a:xfrm>
      </p:grpSpPr>
      <p:sp>
        <p:nvSpPr>
          <p:cNvPr id="53" name="Google Shape;53;p16"/>
          <p:cNvSpPr txBox="1">
            <a:spLocks noGrp="1"/>
          </p:cNvSpPr>
          <p:nvPr>
            <p:ph type="title"/>
          </p:nvPr>
        </p:nvSpPr>
        <p:spPr>
          <a:xfrm>
            <a:off x="838200" y="1424587"/>
            <a:ext cx="8153400" cy="5461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I"/>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11"/>
          <p:cNvSpPr txBox="1">
            <a:spLocks noGrp="1"/>
          </p:cNvSpPr>
          <p:nvPr>
            <p:ph type="title"/>
          </p:nvPr>
        </p:nvSpPr>
        <p:spPr>
          <a:xfrm>
            <a:off x="838200" y="1424587"/>
            <a:ext cx="8153400" cy="5461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1"/>
          <p:cNvSpPr txBox="1">
            <a:spLocks noGrp="1"/>
          </p:cNvSpPr>
          <p:nvPr>
            <p:ph type="body" idx="1"/>
          </p:nvPr>
        </p:nvSpPr>
        <p:spPr>
          <a:xfrm>
            <a:off x="838200" y="2192215"/>
            <a:ext cx="10515600" cy="398474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I"/>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3"/>
        <p:cNvGrpSpPr/>
        <p:nvPr/>
      </p:nvGrpSpPr>
      <p:grpSpPr>
        <a:xfrm>
          <a:off x="0" y="0"/>
          <a:ext cx="0" cy="0"/>
          <a:chOff x="0" y="0"/>
          <a:chExt cx="0" cy="0"/>
        </a:xfrm>
      </p:grpSpPr>
      <p:sp>
        <p:nvSpPr>
          <p:cNvPr id="44" name="Google Shape;44;p15"/>
          <p:cNvSpPr txBox="1">
            <a:spLocks noGrp="1"/>
          </p:cNvSpPr>
          <p:nvPr>
            <p:ph type="title"/>
          </p:nvPr>
        </p:nvSpPr>
        <p:spPr>
          <a:xfrm>
            <a:off x="839788" y="1325563"/>
            <a:ext cx="8069750" cy="67623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15"/>
          <p:cNvSpPr txBox="1">
            <a:spLocks noGrp="1"/>
          </p:cNvSpPr>
          <p:nvPr>
            <p:ph type="body" idx="1"/>
          </p:nvPr>
        </p:nvSpPr>
        <p:spPr>
          <a:xfrm>
            <a:off x="839788" y="2001795"/>
            <a:ext cx="5157787" cy="50328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6" name="Google Shape;46;p15"/>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 name="Google Shape;47;p15"/>
          <p:cNvSpPr txBox="1">
            <a:spLocks noGrp="1"/>
          </p:cNvSpPr>
          <p:nvPr>
            <p:ph type="body" idx="3"/>
          </p:nvPr>
        </p:nvSpPr>
        <p:spPr>
          <a:xfrm>
            <a:off x="6172200" y="2001795"/>
            <a:ext cx="5183188" cy="50328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8" name="Google Shape;48;p15"/>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 name="Google Shape;49;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I"/>
              <a:t>‹#›</a:t>
            </a:fld>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0"/>
          <p:cNvSpPr txBox="1">
            <a:spLocks noGrp="1"/>
          </p:cNvSpPr>
          <p:nvPr>
            <p:ph type="title"/>
          </p:nvPr>
        </p:nvSpPr>
        <p:spPr>
          <a:xfrm rot="5400000">
            <a:off x="8161316" y="2984479"/>
            <a:ext cx="3841536" cy="254343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0"/>
          <p:cNvSpPr txBox="1">
            <a:spLocks noGrp="1"/>
          </p:cNvSpPr>
          <p:nvPr>
            <p:ph type="body" idx="1"/>
          </p:nvPr>
        </p:nvSpPr>
        <p:spPr>
          <a:xfrm rot="5400000">
            <a:off x="2203815" y="-191724"/>
            <a:ext cx="5003071"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I"/>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6"/>
        <p:cNvGrpSpPr/>
        <p:nvPr/>
      </p:nvGrpSpPr>
      <p:grpSpPr>
        <a:xfrm>
          <a:off x="0" y="0"/>
          <a:ext cx="0" cy="0"/>
          <a:chOff x="0" y="0"/>
          <a:chExt cx="0" cy="0"/>
        </a:xfrm>
      </p:grpSpPr>
      <p:sp>
        <p:nvSpPr>
          <p:cNvPr id="37" name="Google Shape;37;p14"/>
          <p:cNvSpPr txBox="1">
            <a:spLocks noGrp="1"/>
          </p:cNvSpPr>
          <p:nvPr>
            <p:ph type="title"/>
          </p:nvPr>
        </p:nvSpPr>
        <p:spPr>
          <a:xfrm>
            <a:off x="838200" y="1424587"/>
            <a:ext cx="8153400" cy="5461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14"/>
          <p:cNvSpPr txBox="1">
            <a:spLocks noGrp="1"/>
          </p:cNvSpPr>
          <p:nvPr>
            <p:ph type="body" idx="1"/>
          </p:nvPr>
        </p:nvSpPr>
        <p:spPr>
          <a:xfrm>
            <a:off x="838200" y="2150073"/>
            <a:ext cx="5181600" cy="402688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 name="Google Shape;39;p14"/>
          <p:cNvSpPr txBox="1">
            <a:spLocks noGrp="1"/>
          </p:cNvSpPr>
          <p:nvPr>
            <p:ph type="body" idx="2"/>
          </p:nvPr>
        </p:nvSpPr>
        <p:spPr>
          <a:xfrm>
            <a:off x="6172200" y="2150073"/>
            <a:ext cx="5181600" cy="402689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I"/>
              <a:t>‹#›</a:t>
            </a:fld>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9"/>
          <p:cNvSpPr txBox="1">
            <a:spLocks noGrp="1"/>
          </p:cNvSpPr>
          <p:nvPr>
            <p:ph type="title"/>
          </p:nvPr>
        </p:nvSpPr>
        <p:spPr>
          <a:xfrm>
            <a:off x="838200" y="1424587"/>
            <a:ext cx="8083378" cy="5461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9"/>
          <p:cNvSpPr txBox="1">
            <a:spLocks noGrp="1"/>
          </p:cNvSpPr>
          <p:nvPr>
            <p:ph type="body" idx="1"/>
          </p:nvPr>
        </p:nvSpPr>
        <p:spPr>
          <a:xfrm rot="5400000">
            <a:off x="4131984" y="-1044854"/>
            <a:ext cx="3928032"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I"/>
              <a:t>‹#›</a:t>
            </a:fld>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0"/>
        <p:cNvGrpSpPr/>
        <p:nvPr/>
      </p:nvGrpSpPr>
      <p:grpSpPr>
        <a:xfrm>
          <a:off x="0" y="0"/>
          <a:ext cx="0" cy="0"/>
          <a:chOff x="0" y="0"/>
          <a:chExt cx="0" cy="0"/>
        </a:xfrm>
      </p:grpSpPr>
      <p:sp>
        <p:nvSpPr>
          <p:cNvPr id="31" name="Google Shape;31;p13"/>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13"/>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3" name="Google Shape;33;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I"/>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8"/>
          <p:cNvSpPr txBox="1">
            <a:spLocks noGrp="1"/>
          </p:cNvSpPr>
          <p:nvPr>
            <p:ph type="title"/>
          </p:nvPr>
        </p:nvSpPr>
        <p:spPr>
          <a:xfrm>
            <a:off x="839788" y="1149177"/>
            <a:ext cx="3932237" cy="106268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8"/>
          <p:cNvSpPr>
            <a:spLocks noGrp="1"/>
          </p:cNvSpPr>
          <p:nvPr>
            <p:ph type="pic" idx="2"/>
          </p:nvPr>
        </p:nvSpPr>
        <p:spPr>
          <a:xfrm>
            <a:off x="5183188" y="2335427"/>
            <a:ext cx="6172200" cy="3525623"/>
          </a:xfrm>
          <a:prstGeom prst="rect">
            <a:avLst/>
          </a:prstGeom>
          <a:noFill/>
          <a:ln>
            <a:noFill/>
          </a:ln>
        </p:spPr>
      </p:sp>
      <p:sp>
        <p:nvSpPr>
          <p:cNvPr id="64" name="Google Shape;64;p18"/>
          <p:cNvSpPr txBox="1">
            <a:spLocks noGrp="1"/>
          </p:cNvSpPr>
          <p:nvPr>
            <p:ph type="body" idx="1"/>
          </p:nvPr>
        </p:nvSpPr>
        <p:spPr>
          <a:xfrm>
            <a:off x="839788" y="2335426"/>
            <a:ext cx="3932237" cy="353356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I"/>
              <a:t>‹#›</a:t>
            </a:fld>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AC30697-1819-FFD1-6205-4C0F86DAF5EB}"/>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E8AC4F-E7C7-3E51-10C8-2D6A78632346}"/>
              </a:ext>
            </a:extLst>
          </p:cNvPr>
          <p:cNvSpPr>
            <a:spLocks noGrp="1"/>
          </p:cNvSpPr>
          <p:nvPr>
            <p:ph type="ctrTitle"/>
          </p:nvPr>
        </p:nvSpPr>
        <p:spPr>
          <a:xfrm>
            <a:off x="218662" y="2056439"/>
            <a:ext cx="7010041" cy="2257799"/>
          </a:xfrm>
        </p:spPr>
        <p:txBody>
          <a:bodyPr anchor="b"/>
          <a:lstStyle>
            <a:lvl1pPr algn="l">
              <a:defRPr sz="6000">
                <a:solidFill>
                  <a:schemeClr val="bg1"/>
                </a:solidFill>
              </a:defRPr>
            </a:lvl1pPr>
          </a:lstStyle>
          <a:p>
            <a:r>
              <a:rPr lang="en-GB" dirty="0"/>
              <a:t>Click to edit Master title style</a:t>
            </a:r>
          </a:p>
        </p:txBody>
      </p:sp>
      <p:sp>
        <p:nvSpPr>
          <p:cNvPr id="3" name="Subtitle 2">
            <a:extLst>
              <a:ext uri="{FF2B5EF4-FFF2-40B4-BE49-F238E27FC236}">
                <a16:creationId xmlns:a16="http://schemas.microsoft.com/office/drawing/2014/main" id="{65AD955C-55C0-6633-2A9C-F74A5F5F9C9D}"/>
              </a:ext>
            </a:extLst>
          </p:cNvPr>
          <p:cNvSpPr>
            <a:spLocks noGrp="1"/>
          </p:cNvSpPr>
          <p:nvPr>
            <p:ph type="subTitle" idx="1"/>
          </p:nvPr>
        </p:nvSpPr>
        <p:spPr>
          <a:xfrm>
            <a:off x="218661" y="4432228"/>
            <a:ext cx="7010041" cy="132830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740C0024-C401-8EA2-B659-E03FEEE8C5EB}"/>
              </a:ext>
            </a:extLst>
          </p:cNvPr>
          <p:cNvSpPr>
            <a:spLocks noGrp="1"/>
          </p:cNvSpPr>
          <p:nvPr>
            <p:ph type="dt" sz="half" idx="10"/>
          </p:nvPr>
        </p:nvSpPr>
        <p:spPr>
          <a:xfrm>
            <a:off x="218662" y="6374886"/>
            <a:ext cx="4685270" cy="365125"/>
          </a:xfrm>
        </p:spPr>
        <p:txBody>
          <a:bodyPr/>
          <a:lstStyle/>
          <a:p>
            <a:fld id="{8B8DD5A8-06B6-BF46-9E32-FD6EE058DC53}" type="datetimeFigureOut">
              <a:rPr lang="en-GB" smtClean="0"/>
              <a:t>07/04/2025</a:t>
            </a:fld>
            <a:endParaRPr lang="en-GB"/>
          </a:p>
        </p:txBody>
      </p:sp>
    </p:spTree>
    <p:extLst>
      <p:ext uri="{BB962C8B-B14F-4D97-AF65-F5344CB8AC3E}">
        <p14:creationId xmlns:p14="http://schemas.microsoft.com/office/powerpoint/2010/main" val="186262195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DAA1-186B-2F91-8DD4-AB5BEE525984}"/>
              </a:ext>
            </a:extLst>
          </p:cNvPr>
          <p:cNvSpPr>
            <a:spLocks noGrp="1"/>
          </p:cNvSpPr>
          <p:nvPr>
            <p:ph type="title"/>
          </p:nvPr>
        </p:nvSpPr>
        <p:spPr>
          <a:xfrm>
            <a:off x="839788" y="1235676"/>
            <a:ext cx="3932237" cy="926756"/>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86E6D2A-1E35-210E-F292-190F2C244B32}"/>
              </a:ext>
            </a:extLst>
          </p:cNvPr>
          <p:cNvSpPr>
            <a:spLocks noGrp="1"/>
          </p:cNvSpPr>
          <p:nvPr>
            <p:ph idx="1"/>
          </p:nvPr>
        </p:nvSpPr>
        <p:spPr>
          <a:xfrm>
            <a:off x="5183188" y="2248930"/>
            <a:ext cx="6172200" cy="36121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Text Placeholder 3">
            <a:extLst>
              <a:ext uri="{FF2B5EF4-FFF2-40B4-BE49-F238E27FC236}">
                <a16:creationId xmlns:a16="http://schemas.microsoft.com/office/drawing/2014/main" id="{0BE98CF9-B5A2-4973-DDE8-B3B084090D30}"/>
              </a:ext>
            </a:extLst>
          </p:cNvPr>
          <p:cNvSpPr>
            <a:spLocks noGrp="1"/>
          </p:cNvSpPr>
          <p:nvPr>
            <p:ph type="body" sz="half" idx="2"/>
          </p:nvPr>
        </p:nvSpPr>
        <p:spPr>
          <a:xfrm>
            <a:off x="839788" y="2248930"/>
            <a:ext cx="3932237" cy="36200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C444C9-B434-E007-3FE0-60686E38606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998C3289-FBFE-E864-BE40-B8E9C66574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83AD5-480D-BDC3-D609-7554E6CEBC16}"/>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81935420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62553-9915-ECA2-EC58-354319AFAB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43B1E0-3776-0147-ADDA-E4DA2B0430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C047AE-3633-23E6-8C12-D5DA3DFBA95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7A9F521D-8EEE-D562-69EC-5B8E3D8E8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E176B-9ED0-3AE9-2286-0A8DF7F0627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66134524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703A41-4CC4-82DB-C175-E9AB796BC92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3" name="Footer Placeholder 2">
            <a:extLst>
              <a:ext uri="{FF2B5EF4-FFF2-40B4-BE49-F238E27FC236}">
                <a16:creationId xmlns:a16="http://schemas.microsoft.com/office/drawing/2014/main" id="{77F0258B-89A9-334D-A588-2623255035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20E53-518D-5BF7-A997-791A18F5734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6664495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1CD-437D-7988-FDAB-FEF076E63080}"/>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E0473AB1-2CEB-0C4B-23B5-EDDA974584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F40A28-2325-FD0C-0FFC-72B29E43200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D7859D00-2378-6259-9E37-167E51D37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D627A-555E-0B24-FDB1-A57E21A5A89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42542759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06C8-F342-925C-355A-87ADB91673E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173212-6D85-6255-48D4-84209E9219F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4" name="Footer Placeholder 3">
            <a:extLst>
              <a:ext uri="{FF2B5EF4-FFF2-40B4-BE49-F238E27FC236}">
                <a16:creationId xmlns:a16="http://schemas.microsoft.com/office/drawing/2014/main" id="{5C6F12AF-0C3A-9D21-EAEA-84C3ECA2C1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08A9B5-454D-A794-0EC2-B9F67697285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150318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72CF67-CBAB-FEED-AC83-36A3169DC4F8}"/>
              </a:ext>
            </a:extLst>
          </p:cNvPr>
          <p:cNvSpPr>
            <a:spLocks noGrp="1"/>
          </p:cNvSpPr>
          <p:nvPr>
            <p:ph type="title" orient="vert"/>
          </p:nvPr>
        </p:nvSpPr>
        <p:spPr>
          <a:xfrm>
            <a:off x="8810368" y="2335427"/>
            <a:ext cx="2543432" cy="3841536"/>
          </a:xfrm>
        </p:spPr>
        <p:txBody>
          <a:bodyPr vert="eaVert"/>
          <a:lstStyle/>
          <a:p>
            <a:r>
              <a:rPr lang="en-GB" dirty="0"/>
              <a:t>Click to edit Master title style</a:t>
            </a:r>
          </a:p>
        </p:txBody>
      </p:sp>
      <p:sp>
        <p:nvSpPr>
          <p:cNvPr id="3" name="Vertical Text Placeholder 2">
            <a:extLst>
              <a:ext uri="{FF2B5EF4-FFF2-40B4-BE49-F238E27FC236}">
                <a16:creationId xmlns:a16="http://schemas.microsoft.com/office/drawing/2014/main" id="{8AD123A7-014F-234F-4807-B9DE932166F3}"/>
              </a:ext>
            </a:extLst>
          </p:cNvPr>
          <p:cNvSpPr>
            <a:spLocks noGrp="1"/>
          </p:cNvSpPr>
          <p:nvPr>
            <p:ph type="body" orient="vert" idx="1"/>
          </p:nvPr>
        </p:nvSpPr>
        <p:spPr>
          <a:xfrm>
            <a:off x="838200" y="1173891"/>
            <a:ext cx="7734300" cy="500307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7D2AF6-714A-F6B9-9157-D2409E8B1BC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0EBA642A-6886-9256-EDE8-002CEC0F9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0DC8F-3DA1-555C-E1D2-ADBCDE5DCA7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278907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C6AC-3E24-01D5-40CC-D3C63D99BAF1}"/>
              </a:ext>
            </a:extLst>
          </p:cNvPr>
          <p:cNvSpPr>
            <a:spLocks noGrp="1"/>
          </p:cNvSpPr>
          <p:nvPr>
            <p:ph type="title"/>
          </p:nvPr>
        </p:nvSpPr>
        <p:spPr>
          <a:xfrm>
            <a:off x="839788" y="1325563"/>
            <a:ext cx="8069750" cy="676232"/>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AACA1E-0624-D5A8-EA80-B5603FE2617A}"/>
              </a:ext>
            </a:extLst>
          </p:cNvPr>
          <p:cNvSpPr>
            <a:spLocks noGrp="1"/>
          </p:cNvSpPr>
          <p:nvPr>
            <p:ph type="body" idx="1"/>
          </p:nvPr>
        </p:nvSpPr>
        <p:spPr>
          <a:xfrm>
            <a:off x="839788" y="2001795"/>
            <a:ext cx="5157787"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9189C9F8-EA72-A6BE-C631-54ADF82B6A7D}"/>
              </a:ext>
            </a:extLst>
          </p:cNvPr>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Text Placeholder 4">
            <a:extLst>
              <a:ext uri="{FF2B5EF4-FFF2-40B4-BE49-F238E27FC236}">
                <a16:creationId xmlns:a16="http://schemas.microsoft.com/office/drawing/2014/main" id="{D8A89723-F6C7-A15C-F08A-AA0468792423}"/>
              </a:ext>
            </a:extLst>
          </p:cNvPr>
          <p:cNvSpPr>
            <a:spLocks noGrp="1"/>
          </p:cNvSpPr>
          <p:nvPr>
            <p:ph type="body" sz="quarter" idx="3"/>
          </p:nvPr>
        </p:nvSpPr>
        <p:spPr>
          <a:xfrm>
            <a:off x="6172200" y="2001795"/>
            <a:ext cx="5183188"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AD81FF35-836C-0662-668D-D044538466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846F1DA-08DD-2DC8-83D6-8BC6A8526B98}"/>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8" name="Footer Placeholder 7">
            <a:extLst>
              <a:ext uri="{FF2B5EF4-FFF2-40B4-BE49-F238E27FC236}">
                <a16:creationId xmlns:a16="http://schemas.microsoft.com/office/drawing/2014/main" id="{2930FB04-0A5A-1DAC-6055-5188E0D021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D5D385-1E97-2980-B0F0-C3AB0CBD9BB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87644619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C9382-4CBC-AAFD-DE1C-D2CE7E7AB960}"/>
              </a:ext>
            </a:extLst>
          </p:cNvPr>
          <p:cNvSpPr>
            <a:spLocks noGrp="1"/>
          </p:cNvSpPr>
          <p:nvPr>
            <p:ph type="title"/>
          </p:nvPr>
        </p:nvSpPr>
        <p:spPr>
          <a:xfrm>
            <a:off x="838200" y="1424587"/>
            <a:ext cx="8083378" cy="546100"/>
          </a:xfrm>
        </p:spPr>
        <p:txBody>
          <a:bodyPr/>
          <a:lstStyle/>
          <a:p>
            <a:r>
              <a:rPr lang="en-GB" dirty="0"/>
              <a:t>Click to edit Master title style</a:t>
            </a:r>
          </a:p>
        </p:txBody>
      </p:sp>
      <p:sp>
        <p:nvSpPr>
          <p:cNvPr id="3" name="Vertical Text Placeholder 2">
            <a:extLst>
              <a:ext uri="{FF2B5EF4-FFF2-40B4-BE49-F238E27FC236}">
                <a16:creationId xmlns:a16="http://schemas.microsoft.com/office/drawing/2014/main" id="{0C507C5E-72B5-0635-ECF6-2450538FFD26}"/>
              </a:ext>
            </a:extLst>
          </p:cNvPr>
          <p:cNvSpPr>
            <a:spLocks noGrp="1"/>
          </p:cNvSpPr>
          <p:nvPr>
            <p:ph type="body" orient="vert" idx="1"/>
          </p:nvPr>
        </p:nvSpPr>
        <p:spPr>
          <a:xfrm>
            <a:off x="838200" y="2248930"/>
            <a:ext cx="10515600" cy="39280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468B1-460B-270F-9C23-FE153319DCA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63653163-AF56-FF3C-63D9-ADF6130F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891B4-D54D-5F30-2C6A-417A013B5CBB}"/>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15909656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67C7-1444-C40C-38B6-A206637410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E8FCF0-7E2B-F95A-72C3-F2E90EDE2E0C}"/>
              </a:ext>
            </a:extLst>
          </p:cNvPr>
          <p:cNvSpPr>
            <a:spLocks noGrp="1"/>
          </p:cNvSpPr>
          <p:nvPr>
            <p:ph sz="half" idx="1"/>
          </p:nvPr>
        </p:nvSpPr>
        <p:spPr>
          <a:xfrm>
            <a:off x="838200" y="2150073"/>
            <a:ext cx="5181600" cy="4026889"/>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6A6C4EA9-06CF-B642-8642-91492152776F}"/>
              </a:ext>
            </a:extLst>
          </p:cNvPr>
          <p:cNvSpPr>
            <a:spLocks noGrp="1"/>
          </p:cNvSpPr>
          <p:nvPr>
            <p:ph sz="half" idx="2"/>
          </p:nvPr>
        </p:nvSpPr>
        <p:spPr>
          <a:xfrm>
            <a:off x="6172200" y="2150073"/>
            <a:ext cx="5181600" cy="402689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Date Placeholder 4">
            <a:extLst>
              <a:ext uri="{FF2B5EF4-FFF2-40B4-BE49-F238E27FC236}">
                <a16:creationId xmlns:a16="http://schemas.microsoft.com/office/drawing/2014/main" id="{7F75157D-F3C5-6B24-CFB5-C9D65DEE419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52BE8177-1BF0-24CD-F08C-C334F1221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41533-4C42-0ADD-9E03-0C122B547FE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00499411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387B-E97F-25B5-54DF-1CDD562DAA33}"/>
              </a:ext>
            </a:extLst>
          </p:cNvPr>
          <p:cNvSpPr>
            <a:spLocks noGrp="1"/>
          </p:cNvSpPr>
          <p:nvPr>
            <p:ph type="title"/>
          </p:nvPr>
        </p:nvSpPr>
        <p:spPr>
          <a:xfrm>
            <a:off x="839788" y="1149177"/>
            <a:ext cx="3932237" cy="1062681"/>
          </a:xfrm>
        </p:spPr>
        <p:txBody>
          <a:bodyPr anchor="b"/>
          <a:lstStyle>
            <a:lvl1pPr>
              <a:defRPr sz="3200"/>
            </a:lvl1pPr>
          </a:lstStyle>
          <a:p>
            <a:r>
              <a:rPr lang="en-GB" dirty="0"/>
              <a:t>Click to edit Master title style</a:t>
            </a:r>
          </a:p>
        </p:txBody>
      </p:sp>
      <p:sp>
        <p:nvSpPr>
          <p:cNvPr id="3" name="Picture Placeholder 2">
            <a:extLst>
              <a:ext uri="{FF2B5EF4-FFF2-40B4-BE49-F238E27FC236}">
                <a16:creationId xmlns:a16="http://schemas.microsoft.com/office/drawing/2014/main" id="{DC71B065-6DB4-D683-5E04-77D7CF742068}"/>
              </a:ext>
            </a:extLst>
          </p:cNvPr>
          <p:cNvSpPr>
            <a:spLocks noGrp="1"/>
          </p:cNvSpPr>
          <p:nvPr>
            <p:ph type="pic" idx="1"/>
          </p:nvPr>
        </p:nvSpPr>
        <p:spPr>
          <a:xfrm>
            <a:off x="5183188" y="2335427"/>
            <a:ext cx="6172200" cy="352562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1C4C6D-22BB-95DE-74EF-1AB0472578AE}"/>
              </a:ext>
            </a:extLst>
          </p:cNvPr>
          <p:cNvSpPr>
            <a:spLocks noGrp="1"/>
          </p:cNvSpPr>
          <p:nvPr>
            <p:ph type="body" sz="half" idx="2"/>
          </p:nvPr>
        </p:nvSpPr>
        <p:spPr>
          <a:xfrm>
            <a:off x="839788" y="2335426"/>
            <a:ext cx="3932237" cy="35335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64A96-2ECA-A84D-705E-A846E0806F6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4CA27274-18FF-FD20-9AB3-0EF3B5B10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F534D-0EE2-E050-E6FC-FE676DC027E2}"/>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70681990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AC30697-1819-FFD1-6205-4C0F86DAF5E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E8AC4F-E7C7-3E51-10C8-2D6A78632346}"/>
              </a:ext>
            </a:extLst>
          </p:cNvPr>
          <p:cNvSpPr>
            <a:spLocks noGrp="1"/>
          </p:cNvSpPr>
          <p:nvPr>
            <p:ph type="ctrTitle"/>
          </p:nvPr>
        </p:nvSpPr>
        <p:spPr>
          <a:xfrm>
            <a:off x="218662" y="1563129"/>
            <a:ext cx="7010041" cy="1946833"/>
          </a:xfrm>
        </p:spPr>
        <p:txBody>
          <a:bodyPr anchor="b"/>
          <a:lstStyle>
            <a:lvl1pPr algn="l">
              <a:defRPr sz="6000">
                <a:solidFill>
                  <a:schemeClr val="bg1"/>
                </a:solidFill>
              </a:defRPr>
            </a:lvl1pPr>
          </a:lstStyle>
          <a:p>
            <a:r>
              <a:rPr lang="en-GB" dirty="0"/>
              <a:t>Click to edit Master title style</a:t>
            </a:r>
          </a:p>
        </p:txBody>
      </p:sp>
      <p:sp>
        <p:nvSpPr>
          <p:cNvPr id="3" name="Subtitle 2">
            <a:extLst>
              <a:ext uri="{FF2B5EF4-FFF2-40B4-BE49-F238E27FC236}">
                <a16:creationId xmlns:a16="http://schemas.microsoft.com/office/drawing/2014/main" id="{65AD955C-55C0-6633-2A9C-F74A5F5F9C9D}"/>
              </a:ext>
            </a:extLst>
          </p:cNvPr>
          <p:cNvSpPr>
            <a:spLocks noGrp="1"/>
          </p:cNvSpPr>
          <p:nvPr>
            <p:ph type="subTitle" idx="1"/>
          </p:nvPr>
        </p:nvSpPr>
        <p:spPr>
          <a:xfrm>
            <a:off x="218662" y="3639108"/>
            <a:ext cx="7010041" cy="132830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740C0024-C401-8EA2-B659-E03FEEE8C5EB}"/>
              </a:ext>
            </a:extLst>
          </p:cNvPr>
          <p:cNvSpPr>
            <a:spLocks noGrp="1"/>
          </p:cNvSpPr>
          <p:nvPr>
            <p:ph type="dt" sz="half" idx="10"/>
          </p:nvPr>
        </p:nvSpPr>
        <p:spPr>
          <a:xfrm>
            <a:off x="218662" y="6374886"/>
            <a:ext cx="4685270" cy="365125"/>
          </a:xfrm>
        </p:spPr>
        <p:txBody>
          <a:bodyPr/>
          <a:lstStyle/>
          <a:p>
            <a:fld id="{8B8DD5A8-06B6-BF46-9E32-FD6EE058DC53}" type="datetimeFigureOut">
              <a:rPr lang="en-GB" smtClean="0"/>
              <a:t>07/04/2025</a:t>
            </a:fld>
            <a:endParaRPr lang="en-GB"/>
          </a:p>
        </p:txBody>
      </p:sp>
    </p:spTree>
    <p:extLst>
      <p:ext uri="{BB962C8B-B14F-4D97-AF65-F5344CB8AC3E}">
        <p14:creationId xmlns:p14="http://schemas.microsoft.com/office/powerpoint/2010/main" val="310483799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DAA1-186B-2F91-8DD4-AB5BEE525984}"/>
              </a:ext>
            </a:extLst>
          </p:cNvPr>
          <p:cNvSpPr>
            <a:spLocks noGrp="1"/>
          </p:cNvSpPr>
          <p:nvPr>
            <p:ph type="title"/>
          </p:nvPr>
        </p:nvSpPr>
        <p:spPr>
          <a:xfrm>
            <a:off x="839788" y="1235676"/>
            <a:ext cx="3932237" cy="926756"/>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86E6D2A-1E35-210E-F292-190F2C244B32}"/>
              </a:ext>
            </a:extLst>
          </p:cNvPr>
          <p:cNvSpPr>
            <a:spLocks noGrp="1"/>
          </p:cNvSpPr>
          <p:nvPr>
            <p:ph idx="1"/>
          </p:nvPr>
        </p:nvSpPr>
        <p:spPr>
          <a:xfrm>
            <a:off x="5183188" y="2248930"/>
            <a:ext cx="6172200" cy="36121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Text Placeholder 3">
            <a:extLst>
              <a:ext uri="{FF2B5EF4-FFF2-40B4-BE49-F238E27FC236}">
                <a16:creationId xmlns:a16="http://schemas.microsoft.com/office/drawing/2014/main" id="{0BE98CF9-B5A2-4973-DDE8-B3B084090D30}"/>
              </a:ext>
            </a:extLst>
          </p:cNvPr>
          <p:cNvSpPr>
            <a:spLocks noGrp="1"/>
          </p:cNvSpPr>
          <p:nvPr>
            <p:ph type="body" sz="half" idx="2"/>
          </p:nvPr>
        </p:nvSpPr>
        <p:spPr>
          <a:xfrm>
            <a:off x="839788" y="2248930"/>
            <a:ext cx="3932237" cy="36200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C444C9-B434-E007-3FE0-60686E38606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998C3289-FBFE-E864-BE40-B8E9C66574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83AD5-480D-BDC3-D609-7554E6CEBC16}"/>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42197655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62553-9915-ECA2-EC58-354319AFAB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43B1E0-3776-0147-ADDA-E4DA2B0430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C047AE-3633-23E6-8C12-D5DA3DFBA95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7A9F521D-8EEE-D562-69EC-5B8E3D8E8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E176B-9ED0-3AE9-2286-0A8DF7F0627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66491378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703A41-4CC4-82DB-C175-E9AB796BC92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3" name="Footer Placeholder 2">
            <a:extLst>
              <a:ext uri="{FF2B5EF4-FFF2-40B4-BE49-F238E27FC236}">
                <a16:creationId xmlns:a16="http://schemas.microsoft.com/office/drawing/2014/main" id="{77F0258B-89A9-334D-A588-2623255035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20E53-518D-5BF7-A997-791A18F5734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45765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1CD-437D-7988-FDAB-FEF076E63080}"/>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E0473AB1-2CEB-0C4B-23B5-EDDA974584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F40A28-2325-FD0C-0FFC-72B29E43200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D7859D00-2378-6259-9E37-167E51D37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D627A-555E-0B24-FDB1-A57E21A5A89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44431242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06C8-F342-925C-355A-87ADB91673E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173212-6D85-6255-48D4-84209E9219F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4" name="Footer Placeholder 3">
            <a:extLst>
              <a:ext uri="{FF2B5EF4-FFF2-40B4-BE49-F238E27FC236}">
                <a16:creationId xmlns:a16="http://schemas.microsoft.com/office/drawing/2014/main" id="{5C6F12AF-0C3A-9D21-EAEA-84C3ECA2C1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08A9B5-454D-A794-0EC2-B9F67697285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37581441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72CF67-CBAB-FEED-AC83-36A3169DC4F8}"/>
              </a:ext>
            </a:extLst>
          </p:cNvPr>
          <p:cNvSpPr>
            <a:spLocks noGrp="1"/>
          </p:cNvSpPr>
          <p:nvPr>
            <p:ph type="title" orient="vert"/>
          </p:nvPr>
        </p:nvSpPr>
        <p:spPr>
          <a:xfrm>
            <a:off x="8810368" y="2335427"/>
            <a:ext cx="2543432" cy="3841536"/>
          </a:xfrm>
        </p:spPr>
        <p:txBody>
          <a:bodyPr vert="eaVert"/>
          <a:lstStyle/>
          <a:p>
            <a:r>
              <a:rPr lang="en-GB" dirty="0"/>
              <a:t>Click to edit Master title style</a:t>
            </a:r>
          </a:p>
        </p:txBody>
      </p:sp>
      <p:sp>
        <p:nvSpPr>
          <p:cNvPr id="3" name="Vertical Text Placeholder 2">
            <a:extLst>
              <a:ext uri="{FF2B5EF4-FFF2-40B4-BE49-F238E27FC236}">
                <a16:creationId xmlns:a16="http://schemas.microsoft.com/office/drawing/2014/main" id="{8AD123A7-014F-234F-4807-B9DE932166F3}"/>
              </a:ext>
            </a:extLst>
          </p:cNvPr>
          <p:cNvSpPr>
            <a:spLocks noGrp="1"/>
          </p:cNvSpPr>
          <p:nvPr>
            <p:ph type="body" orient="vert" idx="1"/>
          </p:nvPr>
        </p:nvSpPr>
        <p:spPr>
          <a:xfrm>
            <a:off x="838200" y="1173891"/>
            <a:ext cx="7734300" cy="500307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7D2AF6-714A-F6B9-9157-D2409E8B1BC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0EBA642A-6886-9256-EDE8-002CEC0F9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0DC8F-3DA1-555C-E1D2-ADBCDE5DCA7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304194639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C6AC-3E24-01D5-40CC-D3C63D99BAF1}"/>
              </a:ext>
            </a:extLst>
          </p:cNvPr>
          <p:cNvSpPr>
            <a:spLocks noGrp="1"/>
          </p:cNvSpPr>
          <p:nvPr>
            <p:ph type="title"/>
          </p:nvPr>
        </p:nvSpPr>
        <p:spPr>
          <a:xfrm>
            <a:off x="839788" y="1325563"/>
            <a:ext cx="8069750" cy="676232"/>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AACA1E-0624-D5A8-EA80-B5603FE2617A}"/>
              </a:ext>
            </a:extLst>
          </p:cNvPr>
          <p:cNvSpPr>
            <a:spLocks noGrp="1"/>
          </p:cNvSpPr>
          <p:nvPr>
            <p:ph type="body" idx="1"/>
          </p:nvPr>
        </p:nvSpPr>
        <p:spPr>
          <a:xfrm>
            <a:off x="839788" y="2001795"/>
            <a:ext cx="5157787"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9189C9F8-EA72-A6BE-C631-54ADF82B6A7D}"/>
              </a:ext>
            </a:extLst>
          </p:cNvPr>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Text Placeholder 4">
            <a:extLst>
              <a:ext uri="{FF2B5EF4-FFF2-40B4-BE49-F238E27FC236}">
                <a16:creationId xmlns:a16="http://schemas.microsoft.com/office/drawing/2014/main" id="{D8A89723-F6C7-A15C-F08A-AA0468792423}"/>
              </a:ext>
            </a:extLst>
          </p:cNvPr>
          <p:cNvSpPr>
            <a:spLocks noGrp="1"/>
          </p:cNvSpPr>
          <p:nvPr>
            <p:ph type="body" sz="quarter" idx="3"/>
          </p:nvPr>
        </p:nvSpPr>
        <p:spPr>
          <a:xfrm>
            <a:off x="6172200" y="2001795"/>
            <a:ext cx="5183188"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AD81FF35-836C-0662-668D-D044538466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846F1DA-08DD-2DC8-83D6-8BC6A8526B98}"/>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8" name="Footer Placeholder 7">
            <a:extLst>
              <a:ext uri="{FF2B5EF4-FFF2-40B4-BE49-F238E27FC236}">
                <a16:creationId xmlns:a16="http://schemas.microsoft.com/office/drawing/2014/main" id="{2930FB04-0A5A-1DAC-6055-5188E0D021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D5D385-1E97-2980-B0F0-C3AB0CBD9BB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25958376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C9382-4CBC-AAFD-DE1C-D2CE7E7AB960}"/>
              </a:ext>
            </a:extLst>
          </p:cNvPr>
          <p:cNvSpPr>
            <a:spLocks noGrp="1"/>
          </p:cNvSpPr>
          <p:nvPr>
            <p:ph type="title"/>
          </p:nvPr>
        </p:nvSpPr>
        <p:spPr>
          <a:xfrm>
            <a:off x="838200" y="1424587"/>
            <a:ext cx="8083378" cy="546100"/>
          </a:xfrm>
        </p:spPr>
        <p:txBody>
          <a:bodyPr/>
          <a:lstStyle/>
          <a:p>
            <a:r>
              <a:rPr lang="en-GB" dirty="0"/>
              <a:t>Click to edit Master title style</a:t>
            </a:r>
          </a:p>
        </p:txBody>
      </p:sp>
      <p:sp>
        <p:nvSpPr>
          <p:cNvPr id="3" name="Vertical Text Placeholder 2">
            <a:extLst>
              <a:ext uri="{FF2B5EF4-FFF2-40B4-BE49-F238E27FC236}">
                <a16:creationId xmlns:a16="http://schemas.microsoft.com/office/drawing/2014/main" id="{0C507C5E-72B5-0635-ECF6-2450538FFD26}"/>
              </a:ext>
            </a:extLst>
          </p:cNvPr>
          <p:cNvSpPr>
            <a:spLocks noGrp="1"/>
          </p:cNvSpPr>
          <p:nvPr>
            <p:ph type="body" orient="vert" idx="1"/>
          </p:nvPr>
        </p:nvSpPr>
        <p:spPr>
          <a:xfrm>
            <a:off x="838200" y="2248930"/>
            <a:ext cx="10515600" cy="39280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468B1-460B-270F-9C23-FE153319DCA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63653163-AF56-FF3C-63D9-ADF6130F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891B4-D54D-5F30-2C6A-417A013B5CBB}"/>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366922377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67C7-1444-C40C-38B6-A206637410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E8FCF0-7E2B-F95A-72C3-F2E90EDE2E0C}"/>
              </a:ext>
            </a:extLst>
          </p:cNvPr>
          <p:cNvSpPr>
            <a:spLocks noGrp="1"/>
          </p:cNvSpPr>
          <p:nvPr>
            <p:ph sz="half" idx="1"/>
          </p:nvPr>
        </p:nvSpPr>
        <p:spPr>
          <a:xfrm>
            <a:off x="838200" y="2150073"/>
            <a:ext cx="5181600" cy="4026889"/>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6A6C4EA9-06CF-B642-8642-91492152776F}"/>
              </a:ext>
            </a:extLst>
          </p:cNvPr>
          <p:cNvSpPr>
            <a:spLocks noGrp="1"/>
          </p:cNvSpPr>
          <p:nvPr>
            <p:ph sz="half" idx="2"/>
          </p:nvPr>
        </p:nvSpPr>
        <p:spPr>
          <a:xfrm>
            <a:off x="6172200" y="2150073"/>
            <a:ext cx="5181600" cy="402689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Date Placeholder 4">
            <a:extLst>
              <a:ext uri="{FF2B5EF4-FFF2-40B4-BE49-F238E27FC236}">
                <a16:creationId xmlns:a16="http://schemas.microsoft.com/office/drawing/2014/main" id="{7F75157D-F3C5-6B24-CFB5-C9D65DEE419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52BE8177-1BF0-24CD-F08C-C334F1221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41533-4C42-0ADD-9E03-0C122B547FE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89525748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387B-E97F-25B5-54DF-1CDD562DAA33}"/>
              </a:ext>
            </a:extLst>
          </p:cNvPr>
          <p:cNvSpPr>
            <a:spLocks noGrp="1"/>
          </p:cNvSpPr>
          <p:nvPr>
            <p:ph type="title"/>
          </p:nvPr>
        </p:nvSpPr>
        <p:spPr>
          <a:xfrm>
            <a:off x="839788" y="1149177"/>
            <a:ext cx="3932237" cy="1062681"/>
          </a:xfrm>
        </p:spPr>
        <p:txBody>
          <a:bodyPr anchor="b"/>
          <a:lstStyle>
            <a:lvl1pPr>
              <a:defRPr sz="3200"/>
            </a:lvl1pPr>
          </a:lstStyle>
          <a:p>
            <a:r>
              <a:rPr lang="en-GB" dirty="0"/>
              <a:t>Click to edit Master title style</a:t>
            </a:r>
          </a:p>
        </p:txBody>
      </p:sp>
      <p:sp>
        <p:nvSpPr>
          <p:cNvPr id="3" name="Picture Placeholder 2">
            <a:extLst>
              <a:ext uri="{FF2B5EF4-FFF2-40B4-BE49-F238E27FC236}">
                <a16:creationId xmlns:a16="http://schemas.microsoft.com/office/drawing/2014/main" id="{DC71B065-6DB4-D683-5E04-77D7CF742068}"/>
              </a:ext>
            </a:extLst>
          </p:cNvPr>
          <p:cNvSpPr>
            <a:spLocks noGrp="1"/>
          </p:cNvSpPr>
          <p:nvPr>
            <p:ph type="pic" idx="1"/>
          </p:nvPr>
        </p:nvSpPr>
        <p:spPr>
          <a:xfrm>
            <a:off x="5183188" y="2335427"/>
            <a:ext cx="6172200" cy="352562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1C4C6D-22BB-95DE-74EF-1AB0472578AE}"/>
              </a:ext>
            </a:extLst>
          </p:cNvPr>
          <p:cNvSpPr>
            <a:spLocks noGrp="1"/>
          </p:cNvSpPr>
          <p:nvPr>
            <p:ph type="body" sz="half" idx="2"/>
          </p:nvPr>
        </p:nvSpPr>
        <p:spPr>
          <a:xfrm>
            <a:off x="839788" y="2335426"/>
            <a:ext cx="3932237" cy="35335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64A96-2ECA-A84D-705E-A846E0806F6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4CA27274-18FF-FD20-9AB3-0EF3B5B10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F534D-0EE2-E050-E6FC-FE676DC027E2}"/>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399836193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AC30697-1819-FFD1-6205-4C0F86DAF5EB}"/>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E8AC4F-E7C7-3E51-10C8-2D6A78632346}"/>
              </a:ext>
            </a:extLst>
          </p:cNvPr>
          <p:cNvSpPr>
            <a:spLocks noGrp="1"/>
          </p:cNvSpPr>
          <p:nvPr>
            <p:ph type="ctrTitle"/>
          </p:nvPr>
        </p:nvSpPr>
        <p:spPr>
          <a:xfrm>
            <a:off x="218662" y="2056439"/>
            <a:ext cx="7010041" cy="2257799"/>
          </a:xfrm>
        </p:spPr>
        <p:txBody>
          <a:bodyPr anchor="b"/>
          <a:lstStyle>
            <a:lvl1pPr algn="l">
              <a:defRPr sz="6000">
                <a:solidFill>
                  <a:schemeClr val="bg1"/>
                </a:solidFill>
              </a:defRPr>
            </a:lvl1pPr>
          </a:lstStyle>
          <a:p>
            <a:r>
              <a:rPr lang="en-GB" dirty="0"/>
              <a:t>Click to edit Master title style</a:t>
            </a:r>
          </a:p>
        </p:txBody>
      </p:sp>
      <p:sp>
        <p:nvSpPr>
          <p:cNvPr id="3" name="Subtitle 2">
            <a:extLst>
              <a:ext uri="{FF2B5EF4-FFF2-40B4-BE49-F238E27FC236}">
                <a16:creationId xmlns:a16="http://schemas.microsoft.com/office/drawing/2014/main" id="{65AD955C-55C0-6633-2A9C-F74A5F5F9C9D}"/>
              </a:ext>
            </a:extLst>
          </p:cNvPr>
          <p:cNvSpPr>
            <a:spLocks noGrp="1"/>
          </p:cNvSpPr>
          <p:nvPr>
            <p:ph type="subTitle" idx="1"/>
          </p:nvPr>
        </p:nvSpPr>
        <p:spPr>
          <a:xfrm>
            <a:off x="218661" y="4432228"/>
            <a:ext cx="7010041" cy="132830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740C0024-C401-8EA2-B659-E03FEEE8C5EB}"/>
              </a:ext>
            </a:extLst>
          </p:cNvPr>
          <p:cNvSpPr>
            <a:spLocks noGrp="1"/>
          </p:cNvSpPr>
          <p:nvPr>
            <p:ph type="dt" sz="half" idx="10"/>
          </p:nvPr>
        </p:nvSpPr>
        <p:spPr>
          <a:xfrm>
            <a:off x="218662" y="6374886"/>
            <a:ext cx="4685270" cy="365125"/>
          </a:xfrm>
        </p:spPr>
        <p:txBody>
          <a:bodyPr/>
          <a:lstStyle/>
          <a:p>
            <a:fld id="{8B8DD5A8-06B6-BF46-9E32-FD6EE058DC53}" type="datetimeFigureOut">
              <a:rPr lang="en-GB" smtClean="0"/>
              <a:t>07/04/2025</a:t>
            </a:fld>
            <a:endParaRPr lang="en-GB"/>
          </a:p>
        </p:txBody>
      </p:sp>
    </p:spTree>
    <p:extLst>
      <p:ext uri="{BB962C8B-B14F-4D97-AF65-F5344CB8AC3E}">
        <p14:creationId xmlns:p14="http://schemas.microsoft.com/office/powerpoint/2010/main" val="186262195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DAA1-186B-2F91-8DD4-AB5BEE525984}"/>
              </a:ext>
            </a:extLst>
          </p:cNvPr>
          <p:cNvSpPr>
            <a:spLocks noGrp="1"/>
          </p:cNvSpPr>
          <p:nvPr>
            <p:ph type="title"/>
          </p:nvPr>
        </p:nvSpPr>
        <p:spPr>
          <a:xfrm>
            <a:off x="839788" y="1235676"/>
            <a:ext cx="3932237" cy="926756"/>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86E6D2A-1E35-210E-F292-190F2C244B32}"/>
              </a:ext>
            </a:extLst>
          </p:cNvPr>
          <p:cNvSpPr>
            <a:spLocks noGrp="1"/>
          </p:cNvSpPr>
          <p:nvPr>
            <p:ph idx="1"/>
          </p:nvPr>
        </p:nvSpPr>
        <p:spPr>
          <a:xfrm>
            <a:off x="5183188" y="2248930"/>
            <a:ext cx="6172200" cy="36121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Text Placeholder 3">
            <a:extLst>
              <a:ext uri="{FF2B5EF4-FFF2-40B4-BE49-F238E27FC236}">
                <a16:creationId xmlns:a16="http://schemas.microsoft.com/office/drawing/2014/main" id="{0BE98CF9-B5A2-4973-DDE8-B3B084090D30}"/>
              </a:ext>
            </a:extLst>
          </p:cNvPr>
          <p:cNvSpPr>
            <a:spLocks noGrp="1"/>
          </p:cNvSpPr>
          <p:nvPr>
            <p:ph type="body" sz="half" idx="2"/>
          </p:nvPr>
        </p:nvSpPr>
        <p:spPr>
          <a:xfrm>
            <a:off x="839788" y="2248930"/>
            <a:ext cx="3932237" cy="36200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C444C9-B434-E007-3FE0-60686E38606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998C3289-FBFE-E864-BE40-B8E9C66574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83AD5-480D-BDC3-D609-7554E6CEBC16}"/>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81935420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62553-9915-ECA2-EC58-354319AFAB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43B1E0-3776-0147-ADDA-E4DA2B0430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C047AE-3633-23E6-8C12-D5DA3DFBA95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7A9F521D-8EEE-D562-69EC-5B8E3D8E8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E176B-9ED0-3AE9-2286-0A8DF7F0627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66134524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703A41-4CC4-82DB-C175-E9AB796BC92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3" name="Footer Placeholder 2">
            <a:extLst>
              <a:ext uri="{FF2B5EF4-FFF2-40B4-BE49-F238E27FC236}">
                <a16:creationId xmlns:a16="http://schemas.microsoft.com/office/drawing/2014/main" id="{77F0258B-89A9-334D-A588-2623255035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20E53-518D-5BF7-A997-791A18F5734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66644957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1CD-437D-7988-FDAB-FEF076E63080}"/>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E0473AB1-2CEB-0C4B-23B5-EDDA974584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F40A28-2325-FD0C-0FFC-72B29E43200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D7859D00-2378-6259-9E37-167E51D37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D627A-555E-0B24-FDB1-A57E21A5A89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42542759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06C8-F342-925C-355A-87ADB91673E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173212-6D85-6255-48D4-84209E9219F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4" name="Footer Placeholder 3">
            <a:extLst>
              <a:ext uri="{FF2B5EF4-FFF2-40B4-BE49-F238E27FC236}">
                <a16:creationId xmlns:a16="http://schemas.microsoft.com/office/drawing/2014/main" id="{5C6F12AF-0C3A-9D21-EAEA-84C3ECA2C1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08A9B5-454D-A794-0EC2-B9F67697285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150318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72CF67-CBAB-FEED-AC83-36A3169DC4F8}"/>
              </a:ext>
            </a:extLst>
          </p:cNvPr>
          <p:cNvSpPr>
            <a:spLocks noGrp="1"/>
          </p:cNvSpPr>
          <p:nvPr>
            <p:ph type="title" orient="vert"/>
          </p:nvPr>
        </p:nvSpPr>
        <p:spPr>
          <a:xfrm>
            <a:off x="8810368" y="2335427"/>
            <a:ext cx="2543432" cy="3841536"/>
          </a:xfrm>
        </p:spPr>
        <p:txBody>
          <a:bodyPr vert="eaVert"/>
          <a:lstStyle/>
          <a:p>
            <a:r>
              <a:rPr lang="en-GB" dirty="0"/>
              <a:t>Click to edit Master title style</a:t>
            </a:r>
          </a:p>
        </p:txBody>
      </p:sp>
      <p:sp>
        <p:nvSpPr>
          <p:cNvPr id="3" name="Vertical Text Placeholder 2">
            <a:extLst>
              <a:ext uri="{FF2B5EF4-FFF2-40B4-BE49-F238E27FC236}">
                <a16:creationId xmlns:a16="http://schemas.microsoft.com/office/drawing/2014/main" id="{8AD123A7-014F-234F-4807-B9DE932166F3}"/>
              </a:ext>
            </a:extLst>
          </p:cNvPr>
          <p:cNvSpPr>
            <a:spLocks noGrp="1"/>
          </p:cNvSpPr>
          <p:nvPr>
            <p:ph type="body" orient="vert" idx="1"/>
          </p:nvPr>
        </p:nvSpPr>
        <p:spPr>
          <a:xfrm>
            <a:off x="838200" y="1173891"/>
            <a:ext cx="7734300" cy="500307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7D2AF6-714A-F6B9-9157-D2409E8B1BC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0EBA642A-6886-9256-EDE8-002CEC0F9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0DC8F-3DA1-555C-E1D2-ADBCDE5DCA7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278907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C6AC-3E24-01D5-40CC-D3C63D99BAF1}"/>
              </a:ext>
            </a:extLst>
          </p:cNvPr>
          <p:cNvSpPr>
            <a:spLocks noGrp="1"/>
          </p:cNvSpPr>
          <p:nvPr>
            <p:ph type="title"/>
          </p:nvPr>
        </p:nvSpPr>
        <p:spPr>
          <a:xfrm>
            <a:off x="839788" y="1325563"/>
            <a:ext cx="8069750" cy="676232"/>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AACA1E-0624-D5A8-EA80-B5603FE2617A}"/>
              </a:ext>
            </a:extLst>
          </p:cNvPr>
          <p:cNvSpPr>
            <a:spLocks noGrp="1"/>
          </p:cNvSpPr>
          <p:nvPr>
            <p:ph type="body" idx="1"/>
          </p:nvPr>
        </p:nvSpPr>
        <p:spPr>
          <a:xfrm>
            <a:off x="839788" y="2001795"/>
            <a:ext cx="5157787"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9189C9F8-EA72-A6BE-C631-54ADF82B6A7D}"/>
              </a:ext>
            </a:extLst>
          </p:cNvPr>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Text Placeholder 4">
            <a:extLst>
              <a:ext uri="{FF2B5EF4-FFF2-40B4-BE49-F238E27FC236}">
                <a16:creationId xmlns:a16="http://schemas.microsoft.com/office/drawing/2014/main" id="{D8A89723-F6C7-A15C-F08A-AA0468792423}"/>
              </a:ext>
            </a:extLst>
          </p:cNvPr>
          <p:cNvSpPr>
            <a:spLocks noGrp="1"/>
          </p:cNvSpPr>
          <p:nvPr>
            <p:ph type="body" sz="quarter" idx="3"/>
          </p:nvPr>
        </p:nvSpPr>
        <p:spPr>
          <a:xfrm>
            <a:off x="6172200" y="2001795"/>
            <a:ext cx="5183188"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AD81FF35-836C-0662-668D-D044538466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846F1DA-08DD-2DC8-83D6-8BC6A8526B98}"/>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8" name="Footer Placeholder 7">
            <a:extLst>
              <a:ext uri="{FF2B5EF4-FFF2-40B4-BE49-F238E27FC236}">
                <a16:creationId xmlns:a16="http://schemas.microsoft.com/office/drawing/2014/main" id="{2930FB04-0A5A-1DAC-6055-5188E0D021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D5D385-1E97-2980-B0F0-C3AB0CBD9BB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87644619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C9382-4CBC-AAFD-DE1C-D2CE7E7AB960}"/>
              </a:ext>
            </a:extLst>
          </p:cNvPr>
          <p:cNvSpPr>
            <a:spLocks noGrp="1"/>
          </p:cNvSpPr>
          <p:nvPr>
            <p:ph type="title"/>
          </p:nvPr>
        </p:nvSpPr>
        <p:spPr>
          <a:xfrm>
            <a:off x="838200" y="1424587"/>
            <a:ext cx="8083378" cy="546100"/>
          </a:xfrm>
        </p:spPr>
        <p:txBody>
          <a:bodyPr/>
          <a:lstStyle/>
          <a:p>
            <a:r>
              <a:rPr lang="en-GB" dirty="0"/>
              <a:t>Click to edit Master title style</a:t>
            </a:r>
          </a:p>
        </p:txBody>
      </p:sp>
      <p:sp>
        <p:nvSpPr>
          <p:cNvPr id="3" name="Vertical Text Placeholder 2">
            <a:extLst>
              <a:ext uri="{FF2B5EF4-FFF2-40B4-BE49-F238E27FC236}">
                <a16:creationId xmlns:a16="http://schemas.microsoft.com/office/drawing/2014/main" id="{0C507C5E-72B5-0635-ECF6-2450538FFD26}"/>
              </a:ext>
            </a:extLst>
          </p:cNvPr>
          <p:cNvSpPr>
            <a:spLocks noGrp="1"/>
          </p:cNvSpPr>
          <p:nvPr>
            <p:ph type="body" orient="vert" idx="1"/>
          </p:nvPr>
        </p:nvSpPr>
        <p:spPr>
          <a:xfrm>
            <a:off x="838200" y="2248930"/>
            <a:ext cx="10515600" cy="39280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468B1-460B-270F-9C23-FE153319DCA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63653163-AF56-FF3C-63D9-ADF6130F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891B4-D54D-5F30-2C6A-417A013B5CBB}"/>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15909656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67C7-1444-C40C-38B6-A206637410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E8FCF0-7E2B-F95A-72C3-F2E90EDE2E0C}"/>
              </a:ext>
            </a:extLst>
          </p:cNvPr>
          <p:cNvSpPr>
            <a:spLocks noGrp="1"/>
          </p:cNvSpPr>
          <p:nvPr>
            <p:ph sz="half" idx="1"/>
          </p:nvPr>
        </p:nvSpPr>
        <p:spPr>
          <a:xfrm>
            <a:off x="838200" y="2150073"/>
            <a:ext cx="5181600" cy="4026889"/>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6A6C4EA9-06CF-B642-8642-91492152776F}"/>
              </a:ext>
            </a:extLst>
          </p:cNvPr>
          <p:cNvSpPr>
            <a:spLocks noGrp="1"/>
          </p:cNvSpPr>
          <p:nvPr>
            <p:ph sz="half" idx="2"/>
          </p:nvPr>
        </p:nvSpPr>
        <p:spPr>
          <a:xfrm>
            <a:off x="6172200" y="2150073"/>
            <a:ext cx="5181600" cy="402689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Date Placeholder 4">
            <a:extLst>
              <a:ext uri="{FF2B5EF4-FFF2-40B4-BE49-F238E27FC236}">
                <a16:creationId xmlns:a16="http://schemas.microsoft.com/office/drawing/2014/main" id="{7F75157D-F3C5-6B24-CFB5-C9D65DEE419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52BE8177-1BF0-24CD-F08C-C334F1221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41533-4C42-0ADD-9E03-0C122B547FE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00499411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387B-E97F-25B5-54DF-1CDD562DAA33}"/>
              </a:ext>
            </a:extLst>
          </p:cNvPr>
          <p:cNvSpPr>
            <a:spLocks noGrp="1"/>
          </p:cNvSpPr>
          <p:nvPr>
            <p:ph type="title"/>
          </p:nvPr>
        </p:nvSpPr>
        <p:spPr>
          <a:xfrm>
            <a:off x="839788" y="1149177"/>
            <a:ext cx="3932237" cy="1062681"/>
          </a:xfrm>
        </p:spPr>
        <p:txBody>
          <a:bodyPr anchor="b"/>
          <a:lstStyle>
            <a:lvl1pPr>
              <a:defRPr sz="3200"/>
            </a:lvl1pPr>
          </a:lstStyle>
          <a:p>
            <a:r>
              <a:rPr lang="en-GB" dirty="0"/>
              <a:t>Click to edit Master title style</a:t>
            </a:r>
          </a:p>
        </p:txBody>
      </p:sp>
      <p:sp>
        <p:nvSpPr>
          <p:cNvPr id="3" name="Picture Placeholder 2">
            <a:extLst>
              <a:ext uri="{FF2B5EF4-FFF2-40B4-BE49-F238E27FC236}">
                <a16:creationId xmlns:a16="http://schemas.microsoft.com/office/drawing/2014/main" id="{DC71B065-6DB4-D683-5E04-77D7CF742068}"/>
              </a:ext>
            </a:extLst>
          </p:cNvPr>
          <p:cNvSpPr>
            <a:spLocks noGrp="1"/>
          </p:cNvSpPr>
          <p:nvPr>
            <p:ph type="pic" idx="1"/>
          </p:nvPr>
        </p:nvSpPr>
        <p:spPr>
          <a:xfrm>
            <a:off x="5183188" y="2335427"/>
            <a:ext cx="6172200" cy="352562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1C4C6D-22BB-95DE-74EF-1AB0472578AE}"/>
              </a:ext>
            </a:extLst>
          </p:cNvPr>
          <p:cNvSpPr>
            <a:spLocks noGrp="1"/>
          </p:cNvSpPr>
          <p:nvPr>
            <p:ph type="body" sz="half" idx="2"/>
          </p:nvPr>
        </p:nvSpPr>
        <p:spPr>
          <a:xfrm>
            <a:off x="839788" y="2335426"/>
            <a:ext cx="3932237" cy="35335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64A96-2ECA-A84D-705E-A846E0806F6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4CA27274-18FF-FD20-9AB3-0EF3B5B10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F534D-0EE2-E050-E6FC-FE676DC027E2}"/>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70681990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AC30697-1819-FFD1-6205-4C0F86DAF5EB}"/>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E8AC4F-E7C7-3E51-10C8-2D6A78632346}"/>
              </a:ext>
            </a:extLst>
          </p:cNvPr>
          <p:cNvSpPr>
            <a:spLocks noGrp="1"/>
          </p:cNvSpPr>
          <p:nvPr>
            <p:ph type="ctrTitle"/>
          </p:nvPr>
        </p:nvSpPr>
        <p:spPr>
          <a:xfrm>
            <a:off x="218662" y="2056439"/>
            <a:ext cx="7010041" cy="2257799"/>
          </a:xfrm>
        </p:spPr>
        <p:txBody>
          <a:bodyPr anchor="b"/>
          <a:lstStyle>
            <a:lvl1pPr algn="l">
              <a:defRPr sz="6000">
                <a:solidFill>
                  <a:schemeClr val="bg1"/>
                </a:solidFill>
              </a:defRPr>
            </a:lvl1pPr>
          </a:lstStyle>
          <a:p>
            <a:r>
              <a:rPr lang="en-GB" dirty="0"/>
              <a:t>Click to edit Master title style</a:t>
            </a:r>
          </a:p>
        </p:txBody>
      </p:sp>
      <p:sp>
        <p:nvSpPr>
          <p:cNvPr id="3" name="Subtitle 2">
            <a:extLst>
              <a:ext uri="{FF2B5EF4-FFF2-40B4-BE49-F238E27FC236}">
                <a16:creationId xmlns:a16="http://schemas.microsoft.com/office/drawing/2014/main" id="{65AD955C-55C0-6633-2A9C-F74A5F5F9C9D}"/>
              </a:ext>
            </a:extLst>
          </p:cNvPr>
          <p:cNvSpPr>
            <a:spLocks noGrp="1"/>
          </p:cNvSpPr>
          <p:nvPr>
            <p:ph type="subTitle" idx="1"/>
          </p:nvPr>
        </p:nvSpPr>
        <p:spPr>
          <a:xfrm>
            <a:off x="218661" y="4432228"/>
            <a:ext cx="7010041" cy="132830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740C0024-C401-8EA2-B659-E03FEEE8C5EB}"/>
              </a:ext>
            </a:extLst>
          </p:cNvPr>
          <p:cNvSpPr>
            <a:spLocks noGrp="1"/>
          </p:cNvSpPr>
          <p:nvPr>
            <p:ph type="dt" sz="half" idx="10"/>
          </p:nvPr>
        </p:nvSpPr>
        <p:spPr>
          <a:xfrm>
            <a:off x="218662" y="6374886"/>
            <a:ext cx="4685270" cy="365125"/>
          </a:xfrm>
        </p:spPr>
        <p:txBody>
          <a:bodyPr/>
          <a:lstStyle/>
          <a:p>
            <a:fld id="{8B8DD5A8-06B6-BF46-9E32-FD6EE058DC53}" type="datetimeFigureOut">
              <a:rPr lang="en-GB" smtClean="0"/>
              <a:t>07/04/2025</a:t>
            </a:fld>
            <a:endParaRPr lang="en-GB"/>
          </a:p>
        </p:txBody>
      </p:sp>
    </p:spTree>
    <p:extLst>
      <p:ext uri="{BB962C8B-B14F-4D97-AF65-F5344CB8AC3E}">
        <p14:creationId xmlns:p14="http://schemas.microsoft.com/office/powerpoint/2010/main" val="1862621956"/>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DAA1-186B-2F91-8DD4-AB5BEE525984}"/>
              </a:ext>
            </a:extLst>
          </p:cNvPr>
          <p:cNvSpPr>
            <a:spLocks noGrp="1"/>
          </p:cNvSpPr>
          <p:nvPr>
            <p:ph type="title"/>
          </p:nvPr>
        </p:nvSpPr>
        <p:spPr>
          <a:xfrm>
            <a:off x="839788" y="1235676"/>
            <a:ext cx="3932237" cy="926756"/>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86E6D2A-1E35-210E-F292-190F2C244B32}"/>
              </a:ext>
            </a:extLst>
          </p:cNvPr>
          <p:cNvSpPr>
            <a:spLocks noGrp="1"/>
          </p:cNvSpPr>
          <p:nvPr>
            <p:ph idx="1"/>
          </p:nvPr>
        </p:nvSpPr>
        <p:spPr>
          <a:xfrm>
            <a:off x="5183188" y="2248930"/>
            <a:ext cx="6172200" cy="36121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Text Placeholder 3">
            <a:extLst>
              <a:ext uri="{FF2B5EF4-FFF2-40B4-BE49-F238E27FC236}">
                <a16:creationId xmlns:a16="http://schemas.microsoft.com/office/drawing/2014/main" id="{0BE98CF9-B5A2-4973-DDE8-B3B084090D30}"/>
              </a:ext>
            </a:extLst>
          </p:cNvPr>
          <p:cNvSpPr>
            <a:spLocks noGrp="1"/>
          </p:cNvSpPr>
          <p:nvPr>
            <p:ph type="body" sz="half" idx="2"/>
          </p:nvPr>
        </p:nvSpPr>
        <p:spPr>
          <a:xfrm>
            <a:off x="839788" y="2248930"/>
            <a:ext cx="3932237" cy="36200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C444C9-B434-E007-3FE0-60686E38606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998C3289-FBFE-E864-BE40-B8E9C66574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83AD5-480D-BDC3-D609-7554E6CEBC16}"/>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819354205"/>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62553-9915-ECA2-EC58-354319AFAB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43B1E0-3776-0147-ADDA-E4DA2B0430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C047AE-3633-23E6-8C12-D5DA3DFBA95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7A9F521D-8EEE-D562-69EC-5B8E3D8E8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E176B-9ED0-3AE9-2286-0A8DF7F0627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66134524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703A41-4CC4-82DB-C175-E9AB796BC92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3" name="Footer Placeholder 2">
            <a:extLst>
              <a:ext uri="{FF2B5EF4-FFF2-40B4-BE49-F238E27FC236}">
                <a16:creationId xmlns:a16="http://schemas.microsoft.com/office/drawing/2014/main" id="{77F0258B-89A9-334D-A588-2623255035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20E53-518D-5BF7-A997-791A18F5734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666449575"/>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1CD-437D-7988-FDAB-FEF076E63080}"/>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E0473AB1-2CEB-0C4B-23B5-EDDA974584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F40A28-2325-FD0C-0FFC-72B29E43200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D7859D00-2378-6259-9E37-167E51D37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D627A-555E-0B24-FDB1-A57E21A5A89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42542759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06C8-F342-925C-355A-87ADB91673E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173212-6D85-6255-48D4-84209E9219F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4" name="Footer Placeholder 3">
            <a:extLst>
              <a:ext uri="{FF2B5EF4-FFF2-40B4-BE49-F238E27FC236}">
                <a16:creationId xmlns:a16="http://schemas.microsoft.com/office/drawing/2014/main" id="{5C6F12AF-0C3A-9D21-EAEA-84C3ECA2C1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08A9B5-454D-A794-0EC2-B9F67697285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1503180"/>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72CF67-CBAB-FEED-AC83-36A3169DC4F8}"/>
              </a:ext>
            </a:extLst>
          </p:cNvPr>
          <p:cNvSpPr>
            <a:spLocks noGrp="1"/>
          </p:cNvSpPr>
          <p:nvPr>
            <p:ph type="title" orient="vert"/>
          </p:nvPr>
        </p:nvSpPr>
        <p:spPr>
          <a:xfrm>
            <a:off x="8810368" y="2335427"/>
            <a:ext cx="2543432" cy="3841536"/>
          </a:xfrm>
        </p:spPr>
        <p:txBody>
          <a:bodyPr vert="eaVert"/>
          <a:lstStyle/>
          <a:p>
            <a:r>
              <a:rPr lang="en-GB" dirty="0"/>
              <a:t>Click to edit Master title style</a:t>
            </a:r>
          </a:p>
        </p:txBody>
      </p:sp>
      <p:sp>
        <p:nvSpPr>
          <p:cNvPr id="3" name="Vertical Text Placeholder 2">
            <a:extLst>
              <a:ext uri="{FF2B5EF4-FFF2-40B4-BE49-F238E27FC236}">
                <a16:creationId xmlns:a16="http://schemas.microsoft.com/office/drawing/2014/main" id="{8AD123A7-014F-234F-4807-B9DE932166F3}"/>
              </a:ext>
            </a:extLst>
          </p:cNvPr>
          <p:cNvSpPr>
            <a:spLocks noGrp="1"/>
          </p:cNvSpPr>
          <p:nvPr>
            <p:ph type="body" orient="vert" idx="1"/>
          </p:nvPr>
        </p:nvSpPr>
        <p:spPr>
          <a:xfrm>
            <a:off x="838200" y="1173891"/>
            <a:ext cx="7734300" cy="500307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7D2AF6-714A-F6B9-9157-D2409E8B1BC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0EBA642A-6886-9256-EDE8-002CEC0F9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0DC8F-3DA1-555C-E1D2-ADBCDE5DCA7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278907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C6AC-3E24-01D5-40CC-D3C63D99BAF1}"/>
              </a:ext>
            </a:extLst>
          </p:cNvPr>
          <p:cNvSpPr>
            <a:spLocks noGrp="1"/>
          </p:cNvSpPr>
          <p:nvPr>
            <p:ph type="title"/>
          </p:nvPr>
        </p:nvSpPr>
        <p:spPr>
          <a:xfrm>
            <a:off x="839788" y="1325563"/>
            <a:ext cx="8069750" cy="676232"/>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AACA1E-0624-D5A8-EA80-B5603FE2617A}"/>
              </a:ext>
            </a:extLst>
          </p:cNvPr>
          <p:cNvSpPr>
            <a:spLocks noGrp="1"/>
          </p:cNvSpPr>
          <p:nvPr>
            <p:ph type="body" idx="1"/>
          </p:nvPr>
        </p:nvSpPr>
        <p:spPr>
          <a:xfrm>
            <a:off x="839788" y="2001795"/>
            <a:ext cx="5157787"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9189C9F8-EA72-A6BE-C631-54ADF82B6A7D}"/>
              </a:ext>
            </a:extLst>
          </p:cNvPr>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Text Placeholder 4">
            <a:extLst>
              <a:ext uri="{FF2B5EF4-FFF2-40B4-BE49-F238E27FC236}">
                <a16:creationId xmlns:a16="http://schemas.microsoft.com/office/drawing/2014/main" id="{D8A89723-F6C7-A15C-F08A-AA0468792423}"/>
              </a:ext>
            </a:extLst>
          </p:cNvPr>
          <p:cNvSpPr>
            <a:spLocks noGrp="1"/>
          </p:cNvSpPr>
          <p:nvPr>
            <p:ph type="body" sz="quarter" idx="3"/>
          </p:nvPr>
        </p:nvSpPr>
        <p:spPr>
          <a:xfrm>
            <a:off x="6172200" y="2001795"/>
            <a:ext cx="5183188"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AD81FF35-836C-0662-668D-D044538466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846F1DA-08DD-2DC8-83D6-8BC6A8526B98}"/>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8" name="Footer Placeholder 7">
            <a:extLst>
              <a:ext uri="{FF2B5EF4-FFF2-40B4-BE49-F238E27FC236}">
                <a16:creationId xmlns:a16="http://schemas.microsoft.com/office/drawing/2014/main" id="{2930FB04-0A5A-1DAC-6055-5188E0D021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D5D385-1E97-2980-B0F0-C3AB0CBD9BB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87644619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C9382-4CBC-AAFD-DE1C-D2CE7E7AB960}"/>
              </a:ext>
            </a:extLst>
          </p:cNvPr>
          <p:cNvSpPr>
            <a:spLocks noGrp="1"/>
          </p:cNvSpPr>
          <p:nvPr>
            <p:ph type="title"/>
          </p:nvPr>
        </p:nvSpPr>
        <p:spPr>
          <a:xfrm>
            <a:off x="838200" y="1424587"/>
            <a:ext cx="8083378" cy="546100"/>
          </a:xfrm>
        </p:spPr>
        <p:txBody>
          <a:bodyPr/>
          <a:lstStyle/>
          <a:p>
            <a:r>
              <a:rPr lang="en-GB" dirty="0"/>
              <a:t>Click to edit Master title style</a:t>
            </a:r>
          </a:p>
        </p:txBody>
      </p:sp>
      <p:sp>
        <p:nvSpPr>
          <p:cNvPr id="3" name="Vertical Text Placeholder 2">
            <a:extLst>
              <a:ext uri="{FF2B5EF4-FFF2-40B4-BE49-F238E27FC236}">
                <a16:creationId xmlns:a16="http://schemas.microsoft.com/office/drawing/2014/main" id="{0C507C5E-72B5-0635-ECF6-2450538FFD26}"/>
              </a:ext>
            </a:extLst>
          </p:cNvPr>
          <p:cNvSpPr>
            <a:spLocks noGrp="1"/>
          </p:cNvSpPr>
          <p:nvPr>
            <p:ph type="body" orient="vert" idx="1"/>
          </p:nvPr>
        </p:nvSpPr>
        <p:spPr>
          <a:xfrm>
            <a:off x="838200" y="2248930"/>
            <a:ext cx="10515600" cy="39280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468B1-460B-270F-9C23-FE153319DCA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63653163-AF56-FF3C-63D9-ADF6130F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891B4-D54D-5F30-2C6A-417A013B5CBB}"/>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159096564"/>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67C7-1444-C40C-38B6-A206637410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E8FCF0-7E2B-F95A-72C3-F2E90EDE2E0C}"/>
              </a:ext>
            </a:extLst>
          </p:cNvPr>
          <p:cNvSpPr>
            <a:spLocks noGrp="1"/>
          </p:cNvSpPr>
          <p:nvPr>
            <p:ph sz="half" idx="1"/>
          </p:nvPr>
        </p:nvSpPr>
        <p:spPr>
          <a:xfrm>
            <a:off x="838200" y="2150073"/>
            <a:ext cx="5181600" cy="4026889"/>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6A6C4EA9-06CF-B642-8642-91492152776F}"/>
              </a:ext>
            </a:extLst>
          </p:cNvPr>
          <p:cNvSpPr>
            <a:spLocks noGrp="1"/>
          </p:cNvSpPr>
          <p:nvPr>
            <p:ph sz="half" idx="2"/>
          </p:nvPr>
        </p:nvSpPr>
        <p:spPr>
          <a:xfrm>
            <a:off x="6172200" y="2150073"/>
            <a:ext cx="5181600" cy="402689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Date Placeholder 4">
            <a:extLst>
              <a:ext uri="{FF2B5EF4-FFF2-40B4-BE49-F238E27FC236}">
                <a16:creationId xmlns:a16="http://schemas.microsoft.com/office/drawing/2014/main" id="{7F75157D-F3C5-6B24-CFB5-C9D65DEE419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52BE8177-1BF0-24CD-F08C-C334F1221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41533-4C42-0ADD-9E03-0C122B547FE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004994111"/>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387B-E97F-25B5-54DF-1CDD562DAA33}"/>
              </a:ext>
            </a:extLst>
          </p:cNvPr>
          <p:cNvSpPr>
            <a:spLocks noGrp="1"/>
          </p:cNvSpPr>
          <p:nvPr>
            <p:ph type="title"/>
          </p:nvPr>
        </p:nvSpPr>
        <p:spPr>
          <a:xfrm>
            <a:off x="839788" y="1149177"/>
            <a:ext cx="3932237" cy="1062681"/>
          </a:xfrm>
        </p:spPr>
        <p:txBody>
          <a:bodyPr anchor="b"/>
          <a:lstStyle>
            <a:lvl1pPr>
              <a:defRPr sz="3200"/>
            </a:lvl1pPr>
          </a:lstStyle>
          <a:p>
            <a:r>
              <a:rPr lang="en-GB" dirty="0"/>
              <a:t>Click to edit Master title style</a:t>
            </a:r>
          </a:p>
        </p:txBody>
      </p:sp>
      <p:sp>
        <p:nvSpPr>
          <p:cNvPr id="3" name="Picture Placeholder 2">
            <a:extLst>
              <a:ext uri="{FF2B5EF4-FFF2-40B4-BE49-F238E27FC236}">
                <a16:creationId xmlns:a16="http://schemas.microsoft.com/office/drawing/2014/main" id="{DC71B065-6DB4-D683-5E04-77D7CF742068}"/>
              </a:ext>
            </a:extLst>
          </p:cNvPr>
          <p:cNvSpPr>
            <a:spLocks noGrp="1"/>
          </p:cNvSpPr>
          <p:nvPr>
            <p:ph type="pic" idx="1"/>
          </p:nvPr>
        </p:nvSpPr>
        <p:spPr>
          <a:xfrm>
            <a:off x="5183188" y="2335427"/>
            <a:ext cx="6172200" cy="352562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1C4C6D-22BB-95DE-74EF-1AB0472578AE}"/>
              </a:ext>
            </a:extLst>
          </p:cNvPr>
          <p:cNvSpPr>
            <a:spLocks noGrp="1"/>
          </p:cNvSpPr>
          <p:nvPr>
            <p:ph type="body" sz="half" idx="2"/>
          </p:nvPr>
        </p:nvSpPr>
        <p:spPr>
          <a:xfrm>
            <a:off x="839788" y="2335426"/>
            <a:ext cx="3932237" cy="35335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64A96-2ECA-A84D-705E-A846E0806F6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4CA27274-18FF-FD20-9AB3-0EF3B5B10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F534D-0EE2-E050-E6FC-FE676DC027E2}"/>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70681990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AC30697-1819-FFD1-6205-4C0F86DAF5EB}"/>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E8AC4F-E7C7-3E51-10C8-2D6A78632346}"/>
              </a:ext>
            </a:extLst>
          </p:cNvPr>
          <p:cNvSpPr>
            <a:spLocks noGrp="1"/>
          </p:cNvSpPr>
          <p:nvPr>
            <p:ph type="ctrTitle"/>
          </p:nvPr>
        </p:nvSpPr>
        <p:spPr>
          <a:xfrm>
            <a:off x="218662" y="2056439"/>
            <a:ext cx="7010041" cy="2257799"/>
          </a:xfrm>
        </p:spPr>
        <p:txBody>
          <a:bodyPr anchor="b"/>
          <a:lstStyle>
            <a:lvl1pPr algn="l">
              <a:defRPr sz="6000">
                <a:solidFill>
                  <a:schemeClr val="bg1"/>
                </a:solidFill>
              </a:defRPr>
            </a:lvl1pPr>
          </a:lstStyle>
          <a:p>
            <a:r>
              <a:rPr lang="en-GB" dirty="0"/>
              <a:t>Click to edit Master title style</a:t>
            </a:r>
          </a:p>
        </p:txBody>
      </p:sp>
      <p:sp>
        <p:nvSpPr>
          <p:cNvPr id="3" name="Subtitle 2">
            <a:extLst>
              <a:ext uri="{FF2B5EF4-FFF2-40B4-BE49-F238E27FC236}">
                <a16:creationId xmlns:a16="http://schemas.microsoft.com/office/drawing/2014/main" id="{65AD955C-55C0-6633-2A9C-F74A5F5F9C9D}"/>
              </a:ext>
            </a:extLst>
          </p:cNvPr>
          <p:cNvSpPr>
            <a:spLocks noGrp="1"/>
          </p:cNvSpPr>
          <p:nvPr>
            <p:ph type="subTitle" idx="1"/>
          </p:nvPr>
        </p:nvSpPr>
        <p:spPr>
          <a:xfrm>
            <a:off x="218661" y="4432228"/>
            <a:ext cx="7010041" cy="132830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740C0024-C401-8EA2-B659-E03FEEE8C5EB}"/>
              </a:ext>
            </a:extLst>
          </p:cNvPr>
          <p:cNvSpPr>
            <a:spLocks noGrp="1"/>
          </p:cNvSpPr>
          <p:nvPr>
            <p:ph type="dt" sz="half" idx="10"/>
          </p:nvPr>
        </p:nvSpPr>
        <p:spPr>
          <a:xfrm>
            <a:off x="218662" y="6374886"/>
            <a:ext cx="4685270" cy="365125"/>
          </a:xfrm>
        </p:spPr>
        <p:txBody>
          <a:bodyPr/>
          <a:lstStyle/>
          <a:p>
            <a:fld id="{8B8DD5A8-06B6-BF46-9E32-FD6EE058DC53}" type="datetimeFigureOut">
              <a:rPr lang="en-GB" smtClean="0"/>
              <a:t>07/04/2025</a:t>
            </a:fld>
            <a:endParaRPr lang="en-GB"/>
          </a:p>
        </p:txBody>
      </p:sp>
    </p:spTree>
    <p:extLst>
      <p:ext uri="{BB962C8B-B14F-4D97-AF65-F5344CB8AC3E}">
        <p14:creationId xmlns:p14="http://schemas.microsoft.com/office/powerpoint/2010/main" val="1862621956"/>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DAA1-186B-2F91-8DD4-AB5BEE525984}"/>
              </a:ext>
            </a:extLst>
          </p:cNvPr>
          <p:cNvSpPr>
            <a:spLocks noGrp="1"/>
          </p:cNvSpPr>
          <p:nvPr>
            <p:ph type="title"/>
          </p:nvPr>
        </p:nvSpPr>
        <p:spPr>
          <a:xfrm>
            <a:off x="839788" y="1235676"/>
            <a:ext cx="3932237" cy="926756"/>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86E6D2A-1E35-210E-F292-190F2C244B32}"/>
              </a:ext>
            </a:extLst>
          </p:cNvPr>
          <p:cNvSpPr>
            <a:spLocks noGrp="1"/>
          </p:cNvSpPr>
          <p:nvPr>
            <p:ph idx="1"/>
          </p:nvPr>
        </p:nvSpPr>
        <p:spPr>
          <a:xfrm>
            <a:off x="5183188" y="2248930"/>
            <a:ext cx="6172200" cy="36121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Text Placeholder 3">
            <a:extLst>
              <a:ext uri="{FF2B5EF4-FFF2-40B4-BE49-F238E27FC236}">
                <a16:creationId xmlns:a16="http://schemas.microsoft.com/office/drawing/2014/main" id="{0BE98CF9-B5A2-4973-DDE8-B3B084090D30}"/>
              </a:ext>
            </a:extLst>
          </p:cNvPr>
          <p:cNvSpPr>
            <a:spLocks noGrp="1"/>
          </p:cNvSpPr>
          <p:nvPr>
            <p:ph type="body" sz="half" idx="2"/>
          </p:nvPr>
        </p:nvSpPr>
        <p:spPr>
          <a:xfrm>
            <a:off x="839788" y="2248930"/>
            <a:ext cx="3932237" cy="36200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C444C9-B434-E007-3FE0-60686E38606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998C3289-FBFE-E864-BE40-B8E9C66574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83AD5-480D-BDC3-D609-7554E6CEBC16}"/>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819354205"/>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62553-9915-ECA2-EC58-354319AFAB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43B1E0-3776-0147-ADDA-E4DA2B0430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C047AE-3633-23E6-8C12-D5DA3DFBA95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7A9F521D-8EEE-D562-69EC-5B8E3D8E8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E176B-9ED0-3AE9-2286-0A8DF7F0627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66134524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703A41-4CC4-82DB-C175-E9AB796BC92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3" name="Footer Placeholder 2">
            <a:extLst>
              <a:ext uri="{FF2B5EF4-FFF2-40B4-BE49-F238E27FC236}">
                <a16:creationId xmlns:a16="http://schemas.microsoft.com/office/drawing/2014/main" id="{77F0258B-89A9-334D-A588-2623255035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20E53-518D-5BF7-A997-791A18F5734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666449575"/>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1CD-437D-7988-FDAB-FEF076E63080}"/>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E0473AB1-2CEB-0C4B-23B5-EDDA974584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F40A28-2325-FD0C-0FFC-72B29E432009}"/>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D7859D00-2378-6259-9E37-167E51D37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D627A-555E-0B24-FDB1-A57E21A5A89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425427599"/>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06C8-F342-925C-355A-87ADB91673E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173212-6D85-6255-48D4-84209E9219F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4" name="Footer Placeholder 3">
            <a:extLst>
              <a:ext uri="{FF2B5EF4-FFF2-40B4-BE49-F238E27FC236}">
                <a16:creationId xmlns:a16="http://schemas.microsoft.com/office/drawing/2014/main" id="{5C6F12AF-0C3A-9D21-EAEA-84C3ECA2C1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08A9B5-454D-A794-0EC2-B9F67697285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150318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72CF67-CBAB-FEED-AC83-36A3169DC4F8}"/>
              </a:ext>
            </a:extLst>
          </p:cNvPr>
          <p:cNvSpPr>
            <a:spLocks noGrp="1"/>
          </p:cNvSpPr>
          <p:nvPr>
            <p:ph type="title" orient="vert"/>
          </p:nvPr>
        </p:nvSpPr>
        <p:spPr>
          <a:xfrm>
            <a:off x="8810368" y="2335427"/>
            <a:ext cx="2543432" cy="3841536"/>
          </a:xfrm>
        </p:spPr>
        <p:txBody>
          <a:bodyPr vert="eaVert"/>
          <a:lstStyle/>
          <a:p>
            <a:r>
              <a:rPr lang="en-GB" dirty="0"/>
              <a:t>Click to edit Master title style</a:t>
            </a:r>
          </a:p>
        </p:txBody>
      </p:sp>
      <p:sp>
        <p:nvSpPr>
          <p:cNvPr id="3" name="Vertical Text Placeholder 2">
            <a:extLst>
              <a:ext uri="{FF2B5EF4-FFF2-40B4-BE49-F238E27FC236}">
                <a16:creationId xmlns:a16="http://schemas.microsoft.com/office/drawing/2014/main" id="{8AD123A7-014F-234F-4807-B9DE932166F3}"/>
              </a:ext>
            </a:extLst>
          </p:cNvPr>
          <p:cNvSpPr>
            <a:spLocks noGrp="1"/>
          </p:cNvSpPr>
          <p:nvPr>
            <p:ph type="body" orient="vert" idx="1"/>
          </p:nvPr>
        </p:nvSpPr>
        <p:spPr>
          <a:xfrm>
            <a:off x="838200" y="1173891"/>
            <a:ext cx="7734300" cy="500307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7D2AF6-714A-F6B9-9157-D2409E8B1BC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0EBA642A-6886-9256-EDE8-002CEC0F9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0DC8F-3DA1-555C-E1D2-ADBCDE5DCA7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278907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C6AC-3E24-01D5-40CC-D3C63D99BAF1}"/>
              </a:ext>
            </a:extLst>
          </p:cNvPr>
          <p:cNvSpPr>
            <a:spLocks noGrp="1"/>
          </p:cNvSpPr>
          <p:nvPr>
            <p:ph type="title"/>
          </p:nvPr>
        </p:nvSpPr>
        <p:spPr>
          <a:xfrm>
            <a:off x="839788" y="1325563"/>
            <a:ext cx="8069750" cy="676232"/>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AACA1E-0624-D5A8-EA80-B5603FE2617A}"/>
              </a:ext>
            </a:extLst>
          </p:cNvPr>
          <p:cNvSpPr>
            <a:spLocks noGrp="1"/>
          </p:cNvSpPr>
          <p:nvPr>
            <p:ph type="body" idx="1"/>
          </p:nvPr>
        </p:nvSpPr>
        <p:spPr>
          <a:xfrm>
            <a:off x="839788" y="2001795"/>
            <a:ext cx="5157787"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9189C9F8-EA72-A6BE-C631-54ADF82B6A7D}"/>
              </a:ext>
            </a:extLst>
          </p:cNvPr>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Text Placeholder 4">
            <a:extLst>
              <a:ext uri="{FF2B5EF4-FFF2-40B4-BE49-F238E27FC236}">
                <a16:creationId xmlns:a16="http://schemas.microsoft.com/office/drawing/2014/main" id="{D8A89723-F6C7-A15C-F08A-AA0468792423}"/>
              </a:ext>
            </a:extLst>
          </p:cNvPr>
          <p:cNvSpPr>
            <a:spLocks noGrp="1"/>
          </p:cNvSpPr>
          <p:nvPr>
            <p:ph type="body" sz="quarter" idx="3"/>
          </p:nvPr>
        </p:nvSpPr>
        <p:spPr>
          <a:xfrm>
            <a:off x="6172200" y="2001795"/>
            <a:ext cx="5183188"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AD81FF35-836C-0662-668D-D044538466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846F1DA-08DD-2DC8-83D6-8BC6A8526B98}"/>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8" name="Footer Placeholder 7">
            <a:extLst>
              <a:ext uri="{FF2B5EF4-FFF2-40B4-BE49-F238E27FC236}">
                <a16:creationId xmlns:a16="http://schemas.microsoft.com/office/drawing/2014/main" id="{2930FB04-0A5A-1DAC-6055-5188E0D021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D5D385-1E97-2980-B0F0-C3AB0CBD9BB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87644619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C9382-4CBC-AAFD-DE1C-D2CE7E7AB960}"/>
              </a:ext>
            </a:extLst>
          </p:cNvPr>
          <p:cNvSpPr>
            <a:spLocks noGrp="1"/>
          </p:cNvSpPr>
          <p:nvPr>
            <p:ph type="title"/>
          </p:nvPr>
        </p:nvSpPr>
        <p:spPr>
          <a:xfrm>
            <a:off x="838200" y="1424587"/>
            <a:ext cx="8083378" cy="546100"/>
          </a:xfrm>
        </p:spPr>
        <p:txBody>
          <a:bodyPr/>
          <a:lstStyle/>
          <a:p>
            <a:r>
              <a:rPr lang="en-GB" dirty="0"/>
              <a:t>Click to edit Master title style</a:t>
            </a:r>
          </a:p>
        </p:txBody>
      </p:sp>
      <p:sp>
        <p:nvSpPr>
          <p:cNvPr id="3" name="Vertical Text Placeholder 2">
            <a:extLst>
              <a:ext uri="{FF2B5EF4-FFF2-40B4-BE49-F238E27FC236}">
                <a16:creationId xmlns:a16="http://schemas.microsoft.com/office/drawing/2014/main" id="{0C507C5E-72B5-0635-ECF6-2450538FFD26}"/>
              </a:ext>
            </a:extLst>
          </p:cNvPr>
          <p:cNvSpPr>
            <a:spLocks noGrp="1"/>
          </p:cNvSpPr>
          <p:nvPr>
            <p:ph type="body" orient="vert" idx="1"/>
          </p:nvPr>
        </p:nvSpPr>
        <p:spPr>
          <a:xfrm>
            <a:off x="838200" y="2248930"/>
            <a:ext cx="10515600" cy="39280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468B1-460B-270F-9C23-FE153319DCAD}"/>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5" name="Footer Placeholder 4">
            <a:extLst>
              <a:ext uri="{FF2B5EF4-FFF2-40B4-BE49-F238E27FC236}">
                <a16:creationId xmlns:a16="http://schemas.microsoft.com/office/drawing/2014/main" id="{63653163-AF56-FF3C-63D9-ADF6130F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891B4-D54D-5F30-2C6A-417A013B5CBB}"/>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159096564"/>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67C7-1444-C40C-38B6-A206637410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E8FCF0-7E2B-F95A-72C3-F2E90EDE2E0C}"/>
              </a:ext>
            </a:extLst>
          </p:cNvPr>
          <p:cNvSpPr>
            <a:spLocks noGrp="1"/>
          </p:cNvSpPr>
          <p:nvPr>
            <p:ph sz="half" idx="1"/>
          </p:nvPr>
        </p:nvSpPr>
        <p:spPr>
          <a:xfrm>
            <a:off x="838200" y="2150073"/>
            <a:ext cx="5181600" cy="4026889"/>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6A6C4EA9-06CF-B642-8642-91492152776F}"/>
              </a:ext>
            </a:extLst>
          </p:cNvPr>
          <p:cNvSpPr>
            <a:spLocks noGrp="1"/>
          </p:cNvSpPr>
          <p:nvPr>
            <p:ph sz="half" idx="2"/>
          </p:nvPr>
        </p:nvSpPr>
        <p:spPr>
          <a:xfrm>
            <a:off x="6172200" y="2150073"/>
            <a:ext cx="5181600" cy="402689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Date Placeholder 4">
            <a:extLst>
              <a:ext uri="{FF2B5EF4-FFF2-40B4-BE49-F238E27FC236}">
                <a16:creationId xmlns:a16="http://schemas.microsoft.com/office/drawing/2014/main" id="{7F75157D-F3C5-6B24-CFB5-C9D65DEE419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52BE8177-1BF0-24CD-F08C-C334F1221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41533-4C42-0ADD-9E03-0C122B547FE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004994111"/>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387B-E97F-25B5-54DF-1CDD562DAA33}"/>
              </a:ext>
            </a:extLst>
          </p:cNvPr>
          <p:cNvSpPr>
            <a:spLocks noGrp="1"/>
          </p:cNvSpPr>
          <p:nvPr>
            <p:ph type="title"/>
          </p:nvPr>
        </p:nvSpPr>
        <p:spPr>
          <a:xfrm>
            <a:off x="839788" y="1149177"/>
            <a:ext cx="3932237" cy="1062681"/>
          </a:xfrm>
        </p:spPr>
        <p:txBody>
          <a:bodyPr anchor="b"/>
          <a:lstStyle>
            <a:lvl1pPr>
              <a:defRPr sz="3200"/>
            </a:lvl1pPr>
          </a:lstStyle>
          <a:p>
            <a:r>
              <a:rPr lang="en-GB" dirty="0"/>
              <a:t>Click to edit Master title style</a:t>
            </a:r>
          </a:p>
        </p:txBody>
      </p:sp>
      <p:sp>
        <p:nvSpPr>
          <p:cNvPr id="3" name="Picture Placeholder 2">
            <a:extLst>
              <a:ext uri="{FF2B5EF4-FFF2-40B4-BE49-F238E27FC236}">
                <a16:creationId xmlns:a16="http://schemas.microsoft.com/office/drawing/2014/main" id="{DC71B065-6DB4-D683-5E04-77D7CF742068}"/>
              </a:ext>
            </a:extLst>
          </p:cNvPr>
          <p:cNvSpPr>
            <a:spLocks noGrp="1"/>
          </p:cNvSpPr>
          <p:nvPr>
            <p:ph type="pic" idx="1"/>
          </p:nvPr>
        </p:nvSpPr>
        <p:spPr>
          <a:xfrm>
            <a:off x="5183188" y="2335427"/>
            <a:ext cx="6172200" cy="352562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1C4C6D-22BB-95DE-74EF-1AB0472578AE}"/>
              </a:ext>
            </a:extLst>
          </p:cNvPr>
          <p:cNvSpPr>
            <a:spLocks noGrp="1"/>
          </p:cNvSpPr>
          <p:nvPr>
            <p:ph type="body" sz="half" idx="2"/>
          </p:nvPr>
        </p:nvSpPr>
        <p:spPr>
          <a:xfrm>
            <a:off x="839788" y="2335426"/>
            <a:ext cx="3932237" cy="35335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64A96-2ECA-A84D-705E-A846E0806F63}"/>
              </a:ext>
            </a:extLst>
          </p:cNvPr>
          <p:cNvSpPr>
            <a:spLocks noGrp="1"/>
          </p:cNvSpPr>
          <p:nvPr>
            <p:ph type="dt" sz="half" idx="10"/>
          </p:nvPr>
        </p:nvSpPr>
        <p:spPr/>
        <p:txBody>
          <a:bodyPr/>
          <a:lstStyle/>
          <a:p>
            <a:fld id="{8B8DD5A8-06B6-BF46-9E32-FD6EE058DC53}" type="datetimeFigureOut">
              <a:rPr lang="en-GB" smtClean="0"/>
              <a:t>07/04/2025</a:t>
            </a:fld>
            <a:endParaRPr lang="en-GB"/>
          </a:p>
        </p:txBody>
      </p:sp>
      <p:sp>
        <p:nvSpPr>
          <p:cNvPr id="6" name="Footer Placeholder 5">
            <a:extLst>
              <a:ext uri="{FF2B5EF4-FFF2-40B4-BE49-F238E27FC236}">
                <a16:creationId xmlns:a16="http://schemas.microsoft.com/office/drawing/2014/main" id="{4CA27274-18FF-FD20-9AB3-0EF3B5B10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F534D-0EE2-E050-E6FC-FE676DC027E2}"/>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70681990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Naslovni diapozitiv">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AC30697-1819-FFD1-6205-4C0F86DAF5EB}"/>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E8AC4F-E7C7-3E51-10C8-2D6A78632346}"/>
              </a:ext>
            </a:extLst>
          </p:cNvPr>
          <p:cNvSpPr>
            <a:spLocks noGrp="1"/>
          </p:cNvSpPr>
          <p:nvPr>
            <p:ph type="ctrTitle"/>
          </p:nvPr>
        </p:nvSpPr>
        <p:spPr>
          <a:xfrm>
            <a:off x="218662" y="2056439"/>
            <a:ext cx="7010041" cy="2257799"/>
          </a:xfrm>
        </p:spPr>
        <p:txBody>
          <a:bodyPr anchor="b"/>
          <a:lstStyle>
            <a:lvl1pPr algn="l">
              <a:defRPr sz="6000">
                <a:solidFill>
                  <a:schemeClr val="bg1"/>
                </a:solidFill>
              </a:defRPr>
            </a:lvl1pPr>
          </a:lstStyle>
          <a:p>
            <a:r>
              <a:rPr lang="sl-SI"/>
              <a:t>Kliknite, če želite urediti slog naslova matrice</a:t>
            </a:r>
            <a:endParaRPr lang="en-GB" dirty="0"/>
          </a:p>
        </p:txBody>
      </p:sp>
      <p:sp>
        <p:nvSpPr>
          <p:cNvPr id="3" name="Subtitle 2">
            <a:extLst>
              <a:ext uri="{FF2B5EF4-FFF2-40B4-BE49-F238E27FC236}">
                <a16:creationId xmlns:a16="http://schemas.microsoft.com/office/drawing/2014/main" id="{65AD955C-55C0-6633-2A9C-F74A5F5F9C9D}"/>
              </a:ext>
            </a:extLst>
          </p:cNvPr>
          <p:cNvSpPr>
            <a:spLocks noGrp="1"/>
          </p:cNvSpPr>
          <p:nvPr>
            <p:ph type="subTitle" idx="1"/>
          </p:nvPr>
        </p:nvSpPr>
        <p:spPr>
          <a:xfrm>
            <a:off x="218661" y="4432228"/>
            <a:ext cx="7010041" cy="132830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sl-SI"/>
              <a:t>Kliknite, če želite urediti slog podnaslova matrice</a:t>
            </a:r>
            <a:endParaRPr lang="en-GB" dirty="0"/>
          </a:p>
        </p:txBody>
      </p:sp>
      <p:sp>
        <p:nvSpPr>
          <p:cNvPr id="4" name="Date Placeholder 3">
            <a:extLst>
              <a:ext uri="{FF2B5EF4-FFF2-40B4-BE49-F238E27FC236}">
                <a16:creationId xmlns:a16="http://schemas.microsoft.com/office/drawing/2014/main" id="{740C0024-C401-8EA2-B659-E03FEEE8C5EB}"/>
              </a:ext>
            </a:extLst>
          </p:cNvPr>
          <p:cNvSpPr>
            <a:spLocks noGrp="1"/>
          </p:cNvSpPr>
          <p:nvPr>
            <p:ph type="dt" sz="half" idx="10"/>
          </p:nvPr>
        </p:nvSpPr>
        <p:spPr>
          <a:xfrm>
            <a:off x="218662" y="6374886"/>
            <a:ext cx="4685270" cy="365125"/>
          </a:xfrm>
        </p:spPr>
        <p:txBody>
          <a:bodyPr/>
          <a:lstStyle/>
          <a:p>
            <a:fld id="{8B8DD5A8-06B6-BF46-9E32-FD6EE058DC53}" type="datetimeFigureOut">
              <a:rPr lang="en-GB" smtClean="0"/>
              <a:t>09/04/2025</a:t>
            </a:fld>
            <a:endParaRPr lang="en-GB"/>
          </a:p>
        </p:txBody>
      </p:sp>
    </p:spTree>
    <p:extLst>
      <p:ext uri="{BB962C8B-B14F-4D97-AF65-F5344CB8AC3E}">
        <p14:creationId xmlns:p14="http://schemas.microsoft.com/office/powerpoint/2010/main" val="1862621956"/>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Tx" preserve="1">
  <p:cSld name="Vsebina z naslov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DAA1-186B-2F91-8DD4-AB5BEE525984}"/>
              </a:ext>
            </a:extLst>
          </p:cNvPr>
          <p:cNvSpPr>
            <a:spLocks noGrp="1"/>
          </p:cNvSpPr>
          <p:nvPr>
            <p:ph type="title"/>
          </p:nvPr>
        </p:nvSpPr>
        <p:spPr>
          <a:xfrm>
            <a:off x="839788" y="1235676"/>
            <a:ext cx="3932237" cy="926756"/>
          </a:xfrm>
        </p:spPr>
        <p:txBody>
          <a:bodyPr anchor="b"/>
          <a:lstStyle>
            <a:lvl1pPr>
              <a:defRPr sz="3200"/>
            </a:lvl1pPr>
          </a:lstStyle>
          <a:p>
            <a:r>
              <a:rPr lang="sl-SI"/>
              <a:t>Kliknite, če želite urediti slog naslova matrice</a:t>
            </a:r>
            <a:endParaRPr lang="en-GB"/>
          </a:p>
        </p:txBody>
      </p:sp>
      <p:sp>
        <p:nvSpPr>
          <p:cNvPr id="3" name="Content Placeholder 2">
            <a:extLst>
              <a:ext uri="{FF2B5EF4-FFF2-40B4-BE49-F238E27FC236}">
                <a16:creationId xmlns:a16="http://schemas.microsoft.com/office/drawing/2014/main" id="{F86E6D2A-1E35-210E-F292-190F2C244B32}"/>
              </a:ext>
            </a:extLst>
          </p:cNvPr>
          <p:cNvSpPr>
            <a:spLocks noGrp="1"/>
          </p:cNvSpPr>
          <p:nvPr>
            <p:ph idx="1"/>
          </p:nvPr>
        </p:nvSpPr>
        <p:spPr>
          <a:xfrm>
            <a:off x="5183188" y="2248930"/>
            <a:ext cx="6172200" cy="36121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endParaRPr lang="en-GB" dirty="0"/>
          </a:p>
        </p:txBody>
      </p:sp>
      <p:sp>
        <p:nvSpPr>
          <p:cNvPr id="4" name="Text Placeholder 3">
            <a:extLst>
              <a:ext uri="{FF2B5EF4-FFF2-40B4-BE49-F238E27FC236}">
                <a16:creationId xmlns:a16="http://schemas.microsoft.com/office/drawing/2014/main" id="{0BE98CF9-B5A2-4973-DDE8-B3B084090D30}"/>
              </a:ext>
            </a:extLst>
          </p:cNvPr>
          <p:cNvSpPr>
            <a:spLocks noGrp="1"/>
          </p:cNvSpPr>
          <p:nvPr>
            <p:ph type="body" sz="half" idx="2"/>
          </p:nvPr>
        </p:nvSpPr>
        <p:spPr>
          <a:xfrm>
            <a:off x="839788" y="2248930"/>
            <a:ext cx="3932237" cy="362005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l-SI"/>
              <a:t>Kliknite za urejanje slogov besedila matrice</a:t>
            </a:r>
          </a:p>
        </p:txBody>
      </p:sp>
      <p:sp>
        <p:nvSpPr>
          <p:cNvPr id="5" name="Date Placeholder 4">
            <a:extLst>
              <a:ext uri="{FF2B5EF4-FFF2-40B4-BE49-F238E27FC236}">
                <a16:creationId xmlns:a16="http://schemas.microsoft.com/office/drawing/2014/main" id="{AEC444C9-B434-E007-3FE0-60686E386069}"/>
              </a:ext>
            </a:extLst>
          </p:cNvPr>
          <p:cNvSpPr>
            <a:spLocks noGrp="1"/>
          </p:cNvSpPr>
          <p:nvPr>
            <p:ph type="dt" sz="half" idx="10"/>
          </p:nvPr>
        </p:nvSpPr>
        <p:spPr/>
        <p:txBody>
          <a:bodyPr/>
          <a:lstStyle/>
          <a:p>
            <a:fld id="{8B8DD5A8-06B6-BF46-9E32-FD6EE058DC53}" type="datetimeFigureOut">
              <a:rPr lang="en-GB" smtClean="0"/>
              <a:t>09/04/2025</a:t>
            </a:fld>
            <a:endParaRPr lang="en-GB"/>
          </a:p>
        </p:txBody>
      </p:sp>
      <p:sp>
        <p:nvSpPr>
          <p:cNvPr id="6" name="Footer Placeholder 5">
            <a:extLst>
              <a:ext uri="{FF2B5EF4-FFF2-40B4-BE49-F238E27FC236}">
                <a16:creationId xmlns:a16="http://schemas.microsoft.com/office/drawing/2014/main" id="{998C3289-FBFE-E864-BE40-B8E9C66574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83AD5-480D-BDC3-D609-7554E6CEBC16}"/>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81935420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Glava odsek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62553-9915-ECA2-EC58-354319AFABAF}"/>
              </a:ext>
            </a:extLst>
          </p:cNvPr>
          <p:cNvSpPr>
            <a:spLocks noGrp="1"/>
          </p:cNvSpPr>
          <p:nvPr>
            <p:ph type="title"/>
          </p:nvPr>
        </p:nvSpPr>
        <p:spPr>
          <a:xfrm>
            <a:off x="831850" y="1709738"/>
            <a:ext cx="10515600" cy="2852737"/>
          </a:xfrm>
        </p:spPr>
        <p:txBody>
          <a:bodyPr anchor="b"/>
          <a:lstStyle>
            <a:lvl1pPr>
              <a:defRPr sz="6000"/>
            </a:lvl1pPr>
          </a:lstStyle>
          <a:p>
            <a:r>
              <a:rPr lang="sl-SI"/>
              <a:t>Kliknite, če želite urediti slog naslova matrice</a:t>
            </a:r>
            <a:endParaRPr lang="en-GB"/>
          </a:p>
        </p:txBody>
      </p:sp>
      <p:sp>
        <p:nvSpPr>
          <p:cNvPr id="3" name="Text Placeholder 2">
            <a:extLst>
              <a:ext uri="{FF2B5EF4-FFF2-40B4-BE49-F238E27FC236}">
                <a16:creationId xmlns:a16="http://schemas.microsoft.com/office/drawing/2014/main" id="{F843B1E0-3776-0147-ADDA-E4DA2B0430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sl-SI"/>
              <a:t>Kliknite za urejanje slogov besedila matrice</a:t>
            </a:r>
          </a:p>
        </p:txBody>
      </p:sp>
      <p:sp>
        <p:nvSpPr>
          <p:cNvPr id="4" name="Date Placeholder 3">
            <a:extLst>
              <a:ext uri="{FF2B5EF4-FFF2-40B4-BE49-F238E27FC236}">
                <a16:creationId xmlns:a16="http://schemas.microsoft.com/office/drawing/2014/main" id="{EFC047AE-3633-23E6-8C12-D5DA3DFBA95D}"/>
              </a:ext>
            </a:extLst>
          </p:cNvPr>
          <p:cNvSpPr>
            <a:spLocks noGrp="1"/>
          </p:cNvSpPr>
          <p:nvPr>
            <p:ph type="dt" sz="half" idx="10"/>
          </p:nvPr>
        </p:nvSpPr>
        <p:spPr/>
        <p:txBody>
          <a:bodyPr/>
          <a:lstStyle/>
          <a:p>
            <a:fld id="{8B8DD5A8-06B6-BF46-9E32-FD6EE058DC53}" type="datetimeFigureOut">
              <a:rPr lang="en-GB" smtClean="0"/>
              <a:t>09/04/2025</a:t>
            </a:fld>
            <a:endParaRPr lang="en-GB"/>
          </a:p>
        </p:txBody>
      </p:sp>
      <p:sp>
        <p:nvSpPr>
          <p:cNvPr id="5" name="Footer Placeholder 4">
            <a:extLst>
              <a:ext uri="{FF2B5EF4-FFF2-40B4-BE49-F238E27FC236}">
                <a16:creationId xmlns:a16="http://schemas.microsoft.com/office/drawing/2014/main" id="{7A9F521D-8EEE-D562-69EC-5B8E3D8E8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E176B-9ED0-3AE9-2286-0A8DF7F0627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661345243"/>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blank" preserve="1">
  <p:cSld name="Prazen">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703A41-4CC4-82DB-C175-E9AB796BC929}"/>
              </a:ext>
            </a:extLst>
          </p:cNvPr>
          <p:cNvSpPr>
            <a:spLocks noGrp="1"/>
          </p:cNvSpPr>
          <p:nvPr>
            <p:ph type="dt" sz="half" idx="10"/>
          </p:nvPr>
        </p:nvSpPr>
        <p:spPr/>
        <p:txBody>
          <a:bodyPr/>
          <a:lstStyle/>
          <a:p>
            <a:fld id="{8B8DD5A8-06B6-BF46-9E32-FD6EE058DC53}" type="datetimeFigureOut">
              <a:rPr lang="en-GB" smtClean="0"/>
              <a:t>09/04/2025</a:t>
            </a:fld>
            <a:endParaRPr lang="en-GB"/>
          </a:p>
        </p:txBody>
      </p:sp>
      <p:sp>
        <p:nvSpPr>
          <p:cNvPr id="3" name="Footer Placeholder 2">
            <a:extLst>
              <a:ext uri="{FF2B5EF4-FFF2-40B4-BE49-F238E27FC236}">
                <a16:creationId xmlns:a16="http://schemas.microsoft.com/office/drawing/2014/main" id="{77F0258B-89A9-334D-A588-2623255035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20E53-518D-5BF7-A997-791A18F5734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66644957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Naslov in vsebin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1CD-437D-7988-FDAB-FEF076E63080}"/>
              </a:ext>
            </a:extLst>
          </p:cNvPr>
          <p:cNvSpPr>
            <a:spLocks noGrp="1"/>
          </p:cNvSpPr>
          <p:nvPr>
            <p:ph type="title"/>
          </p:nvPr>
        </p:nvSpPr>
        <p:spPr/>
        <p:txBody>
          <a:bodyPr/>
          <a:lstStyle/>
          <a:p>
            <a:r>
              <a:rPr lang="sl-SI"/>
              <a:t>Kliknite, če želite urediti slog naslova matrice</a:t>
            </a:r>
            <a:endParaRPr lang="en-GB" dirty="0"/>
          </a:p>
        </p:txBody>
      </p:sp>
      <p:sp>
        <p:nvSpPr>
          <p:cNvPr id="3" name="Content Placeholder 2">
            <a:extLst>
              <a:ext uri="{FF2B5EF4-FFF2-40B4-BE49-F238E27FC236}">
                <a16:creationId xmlns:a16="http://schemas.microsoft.com/office/drawing/2014/main" id="{E0473AB1-2CEB-0C4B-23B5-EDDA97458466}"/>
              </a:ext>
            </a:extLst>
          </p:cNvPr>
          <p:cNvSpPr>
            <a:spLocks noGrp="1"/>
          </p:cNvSpPr>
          <p:nvPr>
            <p:ph idx="1"/>
          </p:nvPr>
        </p:nvSpPr>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endParaRPr lang="en-GB"/>
          </a:p>
        </p:txBody>
      </p:sp>
      <p:sp>
        <p:nvSpPr>
          <p:cNvPr id="4" name="Date Placeholder 3">
            <a:extLst>
              <a:ext uri="{FF2B5EF4-FFF2-40B4-BE49-F238E27FC236}">
                <a16:creationId xmlns:a16="http://schemas.microsoft.com/office/drawing/2014/main" id="{E6F40A28-2325-FD0C-0FFC-72B29E432009}"/>
              </a:ext>
            </a:extLst>
          </p:cNvPr>
          <p:cNvSpPr>
            <a:spLocks noGrp="1"/>
          </p:cNvSpPr>
          <p:nvPr>
            <p:ph type="dt" sz="half" idx="10"/>
          </p:nvPr>
        </p:nvSpPr>
        <p:spPr/>
        <p:txBody>
          <a:bodyPr/>
          <a:lstStyle/>
          <a:p>
            <a:fld id="{8B8DD5A8-06B6-BF46-9E32-FD6EE058DC53}" type="datetimeFigureOut">
              <a:rPr lang="en-GB" smtClean="0"/>
              <a:t>09/04/2025</a:t>
            </a:fld>
            <a:endParaRPr lang="en-GB"/>
          </a:p>
        </p:txBody>
      </p:sp>
      <p:sp>
        <p:nvSpPr>
          <p:cNvPr id="5" name="Footer Placeholder 4">
            <a:extLst>
              <a:ext uri="{FF2B5EF4-FFF2-40B4-BE49-F238E27FC236}">
                <a16:creationId xmlns:a16="http://schemas.microsoft.com/office/drawing/2014/main" id="{D7859D00-2378-6259-9E37-167E51D37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D627A-555E-0B24-FDB1-A57E21A5A89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42542759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Samo naslov">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06C8-F342-925C-355A-87ADB91673E2}"/>
              </a:ext>
            </a:extLst>
          </p:cNvPr>
          <p:cNvSpPr>
            <a:spLocks noGrp="1"/>
          </p:cNvSpPr>
          <p:nvPr>
            <p:ph type="title"/>
          </p:nvPr>
        </p:nvSpPr>
        <p:spPr/>
        <p:txBody>
          <a:bodyPr/>
          <a:lstStyle/>
          <a:p>
            <a:r>
              <a:rPr lang="sl-SI"/>
              <a:t>Kliknite, če želite urediti slog naslova matrice</a:t>
            </a:r>
            <a:endParaRPr lang="en-GB"/>
          </a:p>
        </p:txBody>
      </p:sp>
      <p:sp>
        <p:nvSpPr>
          <p:cNvPr id="3" name="Date Placeholder 2">
            <a:extLst>
              <a:ext uri="{FF2B5EF4-FFF2-40B4-BE49-F238E27FC236}">
                <a16:creationId xmlns:a16="http://schemas.microsoft.com/office/drawing/2014/main" id="{F7173212-6D85-6255-48D4-84209E9219F3}"/>
              </a:ext>
            </a:extLst>
          </p:cNvPr>
          <p:cNvSpPr>
            <a:spLocks noGrp="1"/>
          </p:cNvSpPr>
          <p:nvPr>
            <p:ph type="dt" sz="half" idx="10"/>
          </p:nvPr>
        </p:nvSpPr>
        <p:spPr/>
        <p:txBody>
          <a:bodyPr/>
          <a:lstStyle/>
          <a:p>
            <a:fld id="{8B8DD5A8-06B6-BF46-9E32-FD6EE058DC53}" type="datetimeFigureOut">
              <a:rPr lang="en-GB" smtClean="0"/>
              <a:t>09/04/2025</a:t>
            </a:fld>
            <a:endParaRPr lang="en-GB"/>
          </a:p>
        </p:txBody>
      </p:sp>
      <p:sp>
        <p:nvSpPr>
          <p:cNvPr id="4" name="Footer Placeholder 3">
            <a:extLst>
              <a:ext uri="{FF2B5EF4-FFF2-40B4-BE49-F238E27FC236}">
                <a16:creationId xmlns:a16="http://schemas.microsoft.com/office/drawing/2014/main" id="{5C6F12AF-0C3A-9D21-EAEA-84C3ECA2C1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08A9B5-454D-A794-0EC2-B9F67697285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150318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vertTitleAndTx" preserve="1">
  <p:cSld name="Navpični naslov in besedilo">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72CF67-CBAB-FEED-AC83-36A3169DC4F8}"/>
              </a:ext>
            </a:extLst>
          </p:cNvPr>
          <p:cNvSpPr>
            <a:spLocks noGrp="1"/>
          </p:cNvSpPr>
          <p:nvPr>
            <p:ph type="title" orient="vert"/>
          </p:nvPr>
        </p:nvSpPr>
        <p:spPr>
          <a:xfrm>
            <a:off x="8810368" y="2335427"/>
            <a:ext cx="2543432" cy="3841536"/>
          </a:xfrm>
        </p:spPr>
        <p:txBody>
          <a:bodyPr vert="eaVert"/>
          <a:lstStyle/>
          <a:p>
            <a:r>
              <a:rPr lang="sl-SI"/>
              <a:t>Kliknite, če želite urediti slog naslova matrice</a:t>
            </a:r>
            <a:endParaRPr lang="en-GB" dirty="0"/>
          </a:p>
        </p:txBody>
      </p:sp>
      <p:sp>
        <p:nvSpPr>
          <p:cNvPr id="3" name="Vertical Text Placeholder 2">
            <a:extLst>
              <a:ext uri="{FF2B5EF4-FFF2-40B4-BE49-F238E27FC236}">
                <a16:creationId xmlns:a16="http://schemas.microsoft.com/office/drawing/2014/main" id="{8AD123A7-014F-234F-4807-B9DE932166F3}"/>
              </a:ext>
            </a:extLst>
          </p:cNvPr>
          <p:cNvSpPr>
            <a:spLocks noGrp="1"/>
          </p:cNvSpPr>
          <p:nvPr>
            <p:ph type="body" orient="vert" idx="1"/>
          </p:nvPr>
        </p:nvSpPr>
        <p:spPr>
          <a:xfrm>
            <a:off x="838200" y="1173891"/>
            <a:ext cx="7734300" cy="5003071"/>
          </a:xfrm>
        </p:spPr>
        <p:txBody>
          <a:bodyPr vert="eaVert"/>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endParaRPr lang="en-GB"/>
          </a:p>
        </p:txBody>
      </p:sp>
      <p:sp>
        <p:nvSpPr>
          <p:cNvPr id="4" name="Date Placeholder 3">
            <a:extLst>
              <a:ext uri="{FF2B5EF4-FFF2-40B4-BE49-F238E27FC236}">
                <a16:creationId xmlns:a16="http://schemas.microsoft.com/office/drawing/2014/main" id="{337D2AF6-714A-F6B9-9157-D2409E8B1BCD}"/>
              </a:ext>
            </a:extLst>
          </p:cNvPr>
          <p:cNvSpPr>
            <a:spLocks noGrp="1"/>
          </p:cNvSpPr>
          <p:nvPr>
            <p:ph type="dt" sz="half" idx="10"/>
          </p:nvPr>
        </p:nvSpPr>
        <p:spPr/>
        <p:txBody>
          <a:bodyPr/>
          <a:lstStyle/>
          <a:p>
            <a:fld id="{8B8DD5A8-06B6-BF46-9E32-FD6EE058DC53}" type="datetimeFigureOut">
              <a:rPr lang="en-GB" smtClean="0"/>
              <a:t>09/04/2025</a:t>
            </a:fld>
            <a:endParaRPr lang="en-GB"/>
          </a:p>
        </p:txBody>
      </p:sp>
      <p:sp>
        <p:nvSpPr>
          <p:cNvPr id="5" name="Footer Placeholder 4">
            <a:extLst>
              <a:ext uri="{FF2B5EF4-FFF2-40B4-BE49-F238E27FC236}">
                <a16:creationId xmlns:a16="http://schemas.microsoft.com/office/drawing/2014/main" id="{0EBA642A-6886-9256-EDE8-002CEC0F9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0DC8F-3DA1-555C-E1D2-ADBCDE5DCA7C}"/>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4192789079"/>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TxTwoObj" preserve="1">
  <p:cSld name="Primerjav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C6AC-3E24-01D5-40CC-D3C63D99BAF1}"/>
              </a:ext>
            </a:extLst>
          </p:cNvPr>
          <p:cNvSpPr>
            <a:spLocks noGrp="1"/>
          </p:cNvSpPr>
          <p:nvPr>
            <p:ph type="title"/>
          </p:nvPr>
        </p:nvSpPr>
        <p:spPr>
          <a:xfrm>
            <a:off x="839788" y="1325563"/>
            <a:ext cx="8069750" cy="676232"/>
          </a:xfrm>
        </p:spPr>
        <p:txBody>
          <a:bodyPr/>
          <a:lstStyle/>
          <a:p>
            <a:r>
              <a:rPr lang="sl-SI"/>
              <a:t>Kliknite, če želite urediti slog naslova matrice</a:t>
            </a:r>
            <a:endParaRPr lang="en-GB"/>
          </a:p>
        </p:txBody>
      </p:sp>
      <p:sp>
        <p:nvSpPr>
          <p:cNvPr id="3" name="Text Placeholder 2">
            <a:extLst>
              <a:ext uri="{FF2B5EF4-FFF2-40B4-BE49-F238E27FC236}">
                <a16:creationId xmlns:a16="http://schemas.microsoft.com/office/drawing/2014/main" id="{B9AACA1E-0624-D5A8-EA80-B5603FE2617A}"/>
              </a:ext>
            </a:extLst>
          </p:cNvPr>
          <p:cNvSpPr>
            <a:spLocks noGrp="1"/>
          </p:cNvSpPr>
          <p:nvPr>
            <p:ph type="body" idx="1"/>
          </p:nvPr>
        </p:nvSpPr>
        <p:spPr>
          <a:xfrm>
            <a:off x="839788" y="2001795"/>
            <a:ext cx="5157787"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l-SI"/>
              <a:t>Kliknite za urejanje slogov besedila matrice</a:t>
            </a:r>
          </a:p>
        </p:txBody>
      </p:sp>
      <p:sp>
        <p:nvSpPr>
          <p:cNvPr id="4" name="Content Placeholder 3">
            <a:extLst>
              <a:ext uri="{FF2B5EF4-FFF2-40B4-BE49-F238E27FC236}">
                <a16:creationId xmlns:a16="http://schemas.microsoft.com/office/drawing/2014/main" id="{9189C9F8-EA72-A6BE-C631-54ADF82B6A7D}"/>
              </a:ext>
            </a:extLst>
          </p:cNvPr>
          <p:cNvSpPr>
            <a:spLocks noGrp="1"/>
          </p:cNvSpPr>
          <p:nvPr>
            <p:ph sz="half" idx="2"/>
          </p:nvPr>
        </p:nvSpPr>
        <p:spPr>
          <a:xfrm>
            <a:off x="839788" y="2505075"/>
            <a:ext cx="5157787" cy="3684588"/>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endParaRPr lang="en-GB" dirty="0"/>
          </a:p>
        </p:txBody>
      </p:sp>
      <p:sp>
        <p:nvSpPr>
          <p:cNvPr id="5" name="Text Placeholder 4">
            <a:extLst>
              <a:ext uri="{FF2B5EF4-FFF2-40B4-BE49-F238E27FC236}">
                <a16:creationId xmlns:a16="http://schemas.microsoft.com/office/drawing/2014/main" id="{D8A89723-F6C7-A15C-F08A-AA0468792423}"/>
              </a:ext>
            </a:extLst>
          </p:cNvPr>
          <p:cNvSpPr>
            <a:spLocks noGrp="1"/>
          </p:cNvSpPr>
          <p:nvPr>
            <p:ph type="body" sz="quarter" idx="3"/>
          </p:nvPr>
        </p:nvSpPr>
        <p:spPr>
          <a:xfrm>
            <a:off x="6172200" y="2001795"/>
            <a:ext cx="5183188" cy="5032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l-SI"/>
              <a:t>Kliknite za urejanje slogov besedila matrice</a:t>
            </a:r>
          </a:p>
        </p:txBody>
      </p:sp>
      <p:sp>
        <p:nvSpPr>
          <p:cNvPr id="6" name="Content Placeholder 5">
            <a:extLst>
              <a:ext uri="{FF2B5EF4-FFF2-40B4-BE49-F238E27FC236}">
                <a16:creationId xmlns:a16="http://schemas.microsoft.com/office/drawing/2014/main" id="{AD81FF35-836C-0662-668D-D04453846614}"/>
              </a:ext>
            </a:extLst>
          </p:cNvPr>
          <p:cNvSpPr>
            <a:spLocks noGrp="1"/>
          </p:cNvSpPr>
          <p:nvPr>
            <p:ph sz="quarter" idx="4"/>
          </p:nvPr>
        </p:nvSpPr>
        <p:spPr>
          <a:xfrm>
            <a:off x="6172200" y="2505075"/>
            <a:ext cx="5183188" cy="3684588"/>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endParaRPr lang="en-GB"/>
          </a:p>
        </p:txBody>
      </p:sp>
      <p:sp>
        <p:nvSpPr>
          <p:cNvPr id="7" name="Date Placeholder 6">
            <a:extLst>
              <a:ext uri="{FF2B5EF4-FFF2-40B4-BE49-F238E27FC236}">
                <a16:creationId xmlns:a16="http://schemas.microsoft.com/office/drawing/2014/main" id="{D846F1DA-08DD-2DC8-83D6-8BC6A8526B98}"/>
              </a:ext>
            </a:extLst>
          </p:cNvPr>
          <p:cNvSpPr>
            <a:spLocks noGrp="1"/>
          </p:cNvSpPr>
          <p:nvPr>
            <p:ph type="dt" sz="half" idx="10"/>
          </p:nvPr>
        </p:nvSpPr>
        <p:spPr/>
        <p:txBody>
          <a:bodyPr/>
          <a:lstStyle/>
          <a:p>
            <a:fld id="{8B8DD5A8-06B6-BF46-9E32-FD6EE058DC53}" type="datetimeFigureOut">
              <a:rPr lang="en-GB" smtClean="0"/>
              <a:t>09/04/2025</a:t>
            </a:fld>
            <a:endParaRPr lang="en-GB"/>
          </a:p>
        </p:txBody>
      </p:sp>
      <p:sp>
        <p:nvSpPr>
          <p:cNvPr id="8" name="Footer Placeholder 7">
            <a:extLst>
              <a:ext uri="{FF2B5EF4-FFF2-40B4-BE49-F238E27FC236}">
                <a16:creationId xmlns:a16="http://schemas.microsoft.com/office/drawing/2014/main" id="{2930FB04-0A5A-1DAC-6055-5188E0D021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D5D385-1E97-2980-B0F0-C3AB0CBD9BB8}"/>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876446191"/>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x" preserve="1">
  <p:cSld name="Naslov in navpično besedil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C9382-4CBC-AAFD-DE1C-D2CE7E7AB960}"/>
              </a:ext>
            </a:extLst>
          </p:cNvPr>
          <p:cNvSpPr>
            <a:spLocks noGrp="1"/>
          </p:cNvSpPr>
          <p:nvPr>
            <p:ph type="title"/>
          </p:nvPr>
        </p:nvSpPr>
        <p:spPr>
          <a:xfrm>
            <a:off x="838200" y="1424587"/>
            <a:ext cx="8083378" cy="546100"/>
          </a:xfrm>
        </p:spPr>
        <p:txBody>
          <a:bodyPr/>
          <a:lstStyle/>
          <a:p>
            <a:r>
              <a:rPr lang="sl-SI"/>
              <a:t>Kliknite, če želite urediti slog naslova matrice</a:t>
            </a:r>
            <a:endParaRPr lang="en-GB" dirty="0"/>
          </a:p>
        </p:txBody>
      </p:sp>
      <p:sp>
        <p:nvSpPr>
          <p:cNvPr id="3" name="Vertical Text Placeholder 2">
            <a:extLst>
              <a:ext uri="{FF2B5EF4-FFF2-40B4-BE49-F238E27FC236}">
                <a16:creationId xmlns:a16="http://schemas.microsoft.com/office/drawing/2014/main" id="{0C507C5E-72B5-0635-ECF6-2450538FFD26}"/>
              </a:ext>
            </a:extLst>
          </p:cNvPr>
          <p:cNvSpPr>
            <a:spLocks noGrp="1"/>
          </p:cNvSpPr>
          <p:nvPr>
            <p:ph type="body" orient="vert" idx="1"/>
          </p:nvPr>
        </p:nvSpPr>
        <p:spPr>
          <a:xfrm>
            <a:off x="838200" y="2248930"/>
            <a:ext cx="10515600" cy="3928032"/>
          </a:xfrm>
        </p:spPr>
        <p:txBody>
          <a:bodyPr vert="eaVert"/>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endParaRPr lang="en-GB"/>
          </a:p>
        </p:txBody>
      </p:sp>
      <p:sp>
        <p:nvSpPr>
          <p:cNvPr id="4" name="Date Placeholder 3">
            <a:extLst>
              <a:ext uri="{FF2B5EF4-FFF2-40B4-BE49-F238E27FC236}">
                <a16:creationId xmlns:a16="http://schemas.microsoft.com/office/drawing/2014/main" id="{2B0468B1-460B-270F-9C23-FE153319DCAD}"/>
              </a:ext>
            </a:extLst>
          </p:cNvPr>
          <p:cNvSpPr>
            <a:spLocks noGrp="1"/>
          </p:cNvSpPr>
          <p:nvPr>
            <p:ph type="dt" sz="half" idx="10"/>
          </p:nvPr>
        </p:nvSpPr>
        <p:spPr/>
        <p:txBody>
          <a:bodyPr/>
          <a:lstStyle/>
          <a:p>
            <a:fld id="{8B8DD5A8-06B6-BF46-9E32-FD6EE058DC53}" type="datetimeFigureOut">
              <a:rPr lang="en-GB" smtClean="0"/>
              <a:t>09/04/2025</a:t>
            </a:fld>
            <a:endParaRPr lang="en-GB"/>
          </a:p>
        </p:txBody>
      </p:sp>
      <p:sp>
        <p:nvSpPr>
          <p:cNvPr id="5" name="Footer Placeholder 4">
            <a:extLst>
              <a:ext uri="{FF2B5EF4-FFF2-40B4-BE49-F238E27FC236}">
                <a16:creationId xmlns:a16="http://schemas.microsoft.com/office/drawing/2014/main" id="{63653163-AF56-FF3C-63D9-ADF6130F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891B4-D54D-5F30-2C6A-417A013B5CBB}"/>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215909656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woObj" preserve="1">
  <p:cSld name="Dve vsebini">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67C7-1444-C40C-38B6-A20663741089}"/>
              </a:ext>
            </a:extLst>
          </p:cNvPr>
          <p:cNvSpPr>
            <a:spLocks noGrp="1"/>
          </p:cNvSpPr>
          <p:nvPr>
            <p:ph type="title"/>
          </p:nvPr>
        </p:nvSpPr>
        <p:spPr/>
        <p:txBody>
          <a:bodyPr/>
          <a:lstStyle/>
          <a:p>
            <a:r>
              <a:rPr lang="sl-SI"/>
              <a:t>Kliknite, če želite urediti slog naslova matrice</a:t>
            </a:r>
            <a:endParaRPr lang="en-GB"/>
          </a:p>
        </p:txBody>
      </p:sp>
      <p:sp>
        <p:nvSpPr>
          <p:cNvPr id="3" name="Content Placeholder 2">
            <a:extLst>
              <a:ext uri="{FF2B5EF4-FFF2-40B4-BE49-F238E27FC236}">
                <a16:creationId xmlns:a16="http://schemas.microsoft.com/office/drawing/2014/main" id="{33E8FCF0-7E2B-F95A-72C3-F2E90EDE2E0C}"/>
              </a:ext>
            </a:extLst>
          </p:cNvPr>
          <p:cNvSpPr>
            <a:spLocks noGrp="1"/>
          </p:cNvSpPr>
          <p:nvPr>
            <p:ph sz="half" idx="1"/>
          </p:nvPr>
        </p:nvSpPr>
        <p:spPr>
          <a:xfrm>
            <a:off x="838200" y="2150073"/>
            <a:ext cx="5181600" cy="4026889"/>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endParaRPr lang="en-GB" dirty="0"/>
          </a:p>
        </p:txBody>
      </p:sp>
      <p:sp>
        <p:nvSpPr>
          <p:cNvPr id="4" name="Content Placeholder 3">
            <a:extLst>
              <a:ext uri="{FF2B5EF4-FFF2-40B4-BE49-F238E27FC236}">
                <a16:creationId xmlns:a16="http://schemas.microsoft.com/office/drawing/2014/main" id="{6A6C4EA9-06CF-B642-8642-91492152776F}"/>
              </a:ext>
            </a:extLst>
          </p:cNvPr>
          <p:cNvSpPr>
            <a:spLocks noGrp="1"/>
          </p:cNvSpPr>
          <p:nvPr>
            <p:ph sz="half" idx="2"/>
          </p:nvPr>
        </p:nvSpPr>
        <p:spPr>
          <a:xfrm>
            <a:off x="6172200" y="2150073"/>
            <a:ext cx="5181600" cy="4026890"/>
          </a:xfrm>
        </p:spPr>
        <p:txBody>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endParaRPr lang="en-GB" dirty="0"/>
          </a:p>
        </p:txBody>
      </p:sp>
      <p:sp>
        <p:nvSpPr>
          <p:cNvPr id="5" name="Date Placeholder 4">
            <a:extLst>
              <a:ext uri="{FF2B5EF4-FFF2-40B4-BE49-F238E27FC236}">
                <a16:creationId xmlns:a16="http://schemas.microsoft.com/office/drawing/2014/main" id="{7F75157D-F3C5-6B24-CFB5-C9D65DEE4193}"/>
              </a:ext>
            </a:extLst>
          </p:cNvPr>
          <p:cNvSpPr>
            <a:spLocks noGrp="1"/>
          </p:cNvSpPr>
          <p:nvPr>
            <p:ph type="dt" sz="half" idx="10"/>
          </p:nvPr>
        </p:nvSpPr>
        <p:spPr/>
        <p:txBody>
          <a:bodyPr/>
          <a:lstStyle/>
          <a:p>
            <a:fld id="{8B8DD5A8-06B6-BF46-9E32-FD6EE058DC53}" type="datetimeFigureOut">
              <a:rPr lang="en-GB" smtClean="0"/>
              <a:t>09/04/2025</a:t>
            </a:fld>
            <a:endParaRPr lang="en-GB"/>
          </a:p>
        </p:txBody>
      </p:sp>
      <p:sp>
        <p:nvSpPr>
          <p:cNvPr id="6" name="Footer Placeholder 5">
            <a:extLst>
              <a:ext uri="{FF2B5EF4-FFF2-40B4-BE49-F238E27FC236}">
                <a16:creationId xmlns:a16="http://schemas.microsoft.com/office/drawing/2014/main" id="{52BE8177-1BF0-24CD-F08C-C334F1221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41533-4C42-0ADD-9E03-0C122B547FEF}"/>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004994111"/>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Naslov in slik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387B-E97F-25B5-54DF-1CDD562DAA33}"/>
              </a:ext>
            </a:extLst>
          </p:cNvPr>
          <p:cNvSpPr>
            <a:spLocks noGrp="1"/>
          </p:cNvSpPr>
          <p:nvPr>
            <p:ph type="title"/>
          </p:nvPr>
        </p:nvSpPr>
        <p:spPr>
          <a:xfrm>
            <a:off x="839788" y="1149177"/>
            <a:ext cx="3932237" cy="1062681"/>
          </a:xfrm>
        </p:spPr>
        <p:txBody>
          <a:bodyPr anchor="b"/>
          <a:lstStyle>
            <a:lvl1pPr>
              <a:defRPr sz="3200"/>
            </a:lvl1pPr>
          </a:lstStyle>
          <a:p>
            <a:r>
              <a:rPr lang="sl-SI"/>
              <a:t>Kliknite, če želite urediti slog naslova matrice</a:t>
            </a:r>
            <a:endParaRPr lang="en-GB" dirty="0"/>
          </a:p>
        </p:txBody>
      </p:sp>
      <p:sp>
        <p:nvSpPr>
          <p:cNvPr id="3" name="Picture Placeholder 2">
            <a:extLst>
              <a:ext uri="{FF2B5EF4-FFF2-40B4-BE49-F238E27FC236}">
                <a16:creationId xmlns:a16="http://schemas.microsoft.com/office/drawing/2014/main" id="{DC71B065-6DB4-D683-5E04-77D7CF742068}"/>
              </a:ext>
            </a:extLst>
          </p:cNvPr>
          <p:cNvSpPr>
            <a:spLocks noGrp="1"/>
          </p:cNvSpPr>
          <p:nvPr>
            <p:ph type="pic" idx="1"/>
          </p:nvPr>
        </p:nvSpPr>
        <p:spPr>
          <a:xfrm>
            <a:off x="5183188" y="2335427"/>
            <a:ext cx="6172200" cy="352562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sl-SI"/>
              <a:t>Kliknite ikono, če želite dodati sliko</a:t>
            </a:r>
            <a:endParaRPr lang="en-GB"/>
          </a:p>
        </p:txBody>
      </p:sp>
      <p:sp>
        <p:nvSpPr>
          <p:cNvPr id="4" name="Text Placeholder 3">
            <a:extLst>
              <a:ext uri="{FF2B5EF4-FFF2-40B4-BE49-F238E27FC236}">
                <a16:creationId xmlns:a16="http://schemas.microsoft.com/office/drawing/2014/main" id="{E91C4C6D-22BB-95DE-74EF-1AB0472578AE}"/>
              </a:ext>
            </a:extLst>
          </p:cNvPr>
          <p:cNvSpPr>
            <a:spLocks noGrp="1"/>
          </p:cNvSpPr>
          <p:nvPr>
            <p:ph type="body" sz="half" idx="2"/>
          </p:nvPr>
        </p:nvSpPr>
        <p:spPr>
          <a:xfrm>
            <a:off x="839788" y="2335426"/>
            <a:ext cx="3932237" cy="35335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l-SI"/>
              <a:t>Kliknite za urejanje slogov besedila matrice</a:t>
            </a:r>
          </a:p>
        </p:txBody>
      </p:sp>
      <p:sp>
        <p:nvSpPr>
          <p:cNvPr id="5" name="Date Placeholder 4">
            <a:extLst>
              <a:ext uri="{FF2B5EF4-FFF2-40B4-BE49-F238E27FC236}">
                <a16:creationId xmlns:a16="http://schemas.microsoft.com/office/drawing/2014/main" id="{19E64A96-2ECA-A84D-705E-A846E0806F63}"/>
              </a:ext>
            </a:extLst>
          </p:cNvPr>
          <p:cNvSpPr>
            <a:spLocks noGrp="1"/>
          </p:cNvSpPr>
          <p:nvPr>
            <p:ph type="dt" sz="half" idx="10"/>
          </p:nvPr>
        </p:nvSpPr>
        <p:spPr/>
        <p:txBody>
          <a:bodyPr/>
          <a:lstStyle/>
          <a:p>
            <a:fld id="{8B8DD5A8-06B6-BF46-9E32-FD6EE058DC53}" type="datetimeFigureOut">
              <a:rPr lang="en-GB" smtClean="0"/>
              <a:t>09/04/2025</a:t>
            </a:fld>
            <a:endParaRPr lang="en-GB"/>
          </a:p>
        </p:txBody>
      </p:sp>
      <p:sp>
        <p:nvSpPr>
          <p:cNvPr id="6" name="Footer Placeholder 5">
            <a:extLst>
              <a:ext uri="{FF2B5EF4-FFF2-40B4-BE49-F238E27FC236}">
                <a16:creationId xmlns:a16="http://schemas.microsoft.com/office/drawing/2014/main" id="{4CA27274-18FF-FD20-9AB3-0EF3B5B10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F534D-0EE2-E050-E6FC-FE676DC027E2}"/>
              </a:ext>
            </a:extLst>
          </p:cNvPr>
          <p:cNvSpPr>
            <a:spLocks noGrp="1"/>
          </p:cNvSpPr>
          <p:nvPr>
            <p:ph type="sldNum" sz="quarter" idx="12"/>
          </p:nvPr>
        </p:nvSpPr>
        <p:spPr/>
        <p:txBody>
          <a:bodyPr/>
          <a:lstStyle/>
          <a:p>
            <a:fld id="{F1E2C1DF-DFD8-7044-BD40-66948C2FB312}" type="slidenum">
              <a:rPr lang="en-GB" smtClean="0"/>
              <a:t>‹#›</a:t>
            </a:fld>
            <a:endParaRPr lang="en-GB"/>
          </a:p>
        </p:txBody>
      </p:sp>
    </p:spTree>
    <p:extLst>
      <p:ext uri="{BB962C8B-B14F-4D97-AF65-F5344CB8AC3E}">
        <p14:creationId xmlns:p14="http://schemas.microsoft.com/office/powerpoint/2010/main" val="1706819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6.png"/><Relationship Id="rId3" Type="http://schemas.openxmlformats.org/officeDocument/2006/relationships/slideLayout" Target="../slideLayouts/slideLayout14.xml"/><Relationship Id="rId7" Type="http://schemas.openxmlformats.org/officeDocument/2006/relationships/slideLayout" Target="../slideLayouts/slideLayout15.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18.xml"/><Relationship Id="rId5" Type="http://schemas.openxmlformats.org/officeDocument/2006/relationships/slideLayout" Target="../slideLayouts/slideLayout19.xml"/><Relationship Id="rId10" Type="http://schemas.openxmlformats.org/officeDocument/2006/relationships/slideLayout" Target="../slideLayouts/slideLayout20.xml"/><Relationship Id="rId4" Type="http://schemas.openxmlformats.org/officeDocument/2006/relationships/slideLayout" Target="../slideLayouts/slideLayout21.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6.xml"/><Relationship Id="rId12" Type="http://schemas.openxmlformats.org/officeDocument/2006/relationships/theme" Target="../theme/theme5.xml"/><Relationship Id="rId2" Type="http://schemas.openxmlformats.org/officeDocument/2006/relationships/slideLayout" Target="../slideLayouts/slideLayout27.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29.xml"/><Relationship Id="rId5" Type="http://schemas.openxmlformats.org/officeDocument/2006/relationships/slideLayout" Target="../slideLayouts/slideLayout30.xml"/><Relationship Id="rId10" Type="http://schemas.openxmlformats.org/officeDocument/2006/relationships/slideLayout" Target="../slideLayouts/slideLayout31.xml"/><Relationship Id="rId4" Type="http://schemas.openxmlformats.org/officeDocument/2006/relationships/slideLayout" Target="../slideLayouts/slideLayout32.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6.xml"/><Relationship Id="rId7" Type="http://schemas.openxmlformats.org/officeDocument/2006/relationships/slideLayout" Target="../slideLayouts/slideLayout37.xml"/><Relationship Id="rId12" Type="http://schemas.openxmlformats.org/officeDocument/2006/relationships/theme" Target="../theme/theme6.xml"/><Relationship Id="rId2" Type="http://schemas.openxmlformats.org/officeDocument/2006/relationships/slideLayout" Target="../slideLayouts/slideLayout38.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0.xml"/><Relationship Id="rId5" Type="http://schemas.openxmlformats.org/officeDocument/2006/relationships/slideLayout" Target="../slideLayouts/slideLayout41.xml"/><Relationship Id="rId10" Type="http://schemas.openxmlformats.org/officeDocument/2006/relationships/slideLayout" Target="../slideLayouts/slideLayout42.xml"/><Relationship Id="rId4" Type="http://schemas.openxmlformats.org/officeDocument/2006/relationships/slideLayout" Target="../slideLayouts/slideLayout43.xml"/><Relationship Id="rId9"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7.png"/><Relationship Id="rId3" Type="http://schemas.openxmlformats.org/officeDocument/2006/relationships/slideLayout" Target="../slideLayouts/slideLayout47.xml"/><Relationship Id="rId7" Type="http://schemas.openxmlformats.org/officeDocument/2006/relationships/slideLayout" Target="../slideLayouts/slideLayout48.xml"/><Relationship Id="rId12" Type="http://schemas.openxmlformats.org/officeDocument/2006/relationships/theme" Target="../theme/theme9.xml"/><Relationship Id="rId2" Type="http://schemas.openxmlformats.org/officeDocument/2006/relationships/slideLayout" Target="../slideLayouts/slideLayout49.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1.xml"/><Relationship Id="rId5" Type="http://schemas.openxmlformats.org/officeDocument/2006/relationships/slideLayout" Target="../slideLayouts/slideLayout52.xml"/><Relationship Id="rId10" Type="http://schemas.openxmlformats.org/officeDocument/2006/relationships/slideLayout" Target="../slideLayouts/slideLayout53.xml"/><Relationship Id="rId4" Type="http://schemas.openxmlformats.org/officeDocument/2006/relationships/slideLayout" Target="../slideLayouts/slideLayout54.xml"/><Relationship Id="rId9" Type="http://schemas.openxmlformats.org/officeDocument/2006/relationships/slideLayout" Target="../slideLayouts/slideLayout5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23.png"/><Relationship Id="rId3" Type="http://schemas.openxmlformats.org/officeDocument/2006/relationships/slideLayout" Target="../slideLayouts/slideLayout58.xml"/><Relationship Id="rId7" Type="http://schemas.openxmlformats.org/officeDocument/2006/relationships/slideLayout" Target="../slideLayouts/slideLayout59.xml"/><Relationship Id="rId12" Type="http://schemas.openxmlformats.org/officeDocument/2006/relationships/theme" Target="../theme/theme10.xml"/><Relationship Id="rId2" Type="http://schemas.openxmlformats.org/officeDocument/2006/relationships/slideLayout" Target="../slideLayouts/slideLayout60.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2.xml"/><Relationship Id="rId5" Type="http://schemas.openxmlformats.org/officeDocument/2006/relationships/slideLayout" Target="../slideLayouts/slideLayout63.xml"/><Relationship Id="rId10" Type="http://schemas.openxmlformats.org/officeDocument/2006/relationships/slideLayout" Target="../slideLayouts/slideLayout64.xml"/><Relationship Id="rId4" Type="http://schemas.openxmlformats.org/officeDocument/2006/relationships/slideLayout" Target="../slideLayouts/slideLayout65.xml"/><Relationship Id="rId9" Type="http://schemas.openxmlformats.org/officeDocument/2006/relationships/slideLayout" Target="../slideLayouts/slideLayout6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image" Target="../media/image23.png"/><Relationship Id="rId3" Type="http://schemas.openxmlformats.org/officeDocument/2006/relationships/slideLayout" Target="../slideLayouts/slideLayout69.xml"/><Relationship Id="rId7" Type="http://schemas.openxmlformats.org/officeDocument/2006/relationships/slideLayout" Target="../slideLayouts/slideLayout70.xml"/><Relationship Id="rId12" Type="http://schemas.openxmlformats.org/officeDocument/2006/relationships/theme" Target="../theme/theme11.xml"/><Relationship Id="rId2" Type="http://schemas.openxmlformats.org/officeDocument/2006/relationships/slideLayout" Target="../slideLayouts/slideLayout71.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3.xml"/><Relationship Id="rId5" Type="http://schemas.openxmlformats.org/officeDocument/2006/relationships/slideLayout" Target="../slideLayouts/slideLayout74.xml"/><Relationship Id="rId10" Type="http://schemas.openxmlformats.org/officeDocument/2006/relationships/slideLayout" Target="../slideLayouts/slideLayout75.xml"/><Relationship Id="rId4" Type="http://schemas.openxmlformats.org/officeDocument/2006/relationships/slideLayout" Target="../slideLayouts/slideLayout76.xml"/><Relationship Id="rId9" Type="http://schemas.openxmlformats.org/officeDocument/2006/relationships/slideLayout" Target="../slideLayouts/slideLayout7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image" Target="../media/image30.png"/><Relationship Id="rId3" Type="http://schemas.openxmlformats.org/officeDocument/2006/relationships/slideLayout" Target="../slideLayouts/slideLayout80.xml"/><Relationship Id="rId7" Type="http://schemas.openxmlformats.org/officeDocument/2006/relationships/slideLayout" Target="../slideLayouts/slideLayout81.xml"/><Relationship Id="rId12" Type="http://schemas.openxmlformats.org/officeDocument/2006/relationships/theme" Target="../theme/theme12.xml"/><Relationship Id="rId2" Type="http://schemas.openxmlformats.org/officeDocument/2006/relationships/slideLayout" Target="../slideLayouts/slideLayout82.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4.xml"/><Relationship Id="rId5" Type="http://schemas.openxmlformats.org/officeDocument/2006/relationships/slideLayout" Target="../slideLayouts/slideLayout85.xml"/><Relationship Id="rId10" Type="http://schemas.openxmlformats.org/officeDocument/2006/relationships/slideLayout" Target="../slideLayouts/slideLayout86.xml"/><Relationship Id="rId4" Type="http://schemas.openxmlformats.org/officeDocument/2006/relationships/slideLayout" Target="../slideLayouts/slideLayout87.xml"/><Relationship Id="rId9" Type="http://schemas.openxmlformats.org/officeDocument/2006/relationships/slideLayout" Target="../slideLayouts/slideLayout8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0.xml"/><Relationship Id="rId3" Type="http://schemas.openxmlformats.org/officeDocument/2006/relationships/slideLayout" Target="../slideLayouts/slideLayout91.xml"/><Relationship Id="rId7" Type="http://schemas.openxmlformats.org/officeDocument/2006/relationships/slideLayout" Target="../slideLayouts/slideLayout89.xml"/><Relationship Id="rId12" Type="http://schemas.openxmlformats.org/officeDocument/2006/relationships/theme" Target="../theme/theme13.xml"/><Relationship Id="rId2" Type="http://schemas.openxmlformats.org/officeDocument/2006/relationships/slideLayout" Target="../slideLayouts/slideLayout92.xml"/><Relationship Id="rId1" Type="http://schemas.openxmlformats.org/officeDocument/2006/relationships/slideLayout" Target="../slideLayouts/slideLayout93.xml"/><Relationship Id="rId6" Type="http://schemas.openxmlformats.org/officeDocument/2006/relationships/slideLayout" Target="../slideLayouts/slideLayout94.xml"/><Relationship Id="rId11" Type="http://schemas.openxmlformats.org/officeDocument/2006/relationships/slideLayout" Target="../slideLayouts/slideLayout95.xml"/><Relationship Id="rId5" Type="http://schemas.openxmlformats.org/officeDocument/2006/relationships/slideLayout" Target="../slideLayouts/slideLayout96.xml"/><Relationship Id="rId10" Type="http://schemas.openxmlformats.org/officeDocument/2006/relationships/slideLayout" Target="../slideLayouts/slideLayout97.xml"/><Relationship Id="rId4" Type="http://schemas.openxmlformats.org/officeDocument/2006/relationships/slideLayout" Target="../slideLayouts/slideLayout98.xml"/><Relationship Id="rId9" Type="http://schemas.openxmlformats.org/officeDocument/2006/relationships/slideLayout" Target="../slideLayouts/slideLayout9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1.xml"/><Relationship Id="rId13" Type="http://schemas.openxmlformats.org/officeDocument/2006/relationships/image" Target="../media/image64.png"/><Relationship Id="rId3" Type="http://schemas.openxmlformats.org/officeDocument/2006/relationships/slideLayout" Target="../slideLayouts/slideLayout102.xml"/><Relationship Id="rId7" Type="http://schemas.openxmlformats.org/officeDocument/2006/relationships/slideLayout" Target="../slideLayouts/slideLayout103.xml"/><Relationship Id="rId12" Type="http://schemas.openxmlformats.org/officeDocument/2006/relationships/theme" Target="../theme/theme14.xml"/><Relationship Id="rId2" Type="http://schemas.openxmlformats.org/officeDocument/2006/relationships/slideLayout" Target="../slideLayouts/slideLayout104.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06.xml"/><Relationship Id="rId5" Type="http://schemas.openxmlformats.org/officeDocument/2006/relationships/slideLayout" Target="../slideLayouts/slideLayout107.xml"/><Relationship Id="rId10" Type="http://schemas.openxmlformats.org/officeDocument/2006/relationships/slideLayout" Target="../slideLayouts/slideLayout108.xml"/><Relationship Id="rId4" Type="http://schemas.openxmlformats.org/officeDocument/2006/relationships/slideLayout" Target="../slideLayouts/slideLayout109.xml"/><Relationship Id="rId9" Type="http://schemas.openxmlformats.org/officeDocument/2006/relationships/slideLayout" Target="../slideLayouts/slideLayout1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2.xml"/><Relationship Id="rId13" Type="http://schemas.openxmlformats.org/officeDocument/2006/relationships/image" Target="../media/image68.png"/><Relationship Id="rId3" Type="http://schemas.openxmlformats.org/officeDocument/2006/relationships/slideLayout" Target="../slideLayouts/slideLayout113.xml"/><Relationship Id="rId7" Type="http://schemas.openxmlformats.org/officeDocument/2006/relationships/slideLayout" Target="../slideLayouts/slideLayout114.xml"/><Relationship Id="rId12" Type="http://schemas.openxmlformats.org/officeDocument/2006/relationships/theme" Target="../theme/theme16.xml"/><Relationship Id="rId2" Type="http://schemas.openxmlformats.org/officeDocument/2006/relationships/slideLayout" Target="../slideLayouts/slideLayout115.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17.xml"/><Relationship Id="rId5" Type="http://schemas.openxmlformats.org/officeDocument/2006/relationships/slideLayout" Target="../slideLayouts/slideLayout118.xml"/><Relationship Id="rId10" Type="http://schemas.openxmlformats.org/officeDocument/2006/relationships/slideLayout" Target="../slideLayouts/slideLayout119.xml"/><Relationship Id="rId4" Type="http://schemas.openxmlformats.org/officeDocument/2006/relationships/slideLayout" Target="../slideLayouts/slideLayout120.xml"/><Relationship Id="rId9" Type="http://schemas.openxmlformats.org/officeDocument/2006/relationships/slideLayout" Target="../slideLayouts/slideLayout12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image" Target="../media/image85.png"/><Relationship Id="rId3" Type="http://schemas.openxmlformats.org/officeDocument/2006/relationships/slideLayout" Target="../slideLayouts/slideLayout124.xml"/><Relationship Id="rId7" Type="http://schemas.openxmlformats.org/officeDocument/2006/relationships/slideLayout" Target="../slideLayouts/slideLayout125.xml"/><Relationship Id="rId12" Type="http://schemas.openxmlformats.org/officeDocument/2006/relationships/theme" Target="../theme/theme18.xml"/><Relationship Id="rId2" Type="http://schemas.openxmlformats.org/officeDocument/2006/relationships/slideLayout" Target="../slideLayouts/slideLayout126.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28.xml"/><Relationship Id="rId5" Type="http://schemas.openxmlformats.org/officeDocument/2006/relationships/slideLayout" Target="../slideLayouts/slideLayout129.xml"/><Relationship Id="rId10" Type="http://schemas.openxmlformats.org/officeDocument/2006/relationships/slideLayout" Target="../slideLayouts/slideLayout130.xml"/><Relationship Id="rId4" Type="http://schemas.openxmlformats.org/officeDocument/2006/relationships/slideLayout" Target="../slideLayouts/slideLayout131.xml"/><Relationship Id="rId9" Type="http://schemas.openxmlformats.org/officeDocument/2006/relationships/slideLayout" Target="../slideLayouts/slideLayout1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B18FBE-431E-B3E0-D520-49950FC89909}"/>
              </a:ext>
            </a:extLst>
          </p:cNvPr>
          <p:cNvPicPr>
            <a:picLocks noChangeAspect="1"/>
          </p:cNvPicPr>
          <p:nvPr userDrawn="1"/>
        </p:nvPicPr>
        <p:blipFill>
          <a:blip r:embed="rId1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5ED9CDF0-4AF2-7963-6013-CC52AE400322}"/>
              </a:ext>
            </a:extLst>
          </p:cNvPr>
          <p:cNvSpPr>
            <a:spLocks noGrp="1"/>
          </p:cNvSpPr>
          <p:nvPr>
            <p:ph type="title"/>
          </p:nvPr>
        </p:nvSpPr>
        <p:spPr>
          <a:xfrm>
            <a:off x="838200" y="1424587"/>
            <a:ext cx="8153400" cy="546100"/>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C454E6D0-25A7-58B9-0FDD-76E59D9BDF6B}"/>
              </a:ext>
            </a:extLst>
          </p:cNvPr>
          <p:cNvSpPr>
            <a:spLocks noGrp="1"/>
          </p:cNvSpPr>
          <p:nvPr>
            <p:ph type="body" idx="1"/>
          </p:nvPr>
        </p:nvSpPr>
        <p:spPr>
          <a:xfrm>
            <a:off x="838200" y="2192215"/>
            <a:ext cx="10515600" cy="3984747"/>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Date Placeholder 3">
            <a:extLst>
              <a:ext uri="{FF2B5EF4-FFF2-40B4-BE49-F238E27FC236}">
                <a16:creationId xmlns:a16="http://schemas.microsoft.com/office/drawing/2014/main" id="{6740C37B-C603-DD57-50FF-5E2DC4CA4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8B8DD5A8-06B6-BF46-9E32-FD6EE058DC53}" type="datetimeFigureOut">
              <a:rPr lang="en-GB" smtClean="0"/>
              <a:pPr/>
              <a:t>11/04/2025</a:t>
            </a:fld>
            <a:endParaRPr lang="en-GB" dirty="0"/>
          </a:p>
        </p:txBody>
      </p:sp>
      <p:sp>
        <p:nvSpPr>
          <p:cNvPr id="5" name="Footer Placeholder 4">
            <a:extLst>
              <a:ext uri="{FF2B5EF4-FFF2-40B4-BE49-F238E27FC236}">
                <a16:creationId xmlns:a16="http://schemas.microsoft.com/office/drawing/2014/main" id="{CCA2A1EA-44F3-9A10-AD6F-D059B5106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GB" dirty="0"/>
          </a:p>
        </p:txBody>
      </p:sp>
      <p:sp>
        <p:nvSpPr>
          <p:cNvPr id="6" name="Slide Number Placeholder 5">
            <a:extLst>
              <a:ext uri="{FF2B5EF4-FFF2-40B4-BE49-F238E27FC236}">
                <a16:creationId xmlns:a16="http://schemas.microsoft.com/office/drawing/2014/main" id="{133B0C83-0062-5E2F-4378-711FD76FBE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F1E2C1DF-DFD8-7044-BD40-66948C2FB312}" type="slidenum">
              <a:rPr lang="en-GB" smtClean="0"/>
              <a:pPr/>
              <a:t>‹#›</a:t>
            </a:fld>
            <a:endParaRPr lang="en-GB" dirty="0"/>
          </a:p>
        </p:txBody>
      </p:sp>
    </p:spTree>
    <p:extLst>
      <p:ext uri="{BB962C8B-B14F-4D97-AF65-F5344CB8AC3E}">
        <p14:creationId xmlns:p14="http://schemas.microsoft.com/office/powerpoint/2010/main" val="22120477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B18FBE-431E-B3E0-D520-49950FC89909}"/>
              </a:ext>
            </a:extLst>
          </p:cNvPr>
          <p:cNvPicPr>
            <a:picLocks noChangeAspect="1"/>
          </p:cNvPicPr>
          <p:nvPr userDrawn="1"/>
        </p:nvPicPr>
        <p:blipFill>
          <a:blip r:embed="rId1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5ED9CDF0-4AF2-7963-6013-CC52AE400322}"/>
              </a:ext>
            </a:extLst>
          </p:cNvPr>
          <p:cNvSpPr>
            <a:spLocks noGrp="1"/>
          </p:cNvSpPr>
          <p:nvPr>
            <p:ph type="title"/>
          </p:nvPr>
        </p:nvSpPr>
        <p:spPr>
          <a:xfrm>
            <a:off x="838200" y="1424587"/>
            <a:ext cx="8153400" cy="546100"/>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C454E6D0-25A7-58B9-0FDD-76E59D9BDF6B}"/>
              </a:ext>
            </a:extLst>
          </p:cNvPr>
          <p:cNvSpPr>
            <a:spLocks noGrp="1"/>
          </p:cNvSpPr>
          <p:nvPr>
            <p:ph type="body" idx="1"/>
          </p:nvPr>
        </p:nvSpPr>
        <p:spPr>
          <a:xfrm>
            <a:off x="838200" y="2192215"/>
            <a:ext cx="10515600" cy="3984747"/>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Date Placeholder 3">
            <a:extLst>
              <a:ext uri="{FF2B5EF4-FFF2-40B4-BE49-F238E27FC236}">
                <a16:creationId xmlns:a16="http://schemas.microsoft.com/office/drawing/2014/main" id="{6740C37B-C603-DD57-50FF-5E2DC4CA4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8B8DD5A8-06B6-BF46-9E32-FD6EE058DC53}" type="datetimeFigureOut">
              <a:rPr lang="en-GB" smtClean="0"/>
              <a:pPr/>
              <a:t>07/04/2025</a:t>
            </a:fld>
            <a:endParaRPr lang="en-GB" dirty="0"/>
          </a:p>
        </p:txBody>
      </p:sp>
      <p:sp>
        <p:nvSpPr>
          <p:cNvPr id="5" name="Footer Placeholder 4">
            <a:extLst>
              <a:ext uri="{FF2B5EF4-FFF2-40B4-BE49-F238E27FC236}">
                <a16:creationId xmlns:a16="http://schemas.microsoft.com/office/drawing/2014/main" id="{CCA2A1EA-44F3-9A10-AD6F-D059B5106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GB" dirty="0"/>
          </a:p>
        </p:txBody>
      </p:sp>
      <p:sp>
        <p:nvSpPr>
          <p:cNvPr id="6" name="Slide Number Placeholder 5">
            <a:extLst>
              <a:ext uri="{FF2B5EF4-FFF2-40B4-BE49-F238E27FC236}">
                <a16:creationId xmlns:a16="http://schemas.microsoft.com/office/drawing/2014/main" id="{133B0C83-0062-5E2F-4378-711FD76FBE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F1E2C1DF-DFD8-7044-BD40-66948C2FB312}" type="slidenum">
              <a:rPr lang="en-GB" smtClean="0"/>
              <a:pPr/>
              <a:t>‹#›</a:t>
            </a:fld>
            <a:endParaRPr lang="en-GB" dirty="0"/>
          </a:p>
        </p:txBody>
      </p:sp>
    </p:spTree>
    <p:extLst>
      <p:ext uri="{BB962C8B-B14F-4D97-AF65-F5344CB8AC3E}">
        <p14:creationId xmlns:p14="http://schemas.microsoft.com/office/powerpoint/2010/main" val="2242347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B18FBE-431E-B3E0-D520-49950FC89909}"/>
              </a:ext>
            </a:extLst>
          </p:cNvPr>
          <p:cNvPicPr>
            <a:picLocks noChangeAspect="1"/>
          </p:cNvPicPr>
          <p:nvPr userDrawn="1"/>
        </p:nvPicPr>
        <p:blipFill>
          <a:blip r:embed="rId1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5ED9CDF0-4AF2-7963-6013-CC52AE400322}"/>
              </a:ext>
            </a:extLst>
          </p:cNvPr>
          <p:cNvSpPr>
            <a:spLocks noGrp="1"/>
          </p:cNvSpPr>
          <p:nvPr>
            <p:ph type="title"/>
          </p:nvPr>
        </p:nvSpPr>
        <p:spPr>
          <a:xfrm>
            <a:off x="838200" y="1424587"/>
            <a:ext cx="8153400" cy="546100"/>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C454E6D0-25A7-58B9-0FDD-76E59D9BDF6B}"/>
              </a:ext>
            </a:extLst>
          </p:cNvPr>
          <p:cNvSpPr>
            <a:spLocks noGrp="1"/>
          </p:cNvSpPr>
          <p:nvPr>
            <p:ph type="body" idx="1"/>
          </p:nvPr>
        </p:nvSpPr>
        <p:spPr>
          <a:xfrm>
            <a:off x="838200" y="2192215"/>
            <a:ext cx="10515600" cy="3984747"/>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Date Placeholder 3">
            <a:extLst>
              <a:ext uri="{FF2B5EF4-FFF2-40B4-BE49-F238E27FC236}">
                <a16:creationId xmlns:a16="http://schemas.microsoft.com/office/drawing/2014/main" id="{6740C37B-C603-DD57-50FF-5E2DC4CA4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8B8DD5A8-06B6-BF46-9E32-FD6EE058DC53}" type="datetimeFigureOut">
              <a:rPr lang="en-GB" smtClean="0"/>
              <a:pPr/>
              <a:t>07/04/2025</a:t>
            </a:fld>
            <a:endParaRPr lang="en-GB" dirty="0"/>
          </a:p>
        </p:txBody>
      </p:sp>
      <p:sp>
        <p:nvSpPr>
          <p:cNvPr id="5" name="Footer Placeholder 4">
            <a:extLst>
              <a:ext uri="{FF2B5EF4-FFF2-40B4-BE49-F238E27FC236}">
                <a16:creationId xmlns:a16="http://schemas.microsoft.com/office/drawing/2014/main" id="{CCA2A1EA-44F3-9A10-AD6F-D059B5106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GB" dirty="0"/>
          </a:p>
        </p:txBody>
      </p:sp>
      <p:sp>
        <p:nvSpPr>
          <p:cNvPr id="6" name="Slide Number Placeholder 5">
            <a:extLst>
              <a:ext uri="{FF2B5EF4-FFF2-40B4-BE49-F238E27FC236}">
                <a16:creationId xmlns:a16="http://schemas.microsoft.com/office/drawing/2014/main" id="{133B0C83-0062-5E2F-4378-711FD76FBE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F1E2C1DF-DFD8-7044-BD40-66948C2FB312}" type="slidenum">
              <a:rPr lang="en-GB" smtClean="0"/>
              <a:pPr/>
              <a:t>‹#›</a:t>
            </a:fld>
            <a:endParaRPr lang="en-GB" dirty="0"/>
          </a:p>
        </p:txBody>
      </p:sp>
    </p:spTree>
    <p:extLst>
      <p:ext uri="{BB962C8B-B14F-4D97-AF65-F5344CB8AC3E}">
        <p14:creationId xmlns:p14="http://schemas.microsoft.com/office/powerpoint/2010/main" val="2242347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Označba mesta naslova 1">
            <a:extLst>
              <a:ext uri="{FF2B5EF4-FFF2-40B4-BE49-F238E27FC236}">
                <a16:creationId xmlns:a16="http://schemas.microsoft.com/office/drawing/2014/main" id="{79E6A1E2-B297-C6A5-1F6F-610C42DB49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sl-SI"/>
              <a:t>Kliknite, če želite urediti slog naslova matrice</a:t>
            </a:r>
          </a:p>
        </p:txBody>
      </p:sp>
      <p:sp>
        <p:nvSpPr>
          <p:cNvPr id="3" name="Označba mesta besedila 2">
            <a:extLst>
              <a:ext uri="{FF2B5EF4-FFF2-40B4-BE49-F238E27FC236}">
                <a16:creationId xmlns:a16="http://schemas.microsoft.com/office/drawing/2014/main" id="{A38626F4-858D-55CB-4045-656DE95693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p>
        </p:txBody>
      </p:sp>
      <p:sp>
        <p:nvSpPr>
          <p:cNvPr id="4" name="Označba mesta datuma 3">
            <a:extLst>
              <a:ext uri="{FF2B5EF4-FFF2-40B4-BE49-F238E27FC236}">
                <a16:creationId xmlns:a16="http://schemas.microsoft.com/office/drawing/2014/main" id="{8F30C0DD-71BC-8D55-EC56-BDF0234533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79C2815-DE96-46F5-BE1D-71466C9AFCEC}" type="datetimeFigureOut">
              <a:rPr lang="sl-SI" smtClean="0"/>
              <a:t>6. 04. 2025</a:t>
            </a:fld>
            <a:endParaRPr lang="sl-SI"/>
          </a:p>
        </p:txBody>
      </p:sp>
      <p:sp>
        <p:nvSpPr>
          <p:cNvPr id="5" name="Označba mesta noge 4">
            <a:extLst>
              <a:ext uri="{FF2B5EF4-FFF2-40B4-BE49-F238E27FC236}">
                <a16:creationId xmlns:a16="http://schemas.microsoft.com/office/drawing/2014/main" id="{9E9F311E-759A-BC51-974B-95DF390B35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sl-SI"/>
          </a:p>
        </p:txBody>
      </p:sp>
      <p:sp>
        <p:nvSpPr>
          <p:cNvPr id="6" name="Označba mesta številke diapozitiva 5">
            <a:extLst>
              <a:ext uri="{FF2B5EF4-FFF2-40B4-BE49-F238E27FC236}">
                <a16:creationId xmlns:a16="http://schemas.microsoft.com/office/drawing/2014/main" id="{22C88A86-0734-445C-765C-B14F8E2A2E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E03591-55BF-47DB-8438-AEE8FC4641C8}" type="slidenum">
              <a:rPr lang="sl-SI" smtClean="0"/>
              <a:t>‹#›</a:t>
            </a:fld>
            <a:endParaRPr lang="sl-SI"/>
          </a:p>
        </p:txBody>
      </p:sp>
    </p:spTree>
    <p:extLst>
      <p:ext uri="{BB962C8B-B14F-4D97-AF65-F5344CB8AC3E}">
        <p14:creationId xmlns:p14="http://schemas.microsoft.com/office/powerpoint/2010/main" val="15955879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sl-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pic>
        <p:nvPicPr>
          <p:cNvPr id="6" name="Google Shape;6;p9"/>
          <p:cNvPicPr preferRelativeResize="0"/>
          <p:nvPr/>
        </p:nvPicPr>
        <p:blipFill rotWithShape="1">
          <a:blip r:embed="rId13">
            <a:alphaModFix/>
          </a:blip>
          <a:srcRect/>
          <a:stretch/>
        </p:blipFill>
        <p:spPr>
          <a:xfrm>
            <a:off x="0" y="0"/>
            <a:ext cx="12192000" cy="6858000"/>
          </a:xfrm>
          <a:prstGeom prst="rect">
            <a:avLst/>
          </a:prstGeom>
          <a:noFill/>
          <a:ln>
            <a:noFill/>
          </a:ln>
        </p:spPr>
      </p:pic>
      <p:sp>
        <p:nvSpPr>
          <p:cNvPr id="7" name="Google Shape;7;p9"/>
          <p:cNvSpPr txBox="1">
            <a:spLocks noGrp="1"/>
          </p:cNvSpPr>
          <p:nvPr>
            <p:ph type="title"/>
          </p:nvPr>
        </p:nvSpPr>
        <p:spPr>
          <a:xfrm>
            <a:off x="838200" y="1424587"/>
            <a:ext cx="8153400" cy="5461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9"/>
          <p:cNvSpPr txBox="1">
            <a:spLocks noGrp="1"/>
          </p:cNvSpPr>
          <p:nvPr>
            <p:ph type="body" idx="1"/>
          </p:nvPr>
        </p:nvSpPr>
        <p:spPr>
          <a:xfrm>
            <a:off x="838200" y="2192215"/>
            <a:ext cx="10515600" cy="3984747"/>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9" name="Google Shape;9;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1" name="Google Shape;11;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Arial"/>
                <a:ea typeface="Arial"/>
                <a:cs typeface="Arial"/>
                <a:sym typeface="Arial"/>
              </a:defRPr>
            </a:lvl1pPr>
            <a:lvl2pPr marL="0" marR="0" lvl="1" indent="0" algn="r" rtl="0">
              <a:spcBef>
                <a:spcPts val="0"/>
              </a:spcBef>
              <a:buNone/>
              <a:defRPr sz="1200" b="0" i="0" u="none" strike="noStrike" cap="none">
                <a:solidFill>
                  <a:srgbClr val="888888"/>
                </a:solidFill>
                <a:latin typeface="Arial"/>
                <a:ea typeface="Arial"/>
                <a:cs typeface="Arial"/>
                <a:sym typeface="Arial"/>
              </a:defRPr>
            </a:lvl2pPr>
            <a:lvl3pPr marL="0" marR="0" lvl="2" indent="0" algn="r" rtl="0">
              <a:spcBef>
                <a:spcPts val="0"/>
              </a:spcBef>
              <a:buNone/>
              <a:defRPr sz="1200" b="0" i="0" u="none" strike="noStrike" cap="none">
                <a:solidFill>
                  <a:srgbClr val="888888"/>
                </a:solidFill>
                <a:latin typeface="Arial"/>
                <a:ea typeface="Arial"/>
                <a:cs typeface="Arial"/>
                <a:sym typeface="Arial"/>
              </a:defRPr>
            </a:lvl3pPr>
            <a:lvl4pPr marL="0" marR="0" lvl="3" indent="0" algn="r" rtl="0">
              <a:spcBef>
                <a:spcPts val="0"/>
              </a:spcBef>
              <a:buNone/>
              <a:defRPr sz="1200" b="0" i="0" u="none" strike="noStrike" cap="none">
                <a:solidFill>
                  <a:srgbClr val="888888"/>
                </a:solidFill>
                <a:latin typeface="Arial"/>
                <a:ea typeface="Arial"/>
                <a:cs typeface="Arial"/>
                <a:sym typeface="Arial"/>
              </a:defRPr>
            </a:lvl4pPr>
            <a:lvl5pPr marL="0" marR="0" lvl="4" indent="0" algn="r" rtl="0">
              <a:spcBef>
                <a:spcPts val="0"/>
              </a:spcBef>
              <a:buNone/>
              <a:defRPr sz="1200" b="0" i="0" u="none" strike="noStrike" cap="none">
                <a:solidFill>
                  <a:srgbClr val="888888"/>
                </a:solidFill>
                <a:latin typeface="Arial"/>
                <a:ea typeface="Arial"/>
                <a:cs typeface="Arial"/>
                <a:sym typeface="Arial"/>
              </a:defRPr>
            </a:lvl5pPr>
            <a:lvl6pPr marL="0" marR="0" lvl="5" indent="0" algn="r" rtl="0">
              <a:spcBef>
                <a:spcPts val="0"/>
              </a:spcBef>
              <a:buNone/>
              <a:defRPr sz="1200" b="0" i="0" u="none" strike="noStrike" cap="none">
                <a:solidFill>
                  <a:srgbClr val="888888"/>
                </a:solidFill>
                <a:latin typeface="Arial"/>
                <a:ea typeface="Arial"/>
                <a:cs typeface="Arial"/>
                <a:sym typeface="Arial"/>
              </a:defRPr>
            </a:lvl6pPr>
            <a:lvl7pPr marL="0" marR="0" lvl="6" indent="0" algn="r" rtl="0">
              <a:spcBef>
                <a:spcPts val="0"/>
              </a:spcBef>
              <a:buNone/>
              <a:defRPr sz="1200" b="0" i="0" u="none" strike="noStrike" cap="none">
                <a:solidFill>
                  <a:srgbClr val="888888"/>
                </a:solidFill>
                <a:latin typeface="Arial"/>
                <a:ea typeface="Arial"/>
                <a:cs typeface="Arial"/>
                <a:sym typeface="Arial"/>
              </a:defRPr>
            </a:lvl7pPr>
            <a:lvl8pPr marL="0" marR="0" lvl="7" indent="0" algn="r" rtl="0">
              <a:spcBef>
                <a:spcPts val="0"/>
              </a:spcBef>
              <a:buNone/>
              <a:defRPr sz="1200" b="0" i="0" u="none" strike="noStrike" cap="none">
                <a:solidFill>
                  <a:srgbClr val="888888"/>
                </a:solidFill>
                <a:latin typeface="Arial"/>
                <a:ea typeface="Arial"/>
                <a:cs typeface="Arial"/>
                <a:sym typeface="Arial"/>
              </a:defRPr>
            </a:lvl8pPr>
            <a:lvl9pPr marL="0" marR="0" lvl="8" indent="0" algn="r" rtl="0">
              <a:spcBef>
                <a:spcPts val="0"/>
              </a:spcBef>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SI"/>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B1F7D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B18FBE-431E-B3E0-D520-49950FC89909}"/>
              </a:ext>
            </a:extLst>
          </p:cNvPr>
          <p:cNvPicPr>
            <a:picLocks noChangeAspect="1"/>
          </p:cNvPicPr>
          <p:nvPr userDrawn="1"/>
        </p:nvPicPr>
        <p:blipFill>
          <a:blip r:embed="rId1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5ED9CDF0-4AF2-7963-6013-CC52AE400322}"/>
              </a:ext>
            </a:extLst>
          </p:cNvPr>
          <p:cNvSpPr>
            <a:spLocks noGrp="1"/>
          </p:cNvSpPr>
          <p:nvPr>
            <p:ph type="title"/>
          </p:nvPr>
        </p:nvSpPr>
        <p:spPr>
          <a:xfrm>
            <a:off x="838200" y="1424587"/>
            <a:ext cx="8153400" cy="546100"/>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C454E6D0-25A7-58B9-0FDD-76E59D9BDF6B}"/>
              </a:ext>
            </a:extLst>
          </p:cNvPr>
          <p:cNvSpPr>
            <a:spLocks noGrp="1"/>
          </p:cNvSpPr>
          <p:nvPr>
            <p:ph type="body" idx="1"/>
          </p:nvPr>
        </p:nvSpPr>
        <p:spPr>
          <a:xfrm>
            <a:off x="838200" y="2192215"/>
            <a:ext cx="10515600" cy="3984747"/>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Date Placeholder 3">
            <a:extLst>
              <a:ext uri="{FF2B5EF4-FFF2-40B4-BE49-F238E27FC236}">
                <a16:creationId xmlns:a16="http://schemas.microsoft.com/office/drawing/2014/main" id="{6740C37B-C603-DD57-50FF-5E2DC4CA4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8B8DD5A8-06B6-BF46-9E32-FD6EE058DC53}" type="datetimeFigureOut">
              <a:rPr lang="en-GB" smtClean="0"/>
              <a:pPr/>
              <a:t>07/04/2025</a:t>
            </a:fld>
            <a:endParaRPr lang="en-GB" dirty="0"/>
          </a:p>
        </p:txBody>
      </p:sp>
      <p:sp>
        <p:nvSpPr>
          <p:cNvPr id="5" name="Footer Placeholder 4">
            <a:extLst>
              <a:ext uri="{FF2B5EF4-FFF2-40B4-BE49-F238E27FC236}">
                <a16:creationId xmlns:a16="http://schemas.microsoft.com/office/drawing/2014/main" id="{CCA2A1EA-44F3-9A10-AD6F-D059B5106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GB" dirty="0"/>
          </a:p>
        </p:txBody>
      </p:sp>
      <p:sp>
        <p:nvSpPr>
          <p:cNvPr id="6" name="Slide Number Placeholder 5">
            <a:extLst>
              <a:ext uri="{FF2B5EF4-FFF2-40B4-BE49-F238E27FC236}">
                <a16:creationId xmlns:a16="http://schemas.microsoft.com/office/drawing/2014/main" id="{133B0C83-0062-5E2F-4378-711FD76FBE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F1E2C1DF-DFD8-7044-BD40-66948C2FB312}" type="slidenum">
              <a:rPr lang="en-GB" smtClean="0"/>
              <a:pPr/>
              <a:t>‹#›</a:t>
            </a:fld>
            <a:endParaRPr lang="en-GB" dirty="0"/>
          </a:p>
        </p:txBody>
      </p:sp>
    </p:spTree>
    <p:extLst>
      <p:ext uri="{BB962C8B-B14F-4D97-AF65-F5344CB8AC3E}">
        <p14:creationId xmlns:p14="http://schemas.microsoft.com/office/powerpoint/2010/main" val="2242347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B1F7D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B18FBE-431E-B3E0-D520-49950FC89909}"/>
              </a:ext>
            </a:extLst>
          </p:cNvPr>
          <p:cNvPicPr>
            <a:picLocks noChangeAspect="1"/>
          </p:cNvPicPr>
          <p:nvPr userDrawn="1"/>
        </p:nvPicPr>
        <p:blipFill>
          <a:blip r:embed="rId1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5ED9CDF0-4AF2-7963-6013-CC52AE400322}"/>
              </a:ext>
            </a:extLst>
          </p:cNvPr>
          <p:cNvSpPr>
            <a:spLocks noGrp="1"/>
          </p:cNvSpPr>
          <p:nvPr>
            <p:ph type="title"/>
          </p:nvPr>
        </p:nvSpPr>
        <p:spPr>
          <a:xfrm>
            <a:off x="838200" y="1424587"/>
            <a:ext cx="8153400" cy="546100"/>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C454E6D0-25A7-58B9-0FDD-76E59D9BDF6B}"/>
              </a:ext>
            </a:extLst>
          </p:cNvPr>
          <p:cNvSpPr>
            <a:spLocks noGrp="1"/>
          </p:cNvSpPr>
          <p:nvPr>
            <p:ph type="body" idx="1"/>
          </p:nvPr>
        </p:nvSpPr>
        <p:spPr>
          <a:xfrm>
            <a:off x="838200" y="2192215"/>
            <a:ext cx="10515600" cy="3984747"/>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Date Placeholder 3">
            <a:extLst>
              <a:ext uri="{FF2B5EF4-FFF2-40B4-BE49-F238E27FC236}">
                <a16:creationId xmlns:a16="http://schemas.microsoft.com/office/drawing/2014/main" id="{6740C37B-C603-DD57-50FF-5E2DC4CA4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8B8DD5A8-06B6-BF46-9E32-FD6EE058DC53}" type="datetimeFigureOut">
              <a:rPr lang="en-GB" smtClean="0"/>
              <a:pPr/>
              <a:t>07/04/2025</a:t>
            </a:fld>
            <a:endParaRPr lang="en-GB" dirty="0"/>
          </a:p>
        </p:txBody>
      </p:sp>
      <p:sp>
        <p:nvSpPr>
          <p:cNvPr id="5" name="Footer Placeholder 4">
            <a:extLst>
              <a:ext uri="{FF2B5EF4-FFF2-40B4-BE49-F238E27FC236}">
                <a16:creationId xmlns:a16="http://schemas.microsoft.com/office/drawing/2014/main" id="{CCA2A1EA-44F3-9A10-AD6F-D059B5106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GB" dirty="0"/>
          </a:p>
        </p:txBody>
      </p:sp>
      <p:sp>
        <p:nvSpPr>
          <p:cNvPr id="6" name="Slide Number Placeholder 5">
            <a:extLst>
              <a:ext uri="{FF2B5EF4-FFF2-40B4-BE49-F238E27FC236}">
                <a16:creationId xmlns:a16="http://schemas.microsoft.com/office/drawing/2014/main" id="{133B0C83-0062-5E2F-4378-711FD76FBE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F1E2C1DF-DFD8-7044-BD40-66948C2FB312}" type="slidenum">
              <a:rPr lang="en-GB" smtClean="0"/>
              <a:pPr/>
              <a:t>‹#›</a:t>
            </a:fld>
            <a:endParaRPr lang="en-GB" dirty="0"/>
          </a:p>
        </p:txBody>
      </p:sp>
    </p:spTree>
    <p:extLst>
      <p:ext uri="{BB962C8B-B14F-4D97-AF65-F5344CB8AC3E}">
        <p14:creationId xmlns:p14="http://schemas.microsoft.com/office/powerpoint/2010/main" val="30300358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B18FBE-431E-B3E0-D520-49950FC89909}"/>
              </a:ext>
            </a:extLst>
          </p:cNvPr>
          <p:cNvPicPr>
            <a:picLocks noChangeAspect="1"/>
          </p:cNvPicPr>
          <p:nvPr userDrawn="1"/>
        </p:nvPicPr>
        <p:blipFill>
          <a:blip r:embed="rId1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5ED9CDF0-4AF2-7963-6013-CC52AE400322}"/>
              </a:ext>
            </a:extLst>
          </p:cNvPr>
          <p:cNvSpPr>
            <a:spLocks noGrp="1"/>
          </p:cNvSpPr>
          <p:nvPr>
            <p:ph type="title"/>
          </p:nvPr>
        </p:nvSpPr>
        <p:spPr>
          <a:xfrm>
            <a:off x="838200" y="1424587"/>
            <a:ext cx="8153400" cy="546100"/>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C454E6D0-25A7-58B9-0FDD-76E59D9BDF6B}"/>
              </a:ext>
            </a:extLst>
          </p:cNvPr>
          <p:cNvSpPr>
            <a:spLocks noGrp="1"/>
          </p:cNvSpPr>
          <p:nvPr>
            <p:ph type="body" idx="1"/>
          </p:nvPr>
        </p:nvSpPr>
        <p:spPr>
          <a:xfrm>
            <a:off x="838200" y="2192215"/>
            <a:ext cx="10515600" cy="3984747"/>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Date Placeholder 3">
            <a:extLst>
              <a:ext uri="{FF2B5EF4-FFF2-40B4-BE49-F238E27FC236}">
                <a16:creationId xmlns:a16="http://schemas.microsoft.com/office/drawing/2014/main" id="{6740C37B-C603-DD57-50FF-5E2DC4CA4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8B8DD5A8-06B6-BF46-9E32-FD6EE058DC53}" type="datetimeFigureOut">
              <a:rPr lang="en-GB" smtClean="0"/>
              <a:pPr/>
              <a:t>07/04/2025</a:t>
            </a:fld>
            <a:endParaRPr lang="en-GB" dirty="0"/>
          </a:p>
        </p:txBody>
      </p:sp>
      <p:sp>
        <p:nvSpPr>
          <p:cNvPr id="5" name="Footer Placeholder 4">
            <a:extLst>
              <a:ext uri="{FF2B5EF4-FFF2-40B4-BE49-F238E27FC236}">
                <a16:creationId xmlns:a16="http://schemas.microsoft.com/office/drawing/2014/main" id="{CCA2A1EA-44F3-9A10-AD6F-D059B5106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GB" dirty="0"/>
          </a:p>
        </p:txBody>
      </p:sp>
      <p:sp>
        <p:nvSpPr>
          <p:cNvPr id="6" name="Slide Number Placeholder 5">
            <a:extLst>
              <a:ext uri="{FF2B5EF4-FFF2-40B4-BE49-F238E27FC236}">
                <a16:creationId xmlns:a16="http://schemas.microsoft.com/office/drawing/2014/main" id="{133B0C83-0062-5E2F-4378-711FD76FBE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F1E2C1DF-DFD8-7044-BD40-66948C2FB312}" type="slidenum">
              <a:rPr lang="en-GB" smtClean="0"/>
              <a:pPr/>
              <a:t>‹#›</a:t>
            </a:fld>
            <a:endParaRPr lang="en-GB" dirty="0"/>
          </a:p>
        </p:txBody>
      </p:sp>
    </p:spTree>
    <p:extLst>
      <p:ext uri="{BB962C8B-B14F-4D97-AF65-F5344CB8AC3E}">
        <p14:creationId xmlns:p14="http://schemas.microsoft.com/office/powerpoint/2010/main" val="2242347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B18FBE-431E-B3E0-D520-49950FC89909}"/>
              </a:ext>
            </a:extLst>
          </p:cNvPr>
          <p:cNvPicPr>
            <a:picLocks noChangeAspect="1"/>
          </p:cNvPicPr>
          <p:nvPr userDrawn="1"/>
        </p:nvPicPr>
        <p:blipFill>
          <a:blip r:embed="rId1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5ED9CDF0-4AF2-7963-6013-CC52AE400322}"/>
              </a:ext>
            </a:extLst>
          </p:cNvPr>
          <p:cNvSpPr>
            <a:spLocks noGrp="1"/>
          </p:cNvSpPr>
          <p:nvPr>
            <p:ph type="title"/>
          </p:nvPr>
        </p:nvSpPr>
        <p:spPr>
          <a:xfrm>
            <a:off x="838200" y="1424587"/>
            <a:ext cx="8153400" cy="546100"/>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C454E6D0-25A7-58B9-0FDD-76E59D9BDF6B}"/>
              </a:ext>
            </a:extLst>
          </p:cNvPr>
          <p:cNvSpPr>
            <a:spLocks noGrp="1"/>
          </p:cNvSpPr>
          <p:nvPr>
            <p:ph type="body" idx="1"/>
          </p:nvPr>
        </p:nvSpPr>
        <p:spPr>
          <a:xfrm>
            <a:off x="838200" y="2192215"/>
            <a:ext cx="10515600" cy="3984747"/>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Date Placeholder 3">
            <a:extLst>
              <a:ext uri="{FF2B5EF4-FFF2-40B4-BE49-F238E27FC236}">
                <a16:creationId xmlns:a16="http://schemas.microsoft.com/office/drawing/2014/main" id="{6740C37B-C603-DD57-50FF-5E2DC4CA4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8B8DD5A8-06B6-BF46-9E32-FD6EE058DC53}" type="datetimeFigureOut">
              <a:rPr lang="en-GB" smtClean="0"/>
              <a:pPr/>
              <a:t>07/04/2025</a:t>
            </a:fld>
            <a:endParaRPr lang="en-GB" dirty="0"/>
          </a:p>
        </p:txBody>
      </p:sp>
      <p:sp>
        <p:nvSpPr>
          <p:cNvPr id="5" name="Footer Placeholder 4">
            <a:extLst>
              <a:ext uri="{FF2B5EF4-FFF2-40B4-BE49-F238E27FC236}">
                <a16:creationId xmlns:a16="http://schemas.microsoft.com/office/drawing/2014/main" id="{CCA2A1EA-44F3-9A10-AD6F-D059B5106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GB" dirty="0"/>
          </a:p>
        </p:txBody>
      </p:sp>
      <p:sp>
        <p:nvSpPr>
          <p:cNvPr id="6" name="Slide Number Placeholder 5">
            <a:extLst>
              <a:ext uri="{FF2B5EF4-FFF2-40B4-BE49-F238E27FC236}">
                <a16:creationId xmlns:a16="http://schemas.microsoft.com/office/drawing/2014/main" id="{133B0C83-0062-5E2F-4378-711FD76FBE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F1E2C1DF-DFD8-7044-BD40-66948C2FB312}" type="slidenum">
              <a:rPr lang="en-GB" smtClean="0"/>
              <a:pPr/>
              <a:t>‹#›</a:t>
            </a:fld>
            <a:endParaRPr lang="en-GB" dirty="0"/>
          </a:p>
        </p:txBody>
      </p:sp>
    </p:spTree>
    <p:extLst>
      <p:ext uri="{BB962C8B-B14F-4D97-AF65-F5344CB8AC3E}">
        <p14:creationId xmlns:p14="http://schemas.microsoft.com/office/powerpoint/2010/main" val="2242347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B18FBE-431E-B3E0-D520-49950FC89909}"/>
              </a:ext>
            </a:extLst>
          </p:cNvPr>
          <p:cNvPicPr>
            <a:picLocks noChangeAspect="1"/>
          </p:cNvPicPr>
          <p:nvPr userDrawn="1"/>
        </p:nvPicPr>
        <p:blipFill>
          <a:blip r:embed="rId1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5ED9CDF0-4AF2-7963-6013-CC52AE400322}"/>
              </a:ext>
            </a:extLst>
          </p:cNvPr>
          <p:cNvSpPr>
            <a:spLocks noGrp="1"/>
          </p:cNvSpPr>
          <p:nvPr>
            <p:ph type="title"/>
          </p:nvPr>
        </p:nvSpPr>
        <p:spPr>
          <a:xfrm>
            <a:off x="838200" y="1424587"/>
            <a:ext cx="8153400" cy="546100"/>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C454E6D0-25A7-58B9-0FDD-76E59D9BDF6B}"/>
              </a:ext>
            </a:extLst>
          </p:cNvPr>
          <p:cNvSpPr>
            <a:spLocks noGrp="1"/>
          </p:cNvSpPr>
          <p:nvPr>
            <p:ph type="body" idx="1"/>
          </p:nvPr>
        </p:nvSpPr>
        <p:spPr>
          <a:xfrm>
            <a:off x="838200" y="2192215"/>
            <a:ext cx="10515600" cy="3984747"/>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Date Placeholder 3">
            <a:extLst>
              <a:ext uri="{FF2B5EF4-FFF2-40B4-BE49-F238E27FC236}">
                <a16:creationId xmlns:a16="http://schemas.microsoft.com/office/drawing/2014/main" id="{6740C37B-C603-DD57-50FF-5E2DC4CA4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8B8DD5A8-06B6-BF46-9E32-FD6EE058DC53}" type="datetimeFigureOut">
              <a:rPr lang="en-GB" smtClean="0"/>
              <a:pPr/>
              <a:t>07/04/2025</a:t>
            </a:fld>
            <a:endParaRPr lang="en-GB" dirty="0"/>
          </a:p>
        </p:txBody>
      </p:sp>
      <p:sp>
        <p:nvSpPr>
          <p:cNvPr id="5" name="Footer Placeholder 4">
            <a:extLst>
              <a:ext uri="{FF2B5EF4-FFF2-40B4-BE49-F238E27FC236}">
                <a16:creationId xmlns:a16="http://schemas.microsoft.com/office/drawing/2014/main" id="{CCA2A1EA-44F3-9A10-AD6F-D059B5106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GB" dirty="0"/>
          </a:p>
        </p:txBody>
      </p:sp>
      <p:sp>
        <p:nvSpPr>
          <p:cNvPr id="6" name="Slide Number Placeholder 5">
            <a:extLst>
              <a:ext uri="{FF2B5EF4-FFF2-40B4-BE49-F238E27FC236}">
                <a16:creationId xmlns:a16="http://schemas.microsoft.com/office/drawing/2014/main" id="{133B0C83-0062-5E2F-4378-711FD76FBE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F1E2C1DF-DFD8-7044-BD40-66948C2FB312}" type="slidenum">
              <a:rPr lang="en-GB" smtClean="0"/>
              <a:pPr/>
              <a:t>‹#›</a:t>
            </a:fld>
            <a:endParaRPr lang="en-GB" dirty="0"/>
          </a:p>
        </p:txBody>
      </p:sp>
    </p:spTree>
    <p:extLst>
      <p:ext uri="{BB962C8B-B14F-4D97-AF65-F5344CB8AC3E}">
        <p14:creationId xmlns:p14="http://schemas.microsoft.com/office/powerpoint/2010/main" val="2242347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B18FBE-431E-B3E0-D520-49950FC89909}"/>
              </a:ext>
            </a:extLst>
          </p:cNvPr>
          <p:cNvPicPr>
            <a:picLocks noChangeAspect="1"/>
          </p:cNvPicPr>
          <p:nvPr userDrawn="1"/>
        </p:nvPicPr>
        <p:blipFill>
          <a:blip r:embed="rId1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5ED9CDF0-4AF2-7963-6013-CC52AE400322}"/>
              </a:ext>
            </a:extLst>
          </p:cNvPr>
          <p:cNvSpPr>
            <a:spLocks noGrp="1"/>
          </p:cNvSpPr>
          <p:nvPr>
            <p:ph type="title"/>
          </p:nvPr>
        </p:nvSpPr>
        <p:spPr>
          <a:xfrm>
            <a:off x="838200" y="1424587"/>
            <a:ext cx="8153400" cy="546100"/>
          </a:xfrm>
          <a:prstGeom prst="rect">
            <a:avLst/>
          </a:prstGeom>
        </p:spPr>
        <p:txBody>
          <a:bodyPr vert="horz" lIns="91440" tIns="45720" rIns="91440" bIns="45720" rtlCol="0" anchor="ctr">
            <a:normAutofit/>
          </a:bodyPr>
          <a:lstStyle/>
          <a:p>
            <a:r>
              <a:rPr lang="sl-SI"/>
              <a:t>Kliknite, če želite urediti slog naslova matrice</a:t>
            </a:r>
            <a:endParaRPr lang="en-GB" dirty="0"/>
          </a:p>
        </p:txBody>
      </p:sp>
      <p:sp>
        <p:nvSpPr>
          <p:cNvPr id="3" name="Text Placeholder 2">
            <a:extLst>
              <a:ext uri="{FF2B5EF4-FFF2-40B4-BE49-F238E27FC236}">
                <a16:creationId xmlns:a16="http://schemas.microsoft.com/office/drawing/2014/main" id="{C454E6D0-25A7-58B9-0FDD-76E59D9BDF6B}"/>
              </a:ext>
            </a:extLst>
          </p:cNvPr>
          <p:cNvSpPr>
            <a:spLocks noGrp="1"/>
          </p:cNvSpPr>
          <p:nvPr>
            <p:ph type="body" idx="1"/>
          </p:nvPr>
        </p:nvSpPr>
        <p:spPr>
          <a:xfrm>
            <a:off x="838200" y="2192215"/>
            <a:ext cx="10515600" cy="3984747"/>
          </a:xfrm>
          <a:prstGeom prst="rect">
            <a:avLst/>
          </a:prstGeom>
        </p:spPr>
        <p:txBody>
          <a:bodyPr vert="horz" lIns="91440" tIns="45720" rIns="91440" bIns="45720" rtlCol="0">
            <a:normAutofit/>
          </a:bodyPr>
          <a:lstStyle/>
          <a:p>
            <a:pPr lvl="0"/>
            <a:r>
              <a:rPr lang="sl-SI"/>
              <a:t>Kliknite za urejanje slogov besedila matrice</a:t>
            </a:r>
          </a:p>
          <a:p>
            <a:pPr lvl="1"/>
            <a:r>
              <a:rPr lang="sl-SI"/>
              <a:t>Druga raven</a:t>
            </a:r>
          </a:p>
          <a:p>
            <a:pPr lvl="2"/>
            <a:r>
              <a:rPr lang="sl-SI"/>
              <a:t>Tretja raven</a:t>
            </a:r>
          </a:p>
          <a:p>
            <a:pPr lvl="3"/>
            <a:r>
              <a:rPr lang="sl-SI"/>
              <a:t>Četrta raven</a:t>
            </a:r>
          </a:p>
          <a:p>
            <a:pPr lvl="4"/>
            <a:r>
              <a:rPr lang="sl-SI"/>
              <a:t>Peta raven</a:t>
            </a:r>
            <a:endParaRPr lang="en-GB" dirty="0"/>
          </a:p>
        </p:txBody>
      </p:sp>
      <p:sp>
        <p:nvSpPr>
          <p:cNvPr id="4" name="Date Placeholder 3">
            <a:extLst>
              <a:ext uri="{FF2B5EF4-FFF2-40B4-BE49-F238E27FC236}">
                <a16:creationId xmlns:a16="http://schemas.microsoft.com/office/drawing/2014/main" id="{6740C37B-C603-DD57-50FF-5E2DC4CA4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8B8DD5A8-06B6-BF46-9E32-FD6EE058DC53}" type="datetimeFigureOut">
              <a:rPr lang="en-GB" smtClean="0"/>
              <a:pPr/>
              <a:t>09/04/2025</a:t>
            </a:fld>
            <a:endParaRPr lang="en-GB" dirty="0"/>
          </a:p>
        </p:txBody>
      </p:sp>
      <p:sp>
        <p:nvSpPr>
          <p:cNvPr id="5" name="Footer Placeholder 4">
            <a:extLst>
              <a:ext uri="{FF2B5EF4-FFF2-40B4-BE49-F238E27FC236}">
                <a16:creationId xmlns:a16="http://schemas.microsoft.com/office/drawing/2014/main" id="{CCA2A1EA-44F3-9A10-AD6F-D059B5106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GB" dirty="0"/>
          </a:p>
        </p:txBody>
      </p:sp>
      <p:sp>
        <p:nvSpPr>
          <p:cNvPr id="6" name="Slide Number Placeholder 5">
            <a:extLst>
              <a:ext uri="{FF2B5EF4-FFF2-40B4-BE49-F238E27FC236}">
                <a16:creationId xmlns:a16="http://schemas.microsoft.com/office/drawing/2014/main" id="{133B0C83-0062-5E2F-4378-711FD76FBE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F1E2C1DF-DFD8-7044-BD40-66948C2FB312}" type="slidenum">
              <a:rPr lang="en-GB" smtClean="0"/>
              <a:pPr/>
              <a:t>‹#›</a:t>
            </a:fld>
            <a:endParaRPr lang="en-GB" dirty="0"/>
          </a:p>
        </p:txBody>
      </p:sp>
    </p:spTree>
    <p:extLst>
      <p:ext uri="{BB962C8B-B14F-4D97-AF65-F5344CB8AC3E}">
        <p14:creationId xmlns:p14="http://schemas.microsoft.com/office/powerpoint/2010/main" val="2242347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mailto:petra.mocan@rra-posavje.si" TargetMode="External"/><Relationship Id="rId13" Type="http://schemas.openxmlformats.org/officeDocument/2006/relationships/hyperlink" Target="mailto:natalija@rra-zk.si" TargetMode="External"/><Relationship Id="rId18" Type="http://schemas.openxmlformats.org/officeDocument/2006/relationships/hyperlink" Target="mailto:Tatjana.malnaric@rc-nm.si" TargetMode="External"/><Relationship Id="rId3" Type="http://schemas.openxmlformats.org/officeDocument/2006/relationships/hyperlink" Target="mailto:domen.beks@bsc-kranj.si" TargetMode="External"/><Relationship Id="rId21" Type="http://schemas.openxmlformats.org/officeDocument/2006/relationships/hyperlink" Target="mailto:dominik@rrc-ormoz.si" TargetMode="External"/><Relationship Id="rId7" Type="http://schemas.openxmlformats.org/officeDocument/2006/relationships/hyperlink" Target="mailto:martina@ztr.si" TargetMode="External"/><Relationship Id="rId12" Type="http://schemas.openxmlformats.org/officeDocument/2006/relationships/hyperlink" Target="mailto:tilen.filipcic@rrc-kp.si" TargetMode="External"/><Relationship Id="rId17" Type="http://schemas.openxmlformats.org/officeDocument/2006/relationships/hyperlink" Target="mailto:Vesna.maksimovic@rc-nm.si" TargetMode="External"/><Relationship Id="rId2" Type="http://schemas.openxmlformats.org/officeDocument/2006/relationships/hyperlink" Target="mailto:mateja.dolzan@bsc-kranj.si" TargetMode="External"/><Relationship Id="rId16" Type="http://schemas.openxmlformats.org/officeDocument/2006/relationships/hyperlink" Target="mailto:eva.pernek@rra-savinjska.si" TargetMode="External"/><Relationship Id="rId20" Type="http://schemas.openxmlformats.org/officeDocument/2006/relationships/hyperlink" Target="mailto:barbara.boh@rralur.si" TargetMode="External"/><Relationship Id="rId1" Type="http://schemas.openxmlformats.org/officeDocument/2006/relationships/slideLayout" Target="../slideLayouts/slideLayout2.xml"/><Relationship Id="rId6" Type="http://schemas.openxmlformats.org/officeDocument/2006/relationships/hyperlink" Target="mailto:robert@ztr.si" TargetMode="External"/><Relationship Id="rId11" Type="http://schemas.openxmlformats.org/officeDocument/2006/relationships/hyperlink" Target="mailto:Tjasa.mauric@prc.si" TargetMode="External"/><Relationship Id="rId24" Type="http://schemas.openxmlformats.org/officeDocument/2006/relationships/hyperlink" Target="mailto:nika.koncilja@rra-zasavje.si" TargetMode="External"/><Relationship Id="rId5" Type="http://schemas.openxmlformats.org/officeDocument/2006/relationships/hyperlink" Target="mailto:ales.rupreht@rra-koroska.si" TargetMode="External"/><Relationship Id="rId15" Type="http://schemas.openxmlformats.org/officeDocument/2006/relationships/hyperlink" Target="mailto:kristijan.erjavec@rra-savinjska.si" TargetMode="External"/><Relationship Id="rId23" Type="http://schemas.openxmlformats.org/officeDocument/2006/relationships/hyperlink" Target="mailto:andraz.malovrh@rra-zasavje.si" TargetMode="External"/><Relationship Id="rId10" Type="http://schemas.openxmlformats.org/officeDocument/2006/relationships/hyperlink" Target="mailto:Mateja.kutin@prc.si" TargetMode="External"/><Relationship Id="rId19" Type="http://schemas.openxmlformats.org/officeDocument/2006/relationships/hyperlink" Target="mailto:romana.hribar@rralur.si" TargetMode="External"/><Relationship Id="rId4" Type="http://schemas.openxmlformats.org/officeDocument/2006/relationships/hyperlink" Target="mailto:nika.drofenik@rra-koroska.si" TargetMode="External"/><Relationship Id="rId9" Type="http://schemas.openxmlformats.org/officeDocument/2006/relationships/hyperlink" Target="mailto:Urska.renko@rra-posavje.si" TargetMode="External"/><Relationship Id="rId14" Type="http://schemas.openxmlformats.org/officeDocument/2006/relationships/hyperlink" Target="mailto:tjasa@rra-zk.si" TargetMode="External"/><Relationship Id="rId22" Type="http://schemas.openxmlformats.org/officeDocument/2006/relationships/hyperlink" Target="mailto:Rok.vrban@bistra.si"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polnizagona.si/"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hyperlink" Target="mailto:marjeta@focus.si" TargetMode="Externa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4.xml"/></Relationships>
</file>

<file path=ppt/slides/_rels/slide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8.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8.xml"/></Relationships>
</file>

<file path=ppt/slides/_rels/slide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8.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38.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38.xml"/></Relationships>
</file>

<file path=ppt/slides/_rels/slide4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4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49.xml"/><Relationship Id="rId4" Type="http://schemas.openxmlformats.org/officeDocument/2006/relationships/image" Target="../media/image6.jpg"/></Relationships>
</file>

<file path=ppt/slides/_rels/slide46.xml.rels><?xml version='1.0' encoding='UTF-8' standalone='yes'?>
<Relationships xmlns="http://schemas.openxmlformats.org/package/2006/relationships"><Relationship Id="rId3" Type="http://schemas.openxmlformats.org/officeDocument/2006/relationships/hyperlink" Target="http://www.lokalnopovezani.si/" TargetMode="External"/><Relationship Id="rId2" Type="http://schemas.openxmlformats.org/officeDocument/2006/relationships/notesSlide" Target="../notesSlides/notesSlide8.xml"/><Relationship Id="rId1" Type="http://schemas.openxmlformats.org/officeDocument/2006/relationships/slideLayout" Target="../slideLayouts/slideLayout47.xml"/></Relationships>
</file>

<file path=ppt/slides/_rels/slide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47.xml"/><Relationship Id="rId4" Type="http://schemas.openxmlformats.org/officeDocument/2006/relationships/image" Target="../media/image20.png"/></Relationships>
</file>

<file path=ppt/slides/_rels/slide48.xml.rels><?xml version='1.0' encoding='UTF-8' standalone='yes'?>
<Relationships xmlns="http://schemas.openxmlformats.org/package/2006/relationships"><Relationship Id="rId3" Type="http://schemas.openxmlformats.org/officeDocument/2006/relationships/hyperlink" Target="https://drive.google.com/file/d/1LIZPldU2lJbpLO4384RYsctb00tfjAMG/view" TargetMode="External"/><Relationship Id="rId2" Type="http://schemas.openxmlformats.org/officeDocument/2006/relationships/notesSlide" Target="../notesSlides/notesSlide10.xml"/><Relationship Id="rId1" Type="http://schemas.openxmlformats.org/officeDocument/2006/relationships/slideLayout" Target="../slideLayouts/slideLayout47.xml"/><Relationship Id="rId4" Type="http://schemas.openxmlformats.org/officeDocument/2006/relationships/image" Target="../media/image21.png"/></Relationships>
</file>

<file path=ppt/slides/_rels/slide4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49.xml"/></Relationships>
</file>

<file path=ppt/slides/_rels/slide5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4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9.xml"/></Relationships>
</file>

<file path=ppt/slides/_rels/slide52.xml.rels><?xml version='1.0' encoding='UTF-8' standalone='yes'?>
<Relationships xmlns="http://schemas.openxmlformats.org/package/2006/relationships"><Relationship Id="rId3" Type="http://schemas.openxmlformats.org/officeDocument/2006/relationships/hyperlink" Target="mailto:domen.beks@bsc-kranj.si" TargetMode="External"/><Relationship Id="rId7" Type="http://schemas.openxmlformats.org/officeDocument/2006/relationships/image" Target="../media/image22.png"/><Relationship Id="rId2" Type="http://schemas.openxmlformats.org/officeDocument/2006/relationships/hyperlink" Target="https://youtu.be/WUy5FJynmKY" TargetMode="External"/><Relationship Id="rId1" Type="http://schemas.openxmlformats.org/officeDocument/2006/relationships/slideLayout" Target="../slideLayouts/slideLayout56.xml"/><Relationship Id="rId6" Type="http://schemas.openxmlformats.org/officeDocument/2006/relationships/image" Target="../media/image9.jpg"/><Relationship Id="rId5" Type="http://schemas.openxmlformats.org/officeDocument/2006/relationships/hyperlink" Target="http://www.bsc-kranj.si/" TargetMode="External"/><Relationship Id="rId4" Type="http://schemas.openxmlformats.org/officeDocument/2006/relationships/image" Target="../media/image24.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5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5.png"/><Relationship Id="rId1" Type="http://schemas.openxmlformats.org/officeDocument/2006/relationships/slideLayout" Target="../slideLayouts/slideLayout67.xml"/></Relationships>
</file>

<file path=ppt/slides/_rels/slide5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7.xml"/></Relationships>
</file>

<file path=ppt/slides/_rels/slide5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67.xml"/></Relationships>
</file>

<file path=ppt/slides/_rels/slide5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27.png"/><Relationship Id="rId1" Type="http://schemas.openxmlformats.org/officeDocument/2006/relationships/slideLayout" Target="../slideLayouts/slideLayout67.xml"/></Relationships>
</file>

<file path=ppt/slides/_rels/slide5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7.xml"/></Relationships>
</file>

<file path=ppt/slides/_rels/slide5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4.jpg"/><Relationship Id="rId1" Type="http://schemas.openxmlformats.org/officeDocument/2006/relationships/slideLayout" Target="../slideLayouts/slideLayout67.xml"/><Relationship Id="rId5" Type="http://schemas.openxmlformats.org/officeDocument/2006/relationships/image" Target="../media/image15.jpg"/><Relationship Id="rId4" Type="http://schemas.openxmlformats.org/officeDocument/2006/relationships/image" Target="../media/image16.jpg"/></Relationships>
</file>

<file path=ppt/slides/_rels/slide6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8.png"/><Relationship Id="rId1" Type="http://schemas.openxmlformats.org/officeDocument/2006/relationships/slideLayout" Target="../slideLayouts/slideLayout7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6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8.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6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83.xml"/></Relationships>
</file>

<file path=ppt/slides/_rels/slide6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8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6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83.xml"/></Relationships>
</file>

<file path=ppt/slides/_rels/slide6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3.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83.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7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5.png"/><Relationship Id="rId1" Type="http://schemas.openxmlformats.org/officeDocument/2006/relationships/slideLayout" Target="../slideLayouts/slideLayout8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7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7.png"/><Relationship Id="rId1" Type="http://schemas.openxmlformats.org/officeDocument/2006/relationships/slideLayout" Target="../slideLayouts/slideLayout82.xml"/><Relationship Id="rId4" Type="http://schemas.openxmlformats.org/officeDocument/2006/relationships/image" Target="../media/image38.png"/></Relationships>
</file>

<file path=ppt/slides/_rels/slide7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0.png"/><Relationship Id="rId1" Type="http://schemas.openxmlformats.org/officeDocument/2006/relationships/slideLayout" Target="../slideLayouts/slideLayout82.xml"/></Relationships>
</file>

<file path=ppt/slides/_rels/slide7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82.xml"/></Relationships>
</file>

<file path=ppt/slides/_rels/slide7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82.xml"/></Relationships>
</file>

<file path=ppt/slides/_rels/slide7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82.xml"/></Relationships>
</file>

<file path=ppt/slides/_rels/slide7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82.xml"/></Relationships>
</file>

<file path=ppt/slides/_rels/slide8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6.png"/><Relationship Id="rId1" Type="http://schemas.openxmlformats.org/officeDocument/2006/relationships/slideLayout" Target="../slideLayouts/slideLayout82.xml"/></Relationships>
</file>

<file path=ppt/slides/_rels/slide8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82.xml"/></Relationships>
</file>

<file path=ppt/slides/_rels/slide8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9.png"/><Relationship Id="rId1" Type="http://schemas.openxmlformats.org/officeDocument/2006/relationships/slideLayout" Target="../slideLayouts/slideLayout81.xml"/></Relationships>
</file>

<file path=ppt/slides/_rels/slide8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51.png"/><Relationship Id="rId1" Type="http://schemas.openxmlformats.org/officeDocument/2006/relationships/slideLayout" Target="../slideLayouts/slideLayout81.xml"/></Relationships>
</file>

<file path=ppt/slides/_rels/slide8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3.png"/><Relationship Id="rId1" Type="http://schemas.openxmlformats.org/officeDocument/2006/relationships/slideLayout" Target="../slideLayouts/slideLayout81.xml"/></Relationships>
</file>

<file path=ppt/slides/_rels/slide8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82.xml"/></Relationships>
</file>

<file path=ppt/slides/_rels/slide8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8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8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81.xml"/></Relationships>
</file>

<file path=ppt/slides/_rels/slide8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8.png"/><Relationship Id="rId1" Type="http://schemas.openxmlformats.org/officeDocument/2006/relationships/slideLayout" Target="../slideLayouts/slideLayout81.xml"/><Relationship Id="rId5" Type="http://schemas.openxmlformats.org/officeDocument/2006/relationships/image" Target="../media/image59.png"/><Relationship Id="rId4" Type="http://schemas.openxmlformats.org/officeDocument/2006/relationships/image" Target="../media/image60.png"/></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9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1.png"/><Relationship Id="rId1" Type="http://schemas.openxmlformats.org/officeDocument/2006/relationships/slideLayout" Target="../slideLayouts/slideLayout89.xml"/></Relationships>
</file>

<file path=ppt/slides/_rels/slide9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89.xml"/><Relationship Id="rId4" Type="http://schemas.openxmlformats.org/officeDocument/2006/relationships/image" Target="../media/image1.svg"/></Relationships>
</file>

<file path=ppt/slides/_rels/slide9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1.png"/><Relationship Id="rId1" Type="http://schemas.openxmlformats.org/officeDocument/2006/relationships/slideLayout" Target="../slideLayouts/slideLayout89.xml"/></Relationships>
</file>

<file path=ppt/slides/_rels/slide9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1.png"/><Relationship Id="rId1" Type="http://schemas.openxmlformats.org/officeDocument/2006/relationships/slideLayout" Target="../slideLayouts/slideLayout89.xml"/><Relationship Id="rId4" Type="http://schemas.openxmlformats.org/officeDocument/2006/relationships/image" Target="../media/image12.jpeg"/></Relationships>
</file>

<file path=ppt/slides/_rels/slide9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1.png"/><Relationship Id="rId1" Type="http://schemas.openxmlformats.org/officeDocument/2006/relationships/slideLayout" Target="../slideLayouts/slideLayout89.xml"/></Relationships>
</file>

<file path=ppt/slides/_rels/slide9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1.png"/><Relationship Id="rId1" Type="http://schemas.openxmlformats.org/officeDocument/2006/relationships/slideLayout" Target="../slideLayouts/slideLayout89.xml"/></Relationships>
</file>

<file path=ppt/slides/_rels/slide9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1.png"/><Relationship Id="rId1" Type="http://schemas.openxmlformats.org/officeDocument/2006/relationships/slideLayout" Target="../slideLayouts/slideLayout89.xml"/><Relationship Id="rId4" Type="http://schemas.openxmlformats.org/officeDocument/2006/relationships/image" Target="../media/image16.jpeg"/></Relationships>
</file>

<file path=ppt/slides/_rels/slide9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89.xml"/></Relationships>
</file>

<file path=ppt/slides/_rels/slide9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1.png"/><Relationship Id="rId1" Type="http://schemas.openxmlformats.org/officeDocument/2006/relationships/slideLayout" Target="../slideLayouts/slideLayout89.xml"/><Relationship Id="rId5" Type="http://schemas.openxmlformats.org/officeDocument/2006/relationships/image" Target="../media/image18.jpeg"/><Relationship Id="rId4" Type="http://schemas.openxmlformats.org/officeDocument/2006/relationships/image" Target="../media/image19.jpeg"/></Relationships>
</file>

<file path=ppt/slides/_rels/slide10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61.png"/><Relationship Id="rId1" Type="http://schemas.openxmlformats.org/officeDocument/2006/relationships/slideLayout" Target="../slideLayouts/slideLayout89.xml"/><Relationship Id="rId5" Type="http://schemas.openxmlformats.org/officeDocument/2006/relationships/image" Target="../media/image21.jpeg"/><Relationship Id="rId4" Type="http://schemas.openxmlformats.org/officeDocument/2006/relationships/image" Target="../media/image22.jpeg"/></Relationships>
</file>

<file path=ppt/slides/_rels/slide10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3.png"/><Relationship Id="rId1" Type="http://schemas.openxmlformats.org/officeDocument/2006/relationships/slideLayout" Target="../slideLayouts/slideLayout100.xml"/><Relationship Id="rId4" Type="http://schemas.openxmlformats.org/officeDocument/2006/relationships/image" Target="../media/image65.png"/></Relationships>
</file>

<file path=ppt/slides/_rels/slide10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00.xml"/></Relationships>
</file>

<file path=ppt/slides/_rels/slide10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00.xml"/></Relationships>
</file>

<file path=ppt/slides/_rels/slide10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00.xml"/></Relationships>
</file>

<file path=ppt/slides/_rels/slide10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00.xml"/></Relationships>
</file>

<file path=ppt/slides/_rels/slide10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00.xml"/></Relationships>
</file>

<file path=ppt/slides/_rels/slide10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00.xml"/></Relationships>
</file>

<file path=ppt/slides/_rels/slide10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00.xml"/></Relationships>
</file>

<file path=ppt/slides/_rels/slide10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00.xml"/></Relationships>
</file>

<file path=ppt/slides/_rels/slide11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4.xml"/><Relationship Id="rId1" Type="http://schemas.openxmlformats.org/officeDocument/2006/relationships/slideLayout" Target="../slideLayouts/slideLayout100.xml"/><Relationship Id="rId4" Type="http://schemas.microsoft.com/office/2007/relationships/hdphoto" Target="../media/hdphoto2.wdp"/></Relationships>
</file>

<file path=ppt/slides/_rels/slide11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11.xml"/></Relationships>
</file>

<file path=ppt/slides/_rels/slide11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70.png"/><Relationship Id="rId1" Type="http://schemas.openxmlformats.org/officeDocument/2006/relationships/slideLayout" Target="../slideLayouts/slideLayout115.xml"/></Relationships>
</file>

<file path=ppt/slides/_rels/slide113.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32.jpeg"/><Relationship Id="rId2" Type="http://schemas.openxmlformats.org/officeDocument/2006/relationships/image" Target="../media/image33.jpeg"/><Relationship Id="rId1" Type="http://schemas.openxmlformats.org/officeDocument/2006/relationships/slideLayout" Target="../slideLayouts/slideLayout115.xml"/><Relationship Id="rId6" Type="http://schemas.openxmlformats.org/officeDocument/2006/relationships/image" Target="../media/image34.jpeg"/><Relationship Id="rId5" Type="http://schemas.openxmlformats.org/officeDocument/2006/relationships/image" Target="../media/image35.jpeg"/><Relationship Id="rId4" Type="http://schemas.openxmlformats.org/officeDocument/2006/relationships/image" Target="../media/image36.jpeg"/></Relationships>
</file>

<file path=ppt/slides/_rels/slide11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2.png"/><Relationship Id="rId1" Type="http://schemas.openxmlformats.org/officeDocument/2006/relationships/slideLayout" Target="../slideLayouts/slideLayout115.xml"/><Relationship Id="rId4" Type="http://schemas.openxmlformats.org/officeDocument/2006/relationships/image" Target="../media/image73.png"/></Relationships>
</file>

<file path=ppt/slides/_rels/slide115.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74.png"/><Relationship Id="rId2" Type="http://schemas.openxmlformats.org/officeDocument/2006/relationships/image" Target="../media/image75.png"/><Relationship Id="rId1" Type="http://schemas.openxmlformats.org/officeDocument/2006/relationships/slideLayout" Target="../slideLayouts/slideLayout115.xml"/><Relationship Id="rId6" Type="http://schemas.openxmlformats.org/officeDocument/2006/relationships/image" Target="../media/image76.png"/><Relationship Id="rId5" Type="http://schemas.openxmlformats.org/officeDocument/2006/relationships/image" Target="../media/image17.jpg"/><Relationship Id="rId4" Type="http://schemas.openxmlformats.org/officeDocument/2006/relationships/image" Target="../media/image38.jpeg"/></Relationships>
</file>

<file path=ppt/slides/_rels/slide1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5.xml"/><Relationship Id="rId1" Type="http://schemas.openxmlformats.org/officeDocument/2006/relationships/slideLayout" Target="../slideLayouts/slideLayout115.xml"/><Relationship Id="rId4" Type="http://schemas.openxmlformats.org/officeDocument/2006/relationships/image" Target="../media/image40.jpeg"/></Relationships>
</file>

<file path=ppt/slides/_rels/slide117.xml.rels><?xml version='1.0' encoding='UTF-8' standalone='yes'?>
<Relationships xmlns="http://schemas.openxmlformats.org/package/2006/relationships"><Relationship Id="rId3" Type="http://schemas.openxmlformats.org/officeDocument/2006/relationships/image" Target="../media/image41.jpeg"/><Relationship Id="rId7" Type="http://schemas.openxmlformats.org/officeDocument/2006/relationships/image" Target="../media/image18.jpg"/><Relationship Id="rId2" Type="http://schemas.openxmlformats.org/officeDocument/2006/relationships/image" Target="../media/image19.jpg"/><Relationship Id="rId1" Type="http://schemas.openxmlformats.org/officeDocument/2006/relationships/slideLayout" Target="../slideLayouts/slideLayout115.xml"/><Relationship Id="rId6" Type="http://schemas.openxmlformats.org/officeDocument/2006/relationships/image" Target="../media/image20.jpg"/><Relationship Id="rId5" Type="http://schemas.openxmlformats.org/officeDocument/2006/relationships/image" Target="../media/image21.jpg"/><Relationship Id="rId4" Type="http://schemas.openxmlformats.org/officeDocument/2006/relationships/image" Target="../media/image22.jpg"/></Relationships>
</file>

<file path=ppt/slides/_rels/slide11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8.png"/><Relationship Id="rId1" Type="http://schemas.openxmlformats.org/officeDocument/2006/relationships/slideLayout" Target="../slideLayouts/slideLayout115.xml"/><Relationship Id="rId5" Type="http://schemas.openxmlformats.org/officeDocument/2006/relationships/image" Target="../media/image23.jpg"/><Relationship Id="rId4" Type="http://schemas.openxmlformats.org/officeDocument/2006/relationships/image" Target="../media/image2.svg"/></Relationships>
</file>

<file path=ppt/slides/_rels/slide11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42.jpeg"/><Relationship Id="rId1" Type="http://schemas.openxmlformats.org/officeDocument/2006/relationships/slideLayout" Target="../slideLayouts/slideLayout115.xml"/><Relationship Id="rId5" Type="http://schemas.openxmlformats.org/officeDocument/2006/relationships/image" Target="../media/image25.jpg"/><Relationship Id="rId4" Type="http://schemas.openxmlformats.org/officeDocument/2006/relationships/image" Target="../media/image26.jpg"/></Relationships>
</file>

<file path=ppt/slides/_rels/slide12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80.png"/><Relationship Id="rId1" Type="http://schemas.openxmlformats.org/officeDocument/2006/relationships/slideLayout" Target="../slideLayouts/slideLayout115.xml"/><Relationship Id="rId5" Type="http://schemas.openxmlformats.org/officeDocument/2006/relationships/image" Target="../media/image81.png"/><Relationship Id="rId4" Type="http://schemas.openxmlformats.org/officeDocument/2006/relationships/image" Target="../media/image27.jpg"/></Relationships>
</file>

<file path=ppt/slides/_rels/slide121.xml.rels><?xml version='1.0' encoding='UTF-8' standalone='yes'?>
<Relationships xmlns="http://schemas.openxmlformats.org/package/2006/relationships"><Relationship Id="rId3" Type="http://schemas.openxmlformats.org/officeDocument/2006/relationships/image" Target="../media/image43.jpeg"/><Relationship Id="rId7" Type="http://schemas.openxmlformats.org/officeDocument/2006/relationships/image" Target="../media/image28.jpg"/><Relationship Id="rId2" Type="http://schemas.openxmlformats.org/officeDocument/2006/relationships/image" Target="../media/image44.jpeg"/><Relationship Id="rId1" Type="http://schemas.openxmlformats.org/officeDocument/2006/relationships/slideLayout" Target="../slideLayouts/slideLayout115.xml"/><Relationship Id="rId6" Type="http://schemas.openxmlformats.org/officeDocument/2006/relationships/image" Target="../media/image29.jpg"/><Relationship Id="rId5" Type="http://schemas.openxmlformats.org/officeDocument/2006/relationships/image" Target="../media/image82.png"/><Relationship Id="rId4" Type="http://schemas.openxmlformats.org/officeDocument/2006/relationships/image" Target="../media/image83.png"/></Relationships>
</file>

<file path=ppt/slides/_rels/slide122.xml.rels><?xml version='1.0' encoding='UTF-8' standalone='yes'?>
<Relationships xmlns="http://schemas.openxmlformats.org/package/2006/relationships"><Relationship Id="rId8" Type="http://schemas.openxmlformats.org/officeDocument/2006/relationships/image" Target="../media/image30.jpg"/><Relationship Id="rId13" Type="http://schemas.openxmlformats.org/officeDocument/2006/relationships/image" Target="../media/image31.jpg"/><Relationship Id="rId18" Type="http://schemas.openxmlformats.org/officeDocument/2006/relationships/image" Target="../media/image32.jpg"/><Relationship Id="rId3" Type="http://schemas.openxmlformats.org/officeDocument/2006/relationships/image" Target="../media/image33.jpg"/><Relationship Id="rId21" Type="http://schemas.openxmlformats.org/officeDocument/2006/relationships/image" Target="../media/image34.jpg"/><Relationship Id="rId7" Type="http://schemas.openxmlformats.org/officeDocument/2006/relationships/image" Target="../media/image35.jpg"/><Relationship Id="rId12" Type="http://schemas.openxmlformats.org/officeDocument/2006/relationships/image" Target="../media/image36.jpg"/><Relationship Id="rId17" Type="http://schemas.openxmlformats.org/officeDocument/2006/relationships/image" Target="../media/image37.jpg"/><Relationship Id="rId2" Type="http://schemas.openxmlformats.org/officeDocument/2006/relationships/image" Target="../media/image38.jpg"/><Relationship Id="rId16" Type="http://schemas.openxmlformats.org/officeDocument/2006/relationships/image" Target="../media/image39.jpg"/><Relationship Id="rId20" Type="http://schemas.openxmlformats.org/officeDocument/2006/relationships/image" Target="../media/image40.jpg"/><Relationship Id="rId1" Type="http://schemas.openxmlformats.org/officeDocument/2006/relationships/slideLayout" Target="../slideLayouts/slideLayout115.xml"/><Relationship Id="rId6" Type="http://schemas.openxmlformats.org/officeDocument/2006/relationships/image" Target="../media/image41.jpg"/><Relationship Id="rId11" Type="http://schemas.openxmlformats.org/officeDocument/2006/relationships/image" Target="../media/image42.jpg"/><Relationship Id="rId5" Type="http://schemas.openxmlformats.org/officeDocument/2006/relationships/image" Target="../media/image43.jpg"/><Relationship Id="rId15" Type="http://schemas.openxmlformats.org/officeDocument/2006/relationships/image" Target="../media/image44.jpg"/><Relationship Id="rId10" Type="http://schemas.openxmlformats.org/officeDocument/2006/relationships/image" Target="../media/image45.jpg"/><Relationship Id="rId19" Type="http://schemas.openxmlformats.org/officeDocument/2006/relationships/image" Target="../media/image46.jpg"/><Relationship Id="rId4" Type="http://schemas.openxmlformats.org/officeDocument/2006/relationships/image" Target="../media/image47.jpg"/><Relationship Id="rId9" Type="http://schemas.openxmlformats.org/officeDocument/2006/relationships/image" Target="../media/image48.jpg"/><Relationship Id="rId14" Type="http://schemas.openxmlformats.org/officeDocument/2006/relationships/image" Target="../media/image49.jpg"/></Relationships>
</file>

<file path=ppt/slides/_rels/slide12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45.jpeg"/><Relationship Id="rId1" Type="http://schemas.openxmlformats.org/officeDocument/2006/relationships/slideLayout" Target="../slideLayouts/slideLayout115.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2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126.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126.xml"/></Relationships>
</file>

<file path=ppt/slides/_rels/slide127.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46.jpeg"/><Relationship Id="rId1" Type="http://schemas.openxmlformats.org/officeDocument/2006/relationships/slideLayout" Target="../slideLayouts/slideLayout126.xml"/><Relationship Id="rId6" Type="http://schemas.openxmlformats.org/officeDocument/2006/relationships/image" Target="../media/image47.jpeg"/><Relationship Id="rId5" Type="http://schemas.openxmlformats.org/officeDocument/2006/relationships/image" Target="../media/image86.png"/><Relationship Id="rId4" Type="http://schemas.openxmlformats.org/officeDocument/2006/relationships/image" Target="../media/image52.jpg"/></Relationships>
</file>

<file path=ppt/slides/_rels/slide128.xml.rels><?xml version='1.0' encoding='UTF-8' standalone='yes'?>
<Relationships xmlns="http://schemas.openxmlformats.org/package/2006/relationships"><Relationship Id="rId3" Type="http://schemas.openxmlformats.org/officeDocument/2006/relationships/image" Target="../media/image48.jpeg"/><Relationship Id="rId7" Type="http://schemas.openxmlformats.org/officeDocument/2006/relationships/image" Target="../media/image49.jpeg"/><Relationship Id="rId2" Type="http://schemas.openxmlformats.org/officeDocument/2006/relationships/image" Target="../media/image50.jpeg"/><Relationship Id="rId1" Type="http://schemas.openxmlformats.org/officeDocument/2006/relationships/slideLayout" Target="../slideLayouts/slideLayout126.xml"/><Relationship Id="rId6" Type="http://schemas.openxmlformats.org/officeDocument/2006/relationships/image" Target="../media/image51.jpeg"/><Relationship Id="rId5" Type="http://schemas.openxmlformats.org/officeDocument/2006/relationships/image" Target="../media/image53.jpg"/><Relationship Id="rId4" Type="http://schemas.openxmlformats.org/officeDocument/2006/relationships/image" Target="../media/image87.png"/></Relationships>
</file>

<file path=ppt/slides/_rels/slide129.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26.xml"/></Relationships>
</file>

<file path=ppt/slides/_rels/slide13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88.png"/><Relationship Id="rId1" Type="http://schemas.openxmlformats.org/officeDocument/2006/relationships/slideLayout" Target="../slideLayouts/slideLayout126.xml"/></Relationships>
</file>

<file path=ppt/slides/_rels/slide131.xml.rels><?xml version='1.0' encoding='UTF-8' standalone='yes'?>
<Relationships xmlns="http://schemas.openxmlformats.org/package/2006/relationships"><Relationship Id="rId3" Type="http://schemas.openxmlformats.org/officeDocument/2006/relationships/image" Target="../media/image89.png"/><Relationship Id="rId7" Type="http://schemas.openxmlformats.org/officeDocument/2006/relationships/image" Target="../media/image90.png"/><Relationship Id="rId2" Type="http://schemas.openxmlformats.org/officeDocument/2006/relationships/image" Target="../media/image91.png"/><Relationship Id="rId1" Type="http://schemas.openxmlformats.org/officeDocument/2006/relationships/slideLayout" Target="../slideLayouts/slideLayout126.xml"/><Relationship Id="rId6" Type="http://schemas.openxmlformats.org/officeDocument/2006/relationships/image" Target="../media/image54.jpeg"/><Relationship Id="rId5" Type="http://schemas.openxmlformats.org/officeDocument/2006/relationships/image" Target="../media/image92.png"/><Relationship Id="rId4" Type="http://schemas.microsoft.com/office/2007/relationships/hdphoto" Target="../media/hdphoto3.wdp"/></Relationships>
</file>

<file path=ppt/slides/_rels/slide13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126.xml"/></Relationships>
</file>

<file path=ppt/slides/_rels/slide133.xml.rels><?xml version='1.0' encoding='UTF-8' standalone='yes'?>
<Relationships xmlns="http://schemas.openxmlformats.org/package/2006/relationships"><Relationship Id="rId2" Type="http://schemas.openxmlformats.org/officeDocument/2006/relationships/hyperlink" Target="https://maribor-my.sharepoint.com/:b:/g/personal/mmoharic_maribor_si/EaHw9Fx1tNNHvlewV599p1MB0XGiV8asK6X00GVTs22Iaw?e=jrEgd4" TargetMode="External"/><Relationship Id="rId1" Type="http://schemas.openxmlformats.org/officeDocument/2006/relationships/slideLayout" Target="../slideLayouts/slideLayout126.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135.xml.rels><?xml version='1.0' encoding='UTF-8' standalone='yes'?>
<Relationships xmlns="http://schemas.openxmlformats.org/package/2006/relationships"><Relationship Id="rId3" Type="http://schemas.openxmlformats.org/officeDocument/2006/relationships/image" Target="../media/image94.png"/><Relationship Id="rId7" Type="http://schemas.openxmlformats.org/officeDocument/2006/relationships/image" Target="../media/image95.png"/><Relationship Id="rId2" Type="http://schemas.openxmlformats.org/officeDocument/2006/relationships/image" Target="../media/image96.png"/><Relationship Id="rId1" Type="http://schemas.openxmlformats.org/officeDocument/2006/relationships/slideLayout" Target="../slideLayouts/slideLayout126.xml"/><Relationship Id="rId6" Type="http://schemas.openxmlformats.org/officeDocument/2006/relationships/image" Target="../media/image97.png"/><Relationship Id="rId5" Type="http://schemas.openxmlformats.org/officeDocument/2006/relationships/image" Target="../media/image98.png"/><Relationship Id="rId4" Type="http://schemas.openxmlformats.org/officeDocument/2006/relationships/image" Target="../media/image99.png"/></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137.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126.xml"/></Relationships>
</file>

<file path=ppt/slides/_rels/slide13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hyperlink" Target="https://maribor-my.sharepoint.com/personal/mmoharic_maribor_si/Documents/Slu&#382;ba/05%20Dogodki/1%20Evropski%20teden%20mobilnosti/2025/Predstavitev/Trajnostna%20mobilnost%20MOM%202024.pdf" TargetMode="External"/><Relationship Id="rId1" Type="http://schemas.openxmlformats.org/officeDocument/2006/relationships/slideLayout" Target="../slideLayouts/slideLayout126.xml"/><Relationship Id="rId4" Type="http://schemas.openxmlformats.org/officeDocument/2006/relationships/image" Target="../media/image1.wmf"/></Relationships>
</file>

<file path=ppt/slides/_rels/slide139.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26.xml"/></Relationships>
</file>

<file path=ppt/slides/_rels/slide140.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126.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p:txBody>
          <a:bodyPr/>
          <a:lstStyle/>
          <a:p>
            <a:r>
              <a:rPr lang="sl-SI" dirty="0"/>
              <a:t>Uvodni dogodek ETM 2025</a:t>
            </a:r>
            <a:endParaRPr lang="en-GB" dirty="0"/>
          </a:p>
        </p:txBody>
      </p:sp>
      <p:sp>
        <p:nvSpPr>
          <p:cNvPr id="3" name="Subtitle 2">
            <a:extLst>
              <a:ext uri="{FF2B5EF4-FFF2-40B4-BE49-F238E27FC236}">
                <a16:creationId xmlns:a16="http://schemas.microsoft.com/office/drawing/2014/main" id="{A5EA4CBE-76A4-A2D0-24D3-D2A5B924A7F4}"/>
              </a:ext>
            </a:extLst>
          </p:cNvPr>
          <p:cNvSpPr>
            <a:spLocks noGrp="1"/>
          </p:cNvSpPr>
          <p:nvPr>
            <p:ph type="subTitle" idx="1"/>
          </p:nvPr>
        </p:nvSpPr>
        <p:spPr/>
        <p:txBody>
          <a:bodyPr/>
          <a:lstStyle/>
          <a:p>
            <a:endParaRPr lang="sl-SI" dirty="0"/>
          </a:p>
          <a:p>
            <a:r>
              <a:rPr lang="sl-SI" dirty="0"/>
              <a:t>Ljubljana, 8. 4. 2025</a:t>
            </a:r>
            <a:endParaRPr lang="en-GB" dirty="0"/>
          </a:p>
        </p:txBody>
      </p:sp>
    </p:spTree>
    <p:extLst>
      <p:ext uri="{BB962C8B-B14F-4D97-AF65-F5344CB8AC3E}">
        <p14:creationId xmlns:p14="http://schemas.microsoft.com/office/powerpoint/2010/main" val="2144343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EE62AC8D-D42C-D31C-7E13-F91500BC2EBB}"/>
              </a:ext>
            </a:extLst>
          </p:cNvPr>
          <p:cNvSpPr>
            <a:spLocks noGrp="1"/>
          </p:cNvSpPr>
          <p:nvPr>
            <p:ph type="title"/>
          </p:nvPr>
        </p:nvSpPr>
        <p:spPr/>
        <p:txBody>
          <a:bodyPr>
            <a:normAutofit fontScale="90000"/>
          </a:bodyPr>
          <a:lstStyle/>
          <a:p>
            <a:r>
              <a:rPr lang="sl-SI" sz="3600" dirty="0"/>
              <a:t>„</a:t>
            </a:r>
            <a:r>
              <a:rPr lang="sl-SI" sz="3600" dirty="0" err="1"/>
              <a:t>Special</a:t>
            </a:r>
            <a:r>
              <a:rPr lang="sl-SI" sz="3600" dirty="0"/>
              <a:t> </a:t>
            </a:r>
            <a:r>
              <a:rPr lang="sl-SI" sz="3600" dirty="0" err="1"/>
              <a:t>mention</a:t>
            </a:r>
            <a:r>
              <a:rPr lang="sl-SI" sz="3600" dirty="0"/>
              <a:t>“ – OBČINA SOLČAVA</a:t>
            </a:r>
          </a:p>
        </p:txBody>
      </p:sp>
      <p:pic>
        <p:nvPicPr>
          <p:cNvPr id="7" name="Slika 6" descr="Slika, ki vsebuje besede oblačila, obutev, oseba, besedilo&#10;&#10;Vsebina, ustvarjena z umetno inteligenco, morda ni pravilna.">
            <a:extLst>
              <a:ext uri="{FF2B5EF4-FFF2-40B4-BE49-F238E27FC236}">
                <a16:creationId xmlns:a16="http://schemas.microsoft.com/office/drawing/2014/main" id="{8A4DA7F0-3ECB-D919-7646-10034CDA5544}"/>
              </a:ext>
            </a:extLst>
          </p:cNvPr>
          <p:cNvPicPr>
            <a:picLocks noChangeAspect="1"/>
          </p:cNvPicPr>
          <p:nvPr/>
        </p:nvPicPr>
        <p:blipFill>
          <a:blip r:embed="rId2"/>
          <a:stretch>
            <a:fillRect/>
          </a:stretch>
        </p:blipFill>
        <p:spPr>
          <a:xfrm>
            <a:off x="7029149" y="0"/>
            <a:ext cx="5162851" cy="6883800"/>
          </a:xfrm>
          <a:prstGeom prst="rect">
            <a:avLst/>
          </a:prstGeom>
        </p:spPr>
      </p:pic>
      <p:pic>
        <p:nvPicPr>
          <p:cNvPr id="9" name="Slika 8" descr="Slika, ki vsebuje besede besedilo, oblačila, risanka, oseba&#10;&#10;Vsebina, ustvarjena z umetno inteligenco, morda ni pravilna.">
            <a:extLst>
              <a:ext uri="{FF2B5EF4-FFF2-40B4-BE49-F238E27FC236}">
                <a16:creationId xmlns:a16="http://schemas.microsoft.com/office/drawing/2014/main" id="{CBD9C384-E26A-DA9E-E739-12AC51CBBD3A}"/>
              </a:ext>
            </a:extLst>
          </p:cNvPr>
          <p:cNvPicPr>
            <a:picLocks noChangeAspect="1"/>
          </p:cNvPicPr>
          <p:nvPr/>
        </p:nvPicPr>
        <p:blipFill>
          <a:blip r:embed="rId3"/>
          <a:stretch>
            <a:fillRect/>
          </a:stretch>
        </p:blipFill>
        <p:spPr>
          <a:xfrm>
            <a:off x="-1" y="1080584"/>
            <a:ext cx="7029149" cy="5271862"/>
          </a:xfrm>
          <a:prstGeom prst="rect">
            <a:avLst/>
          </a:prstGeom>
        </p:spPr>
      </p:pic>
      <p:sp>
        <p:nvSpPr>
          <p:cNvPr id="11" name="Označba mesta vsebine 10">
            <a:extLst>
              <a:ext uri="{FF2B5EF4-FFF2-40B4-BE49-F238E27FC236}">
                <a16:creationId xmlns:a16="http://schemas.microsoft.com/office/drawing/2014/main" id="{2B621548-654F-33AD-EE10-7B112EB85C45}"/>
              </a:ext>
            </a:extLst>
          </p:cNvPr>
          <p:cNvSpPr>
            <a:spLocks noGrp="1"/>
          </p:cNvSpPr>
          <p:nvPr>
            <p:ph idx="1"/>
          </p:nvPr>
        </p:nvSpPr>
        <p:spPr>
          <a:xfrm>
            <a:off x="636494" y="2823882"/>
            <a:ext cx="10717306" cy="3353080"/>
          </a:xfrm>
        </p:spPr>
        <p:txBody>
          <a:bodyPr/>
          <a:lstStyle/>
          <a:p>
            <a:endParaRPr lang="sl-SI" dirty="0"/>
          </a:p>
        </p:txBody>
      </p:sp>
    </p:spTree>
    <p:extLst>
      <p:ext uri="{BB962C8B-B14F-4D97-AF65-F5344CB8AC3E}">
        <p14:creationId xmlns:p14="http://schemas.microsoft.com/office/powerpoint/2010/main" val="407569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6CC51825-DC86-CD40-8880-3835AFAE07C5}"/>
              </a:ext>
            </a:extLst>
          </p:cNvPr>
          <p:cNvSpPr>
            <a:spLocks noGrp="1"/>
          </p:cNvSpPr>
          <p:nvPr>
            <p:ph type="title"/>
          </p:nvPr>
        </p:nvSpPr>
        <p:spPr/>
        <p:txBody>
          <a:bodyPr>
            <a:normAutofit fontScale="90000"/>
          </a:bodyPr>
          <a:lstStyle/>
          <a:p>
            <a:r>
              <a:rPr lang="sl-SI" dirty="0"/>
              <a:t>Ključna sporočila</a:t>
            </a:r>
          </a:p>
        </p:txBody>
      </p:sp>
      <p:sp>
        <p:nvSpPr>
          <p:cNvPr id="3" name="Označba mesta vsebine 2">
            <a:extLst>
              <a:ext uri="{FF2B5EF4-FFF2-40B4-BE49-F238E27FC236}">
                <a16:creationId xmlns:a16="http://schemas.microsoft.com/office/drawing/2014/main" id="{9B9556D9-A7D6-62C0-7F30-19CFD0D04D8A}"/>
              </a:ext>
            </a:extLst>
          </p:cNvPr>
          <p:cNvSpPr>
            <a:spLocks noGrp="1"/>
          </p:cNvSpPr>
          <p:nvPr>
            <p:ph idx="1"/>
          </p:nvPr>
        </p:nvSpPr>
        <p:spPr>
          <a:xfrm>
            <a:off x="363071" y="2541838"/>
            <a:ext cx="10515600" cy="3984747"/>
          </a:xfrm>
        </p:spPr>
        <p:txBody>
          <a:bodyPr>
            <a:normAutofit/>
          </a:bodyPr>
          <a:lstStyle/>
          <a:p>
            <a:pPr>
              <a:buFontTx/>
              <a:buChar char="-"/>
            </a:pPr>
            <a:r>
              <a:rPr lang="sl-SI" dirty="0"/>
              <a:t>Tema 2025: „Mobilnost za vse!“</a:t>
            </a:r>
          </a:p>
          <a:p>
            <a:pPr marL="0" indent="0">
              <a:buNone/>
            </a:pPr>
            <a:endParaRPr lang="sl-SI" dirty="0"/>
          </a:p>
          <a:p>
            <a:pPr>
              <a:buFontTx/>
              <a:buChar char="-"/>
            </a:pPr>
            <a:r>
              <a:rPr lang="sl-SI" dirty="0"/>
              <a:t>RCM - aktivna podpora občinam pri pripravi in izvedbi kampanje ETM</a:t>
            </a:r>
          </a:p>
          <a:p>
            <a:pPr marL="0" indent="0">
              <a:buNone/>
            </a:pPr>
            <a:endParaRPr lang="sl-SI" dirty="0"/>
          </a:p>
          <a:p>
            <a:pPr>
              <a:buFontTx/>
              <a:buChar char="-"/>
            </a:pPr>
            <a:r>
              <a:rPr lang="sl-SI" dirty="0"/>
              <a:t>Najava razpisa JR ETM 2025 in informativnega dogodka </a:t>
            </a:r>
          </a:p>
          <a:p>
            <a:pPr marL="0" indent="0">
              <a:buNone/>
            </a:pPr>
            <a:endParaRPr lang="sl-SI" sz="1800" dirty="0"/>
          </a:p>
          <a:p>
            <a:pPr>
              <a:buFontTx/>
              <a:buChar char="-"/>
            </a:pPr>
            <a:r>
              <a:rPr lang="sl-SI" dirty="0"/>
              <a:t>VABLJENI V 7 TEDEN SKI IZZIV POLNI ZAGONA</a:t>
            </a:r>
          </a:p>
          <a:p>
            <a:pPr>
              <a:buFontTx/>
              <a:buChar char="-"/>
            </a:pPr>
            <a:endParaRPr lang="sl-SI" sz="1800" dirty="0"/>
          </a:p>
          <a:p>
            <a:pPr>
              <a:buFontTx/>
              <a:buChar char="-"/>
            </a:pPr>
            <a:endParaRPr lang="sl-SI" sz="1800" dirty="0"/>
          </a:p>
        </p:txBody>
      </p:sp>
    </p:spTree>
    <p:extLst>
      <p:ext uri="{BB962C8B-B14F-4D97-AF65-F5344CB8AC3E}">
        <p14:creationId xmlns:p14="http://schemas.microsoft.com/office/powerpoint/2010/main" val="509439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značba mesta vsebine 5">
            <a:extLst>
              <a:ext uri="{FF2B5EF4-FFF2-40B4-BE49-F238E27FC236}">
                <a16:creationId xmlns:a16="http://schemas.microsoft.com/office/drawing/2014/main" id="{580A7E70-54E6-F061-5925-DEBD1F44B7E8}"/>
              </a:ext>
            </a:extLst>
          </p:cNvPr>
          <p:cNvGraphicFramePr>
            <a:graphicFrameLocks noGrp="1"/>
          </p:cNvGraphicFramePr>
          <p:nvPr>
            <p:ph idx="1"/>
          </p:nvPr>
        </p:nvGraphicFramePr>
        <p:xfrm>
          <a:off x="0" y="1"/>
          <a:ext cx="12192000" cy="7246747"/>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3901678619"/>
                    </a:ext>
                  </a:extLst>
                </a:gridCol>
                <a:gridCol w="1524000">
                  <a:extLst>
                    <a:ext uri="{9D8B030D-6E8A-4147-A177-3AD203B41FA5}">
                      <a16:colId xmlns:a16="http://schemas.microsoft.com/office/drawing/2014/main" val="3379096166"/>
                    </a:ext>
                  </a:extLst>
                </a:gridCol>
                <a:gridCol w="1524000">
                  <a:extLst>
                    <a:ext uri="{9D8B030D-6E8A-4147-A177-3AD203B41FA5}">
                      <a16:colId xmlns:a16="http://schemas.microsoft.com/office/drawing/2014/main" val="262956500"/>
                    </a:ext>
                  </a:extLst>
                </a:gridCol>
                <a:gridCol w="1524000">
                  <a:extLst>
                    <a:ext uri="{9D8B030D-6E8A-4147-A177-3AD203B41FA5}">
                      <a16:colId xmlns:a16="http://schemas.microsoft.com/office/drawing/2014/main" val="845555334"/>
                    </a:ext>
                  </a:extLst>
                </a:gridCol>
                <a:gridCol w="1524000">
                  <a:extLst>
                    <a:ext uri="{9D8B030D-6E8A-4147-A177-3AD203B41FA5}">
                      <a16:colId xmlns:a16="http://schemas.microsoft.com/office/drawing/2014/main" val="1654317969"/>
                    </a:ext>
                  </a:extLst>
                </a:gridCol>
                <a:gridCol w="1524000">
                  <a:extLst>
                    <a:ext uri="{9D8B030D-6E8A-4147-A177-3AD203B41FA5}">
                      <a16:colId xmlns:a16="http://schemas.microsoft.com/office/drawing/2014/main" val="2702460028"/>
                    </a:ext>
                  </a:extLst>
                </a:gridCol>
                <a:gridCol w="1524000">
                  <a:extLst>
                    <a:ext uri="{9D8B030D-6E8A-4147-A177-3AD203B41FA5}">
                      <a16:colId xmlns:a16="http://schemas.microsoft.com/office/drawing/2014/main" val="3374745874"/>
                    </a:ext>
                  </a:extLst>
                </a:gridCol>
                <a:gridCol w="1524000">
                  <a:extLst>
                    <a:ext uri="{9D8B030D-6E8A-4147-A177-3AD203B41FA5}">
                      <a16:colId xmlns:a16="http://schemas.microsoft.com/office/drawing/2014/main" val="3994747147"/>
                    </a:ext>
                  </a:extLst>
                </a:gridCol>
              </a:tblGrid>
              <a:tr h="346139">
                <a:tc>
                  <a:txBody>
                    <a:bodyPr/>
                    <a:lstStyle/>
                    <a:p>
                      <a:endParaRPr lang="sl-SI"/>
                    </a:p>
                  </a:txBody>
                  <a:tcPr/>
                </a:tc>
                <a:tc>
                  <a:txBody>
                    <a:bodyPr/>
                    <a:lstStyle/>
                    <a:p>
                      <a:endParaRPr lang="sl-SI"/>
                    </a:p>
                  </a:txBody>
                  <a:tcPr/>
                </a:tc>
                <a:tc>
                  <a:txBody>
                    <a:bodyPr/>
                    <a:lstStyle/>
                    <a:p>
                      <a:endParaRPr lang="sl-SI"/>
                    </a:p>
                  </a:txBody>
                  <a:tcPr/>
                </a:tc>
                <a:tc>
                  <a:txBody>
                    <a:bodyPr/>
                    <a:lstStyle/>
                    <a:p>
                      <a:endParaRPr lang="sl-SI"/>
                    </a:p>
                  </a:txBody>
                  <a:tcPr/>
                </a:tc>
                <a:tc>
                  <a:txBody>
                    <a:bodyPr/>
                    <a:lstStyle/>
                    <a:p>
                      <a:endParaRPr lang="sl-SI"/>
                    </a:p>
                  </a:txBody>
                  <a:tcPr/>
                </a:tc>
                <a:tc>
                  <a:txBody>
                    <a:bodyPr/>
                    <a:lstStyle/>
                    <a:p>
                      <a:endParaRPr lang="sl-SI"/>
                    </a:p>
                  </a:txBody>
                  <a:tcPr/>
                </a:tc>
                <a:tc>
                  <a:txBody>
                    <a:bodyPr/>
                    <a:lstStyle/>
                    <a:p>
                      <a:endParaRPr lang="sl-SI"/>
                    </a:p>
                  </a:txBody>
                  <a:tcPr/>
                </a:tc>
                <a:tc>
                  <a:txBody>
                    <a:bodyPr/>
                    <a:lstStyle/>
                    <a:p>
                      <a:endParaRPr lang="sl-SI"/>
                    </a:p>
                  </a:txBody>
                  <a:tcPr/>
                </a:tc>
                <a:extLst>
                  <a:ext uri="{0D108BD9-81ED-4DB2-BD59-A6C34878D82A}">
                    <a16:rowId xmlns:a16="http://schemas.microsoft.com/office/drawing/2014/main" val="1010268964"/>
                  </a:ext>
                </a:extLst>
              </a:tr>
              <a:tr h="2209400">
                <a:tc>
                  <a:txBody>
                    <a:bodyPr/>
                    <a:lstStyle/>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RCM Gorenjska</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Calibri" panose="020F0502020204030204" pitchFamily="34" charset="0"/>
                        </a:rPr>
                        <a:t>Mateja Dolžan</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mateja.dolzan@bsc-kranj.si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Calibri" panose="020F0502020204030204" pitchFamily="34" charset="0"/>
                        </a:rPr>
                        <a:t>04 77 77 258 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Calibri" panose="020F0502020204030204" pitchFamily="34" charset="0"/>
                        </a:rPr>
                        <a:t>Domen Bekš</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domen.beks@bsc-kranj.si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Calibri" panose="020F0502020204030204" pitchFamily="34" charset="0"/>
                        </a:rPr>
                        <a:t>04 28 17 237</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RCM Koroška</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Calibri" panose="020F0502020204030204" pitchFamily="34" charset="0"/>
                        </a:rPr>
                        <a:t>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Nika Drofenik</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nika.drofenik@rra-koroska.si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051 235 077</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Aleš Rupreht</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ales.rupreht@rra-koroska.si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031 800 338</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RCM Pomurje</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Times New Roman" panose="02020603050405020304" pitchFamily="18" charset="0"/>
                          <a:cs typeface="Calibri" panose="020F0502020204030204" pitchFamily="34" charset="0"/>
                        </a:rPr>
                        <a:t>Robert Berki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robert@ztr.si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Times New Roman" panose="02020603050405020304" pitchFamily="18" charset="0"/>
                          <a:cs typeface="Calibri" panose="020F0502020204030204" pitchFamily="34" charset="0"/>
                        </a:rPr>
                        <a:t>051 323 552</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Times New Roman" panose="02020603050405020304" pitchFamily="18" charset="0"/>
                          <a:cs typeface="Calibri" panose="020F0502020204030204" pitchFamily="34"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Times New Roman" panose="02020603050405020304" pitchFamily="18" charset="0"/>
                          <a:cs typeface="Calibri" panose="020F0502020204030204" pitchFamily="34" charset="0"/>
                        </a:rPr>
                        <a:t>Martina Bukovec</a:t>
                      </a:r>
                      <a:r>
                        <a:rPr lang="sl-SI" sz="1000" kern="100">
                          <a:effectLst/>
                          <a:latin typeface="Calibri" panose="020F0502020204030204" pitchFamily="34" charset="0"/>
                          <a:ea typeface="Times New Roman" panose="02020603050405020304" pitchFamily="18" charset="0"/>
                          <a:cs typeface="Calibri" panose="020F0502020204030204" pitchFamily="34" charset="0"/>
                        </a:rPr>
                        <a:t> </a:t>
                      </a:r>
                      <a:r>
                        <a:rPr lang="sl-SI" sz="1000" u="sng" kern="10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martina</a:t>
                      </a:r>
                      <a:r>
                        <a:rPr lang="sl-SI" sz="1000" u="sng" kern="10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7"/>
                        </a:rPr>
                        <a:t>@ztr.si</a:t>
                      </a:r>
                      <a:r>
                        <a:rPr lang="sl-SI" sz="1000" kern="100">
                          <a:effectLst/>
                          <a:latin typeface="Calibri" panose="020F0502020204030204" pitchFamily="34" charset="0"/>
                          <a:ea typeface="Times New Roman" panose="02020603050405020304" pitchFamily="18" charset="0"/>
                          <a:cs typeface="Calibri" panose="020F0502020204030204" pitchFamily="34"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Times New Roman" panose="02020603050405020304" pitchFamily="18" charset="0"/>
                          <a:cs typeface="Calibri" panose="020F0502020204030204" pitchFamily="34" charset="0"/>
                        </a:rPr>
                        <a:t>041 384 040</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RCM Posavje</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Petra Močan</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petra.mocan@rra-posavje.si</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dirty="0">
                          <a:effectLst/>
                          <a:latin typeface="Calibri" panose="020F0502020204030204" pitchFamily="34" charset="0"/>
                          <a:ea typeface="Calibri" panose="020F0502020204030204" pitchFamily="34" charset="0"/>
                          <a:cs typeface="Times New Roman" panose="02020603050405020304" pitchFamily="18" charset="0"/>
                        </a:rPr>
                        <a:t>040 989 080</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Urška Renko</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urska.renko@rra-posavje.si</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dirty="0">
                          <a:effectLst/>
                          <a:latin typeface="Calibri" panose="020F0502020204030204" pitchFamily="34" charset="0"/>
                          <a:ea typeface="Calibri" panose="020F0502020204030204" pitchFamily="34" charset="0"/>
                          <a:cs typeface="Times New Roman" panose="02020603050405020304" pitchFamily="18" charset="0"/>
                        </a:rPr>
                        <a:t>07 488 10 42</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97926931"/>
                  </a:ext>
                </a:extLst>
              </a:tr>
              <a:tr h="2151230">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RCM Severna Primorska</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Mateja Kutin</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Mateja.kutin@prc.si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053841502</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Tjaša Maurič</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Tjasa.mauric@prc.si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053841883</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RCM Istra Brkini Kras</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Tilen Filipčič</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tilen.filipcic@rrc-kp.si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041 914 977</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RCM Zeleni kras</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Natalija Vrhunc</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natalija@rra-zk.si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040 801 334</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Tjaša Fajdiga</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tjasa@rra-zk.si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040173489</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RCM Savinjska</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kern="100">
                          <a:effectLst/>
                          <a:latin typeface="Calibri" panose="020F0502020204030204" pitchFamily="34" charset="0"/>
                          <a:ea typeface="Calibri" panose="020F0502020204030204" pitchFamily="34" charset="0"/>
                          <a:cs typeface="Times New Roman" panose="02020603050405020304" pitchFamily="18" charset="0"/>
                        </a:rPr>
                        <a:t>Kristijan Erjavec</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5"/>
                        </a:rPr>
                        <a:t>kristijan.erjavec@rra-savinjska.si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08 200 49 84</a:t>
                      </a:r>
                      <a:br>
                        <a:rPr lang="sl-SI" sz="1000" kern="100">
                          <a:effectLst/>
                          <a:latin typeface="Calibri" panose="020F0502020204030204" pitchFamily="34" charset="0"/>
                          <a:ea typeface="Calibri" panose="020F0502020204030204" pitchFamily="34" charset="0"/>
                          <a:cs typeface="Times New Roman" panose="02020603050405020304" pitchFamily="18" charset="0"/>
                        </a:rPr>
                      </a:br>
                      <a:r>
                        <a:rPr lang="sl-SI" sz="1000" kern="100">
                          <a:effectLst/>
                          <a:latin typeface="Calibri" panose="020F0502020204030204" pitchFamily="34" charset="0"/>
                          <a:ea typeface="Calibri" panose="020F0502020204030204" pitchFamily="34" charset="0"/>
                          <a:cs typeface="Times New Roman" panose="02020603050405020304" pitchFamily="18" charset="0"/>
                        </a:rPr>
                        <a:t>041 392 013</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Eva Pernek</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6"/>
                        </a:rPr>
                        <a:t>eva.pernek@rra-savinjska.si</a:t>
                      </a:r>
                      <a:r>
                        <a:rPr lang="sl-SI" sz="1000"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83484815"/>
                  </a:ext>
                </a:extLst>
              </a:tr>
              <a:tr h="2151230">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RCM jugovzhodna Slovenija</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Vesna Maksimovič</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7"/>
                        </a:rPr>
                        <a:t>Vesna.maksimovic@rc-nm.si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040 507 079</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Tatjana Malnarič</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8"/>
                        </a:rPr>
                        <a:t>Tatjana.malnaric@rc-nm.si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040 809 166</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RCM LUR</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Romana Hribar</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9"/>
                        </a:rPr>
                        <a:t>romana.hribar@rralur.si</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dirty="0">
                          <a:effectLst/>
                          <a:latin typeface="Calibri" panose="020F0502020204030204" pitchFamily="34" charset="0"/>
                          <a:ea typeface="Calibri" panose="020F0502020204030204" pitchFamily="34" charset="0"/>
                          <a:cs typeface="Times New Roman" panose="02020603050405020304" pitchFamily="18" charset="0"/>
                        </a:rPr>
                        <a:t>01 306 19 21</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Barbara Boh</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0"/>
                        </a:rPr>
                        <a:t>barbara.boh@rralur.si</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dirty="0">
                          <a:effectLst/>
                          <a:latin typeface="Calibri" panose="020F0502020204030204" pitchFamily="34" charset="0"/>
                          <a:ea typeface="Calibri" panose="020F0502020204030204" pitchFamily="34" charset="0"/>
                          <a:cs typeface="Times New Roman" panose="02020603050405020304" pitchFamily="18" charset="0"/>
                        </a:rPr>
                        <a:t>01 306 19 20</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RCM Podravje</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Calibri" panose="020F0502020204030204" pitchFamily="34" charset="0"/>
                        </a:rPr>
                        <a:t>Mag. Dominik Bombek</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Calibri" panose="020F0502020204030204" pitchFamily="34" charset="0"/>
                        </a:rPr>
                        <a:t>051 631 500</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1"/>
                        </a:rPr>
                        <a:t>dominik@rrc-ormoz.si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Calibri" panose="020F0502020204030204" pitchFamily="34"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Calibri" panose="020F0502020204030204" pitchFamily="34" charset="0"/>
                        </a:rPr>
                        <a:t>Mag. Rok Vrban</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Calibri" panose="020F0502020204030204" pitchFamily="34" charset="0"/>
                        </a:rPr>
                        <a:t>031 862 859</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2"/>
                        </a:rPr>
                        <a:t>Rok.vrban@bistra.si</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a:effectLst/>
                          <a:latin typeface="Calibri" panose="020F0502020204030204" pitchFamily="34" charset="0"/>
                          <a:ea typeface="Calibri" panose="020F0502020204030204" pitchFamily="34" charset="0"/>
                          <a:cs typeface="Calibri" panose="020F0502020204030204" pitchFamily="34"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a:effectLst/>
                          <a:latin typeface="Calibri" panose="020F0502020204030204" pitchFamily="34" charset="0"/>
                          <a:ea typeface="Calibri" panose="020F0502020204030204" pitchFamily="34" charset="0"/>
                          <a:cs typeface="Times New Roman" panose="02020603050405020304" pitchFamily="18" charset="0"/>
                        </a:rPr>
                        <a:t>RCM Zasavska</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a:effectLst/>
                          <a:latin typeface="Calibri" panose="020F0502020204030204" pitchFamily="34" charset="0"/>
                          <a:ea typeface="Calibri" panose="020F0502020204030204" pitchFamily="34" charset="0"/>
                          <a:cs typeface="Calibri" panose="020F0502020204030204" pitchFamily="34" charset="0"/>
                        </a:rPr>
                        <a:t> </a:t>
                      </a:r>
                      <a:endParaRPr lang="sl-SI"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Andraž Malovrh</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dirty="0">
                          <a:effectLst/>
                          <a:latin typeface="Calibri" panose="020F0502020204030204" pitchFamily="34" charset="0"/>
                          <a:ea typeface="Calibri" panose="020F0502020204030204" pitchFamily="34" charset="0"/>
                          <a:cs typeface="Times New Roman" panose="02020603050405020304" pitchFamily="18" charset="0"/>
                        </a:rPr>
                        <a:t>+386(0)41 241 588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3"/>
                        </a:rPr>
                        <a:t>andraz.malovrh@rra-zasavje.si</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b="1" kern="100" dirty="0">
                          <a:effectLst/>
                          <a:latin typeface="Calibri" panose="020F0502020204030204" pitchFamily="34" charset="0"/>
                          <a:ea typeface="Calibri" panose="020F0502020204030204" pitchFamily="34" charset="0"/>
                          <a:cs typeface="Times New Roman" panose="02020603050405020304" pitchFamily="18" charset="0"/>
                        </a:rPr>
                        <a:t>Nika Koncilja</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sl-SI" sz="1000" kern="100" dirty="0">
                          <a:effectLst/>
                          <a:latin typeface="Calibri" panose="020F0502020204030204" pitchFamily="34" charset="0"/>
                          <a:ea typeface="Calibri" panose="020F0502020204030204" pitchFamily="34" charset="0"/>
                          <a:cs typeface="Times New Roman" panose="02020603050405020304" pitchFamily="18" charset="0"/>
                        </a:rPr>
                        <a:t>+386(0)40 227 908     </a:t>
                      </a:r>
                      <a:r>
                        <a:rPr lang="sl-SI"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4"/>
                        </a:rPr>
                        <a:t>nika.koncilja@rra-zasavje.si</a:t>
                      </a:r>
                      <a:endParaRPr lang="sl-SI"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96221078"/>
                  </a:ext>
                </a:extLst>
              </a:tr>
            </a:tbl>
          </a:graphicData>
        </a:graphic>
      </p:graphicFrame>
    </p:spTree>
    <p:extLst>
      <p:ext uri="{BB962C8B-B14F-4D97-AF65-F5344CB8AC3E}">
        <p14:creationId xmlns:p14="http://schemas.microsoft.com/office/powerpoint/2010/main" val="666495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967ED690-8576-AFFF-FFA3-9556FB697B66}"/>
              </a:ext>
            </a:extLst>
          </p:cNvPr>
          <p:cNvSpPr>
            <a:spLocks noGrp="1"/>
          </p:cNvSpPr>
          <p:nvPr>
            <p:ph type="title"/>
          </p:nvPr>
        </p:nvSpPr>
        <p:spPr>
          <a:xfrm>
            <a:off x="838199" y="1836964"/>
            <a:ext cx="8153400" cy="546100"/>
          </a:xfrm>
        </p:spPr>
        <p:txBody>
          <a:bodyPr>
            <a:normAutofit fontScale="90000"/>
          </a:bodyPr>
          <a:lstStyle/>
          <a:p>
            <a:r>
              <a:rPr lang="sl-SI" dirty="0"/>
              <a:t>31.3.2025 - 25.5.2025</a:t>
            </a:r>
            <a:br>
              <a:rPr lang="sl-SI" dirty="0"/>
            </a:br>
            <a:r>
              <a:rPr lang="sl-SI" dirty="0">
                <a:hlinkClick r:id="rId2"/>
              </a:rPr>
              <a:t>https://polnizagona.si</a:t>
            </a:r>
            <a:br>
              <a:rPr lang="sl-SI" dirty="0"/>
            </a:br>
            <a:endParaRPr lang="sl-SI" dirty="0"/>
          </a:p>
        </p:txBody>
      </p:sp>
      <p:pic>
        <p:nvPicPr>
          <p:cNvPr id="4" name="Označba mesta vsebine 3">
            <a:extLst>
              <a:ext uri="{FF2B5EF4-FFF2-40B4-BE49-F238E27FC236}">
                <a16:creationId xmlns:a16="http://schemas.microsoft.com/office/drawing/2014/main" id="{EF3F3837-BED0-69D1-4CEC-B3048B48704D}"/>
              </a:ext>
            </a:extLst>
          </p:cNvPr>
          <p:cNvPicPr>
            <a:picLocks noGrp="1" noChangeAspect="1"/>
          </p:cNvPicPr>
          <p:nvPr>
            <p:ph idx="1"/>
          </p:nvPr>
        </p:nvPicPr>
        <p:blipFill>
          <a:blip r:embed="rId3"/>
          <a:stretch>
            <a:fillRect/>
          </a:stretch>
        </p:blipFill>
        <p:spPr>
          <a:xfrm>
            <a:off x="1186076" y="2631609"/>
            <a:ext cx="9066811" cy="3984625"/>
          </a:xfrm>
          <a:prstGeom prst="rect">
            <a:avLst/>
          </a:prstGeom>
        </p:spPr>
      </p:pic>
    </p:spTree>
    <p:extLst>
      <p:ext uri="{BB962C8B-B14F-4D97-AF65-F5344CB8AC3E}">
        <p14:creationId xmlns:p14="http://schemas.microsoft.com/office/powerpoint/2010/main" val="3515277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p:txBody>
          <a:bodyPr/>
          <a:lstStyle/>
          <a:p>
            <a:r>
              <a:rPr lang="sl-SI" dirty="0"/>
              <a:t>Uvodni dogodek ETM 2025</a:t>
            </a:r>
            <a:endParaRPr lang="en-GB" dirty="0"/>
          </a:p>
        </p:txBody>
      </p:sp>
      <p:sp>
        <p:nvSpPr>
          <p:cNvPr id="3" name="Subtitle 2">
            <a:extLst>
              <a:ext uri="{FF2B5EF4-FFF2-40B4-BE49-F238E27FC236}">
                <a16:creationId xmlns:a16="http://schemas.microsoft.com/office/drawing/2014/main" id="{A5EA4CBE-76A4-A2D0-24D3-D2A5B924A7F4}"/>
              </a:ext>
            </a:extLst>
          </p:cNvPr>
          <p:cNvSpPr>
            <a:spLocks noGrp="1"/>
          </p:cNvSpPr>
          <p:nvPr>
            <p:ph type="subTitle" idx="1"/>
          </p:nvPr>
        </p:nvSpPr>
        <p:spPr/>
        <p:txBody>
          <a:bodyPr/>
          <a:lstStyle/>
          <a:p>
            <a:endParaRPr lang="sl-SI" dirty="0"/>
          </a:p>
          <a:p>
            <a:r>
              <a:rPr lang="sl-SI" dirty="0"/>
              <a:t>Ljubljana, 8. 4. 2025</a:t>
            </a:r>
            <a:endParaRPr lang="en-GB" dirty="0"/>
          </a:p>
        </p:txBody>
      </p:sp>
    </p:spTree>
    <p:extLst>
      <p:ext uri="{BB962C8B-B14F-4D97-AF65-F5344CB8AC3E}">
        <p14:creationId xmlns:p14="http://schemas.microsoft.com/office/powerpoint/2010/main" val="2777927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p:txBody>
          <a:bodyPr/>
          <a:lstStyle/>
          <a:p>
            <a:r>
              <a:rPr lang="sl-SI" dirty="0"/>
              <a:t>Kaj je prevozna revščina?</a:t>
            </a:r>
            <a:endParaRPr lang="en-GB" dirty="0"/>
          </a:p>
        </p:txBody>
      </p:sp>
      <p:sp>
        <p:nvSpPr>
          <p:cNvPr id="3" name="Subtitle 2">
            <a:extLst>
              <a:ext uri="{FF2B5EF4-FFF2-40B4-BE49-F238E27FC236}">
                <a16:creationId xmlns:a16="http://schemas.microsoft.com/office/drawing/2014/main" id="{A5EA4CBE-76A4-A2D0-24D3-D2A5B924A7F4}"/>
              </a:ext>
            </a:extLst>
          </p:cNvPr>
          <p:cNvSpPr>
            <a:spLocks noGrp="1"/>
          </p:cNvSpPr>
          <p:nvPr>
            <p:ph type="subTitle" idx="1"/>
          </p:nvPr>
        </p:nvSpPr>
        <p:spPr/>
        <p:txBody>
          <a:bodyPr>
            <a:normAutofit lnSpcReduction="10000"/>
          </a:bodyPr>
          <a:lstStyle/>
          <a:p>
            <a:r>
              <a:rPr lang="sl-SI" dirty="0"/>
              <a:t>Marjeta Benčina</a:t>
            </a:r>
          </a:p>
          <a:p>
            <a:r>
              <a:rPr lang="sl-SI" dirty="0" err="1"/>
              <a:t>Focus</a:t>
            </a:r>
            <a:r>
              <a:rPr lang="sl-SI" dirty="0"/>
              <a:t>, društvo za sonaraven razvoj</a:t>
            </a:r>
          </a:p>
          <a:p>
            <a:r>
              <a:rPr lang="sl-SI" dirty="0"/>
              <a:t>Ljubljana, 8.4.2025</a:t>
            </a:r>
            <a:endParaRPr lang="en-GB" dirty="0"/>
          </a:p>
        </p:txBody>
      </p:sp>
    </p:spTree>
    <p:extLst>
      <p:ext uri="{BB962C8B-B14F-4D97-AF65-F5344CB8AC3E}">
        <p14:creationId xmlns:p14="http://schemas.microsoft.com/office/powerpoint/2010/main" val="2144343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E02B3D7B-99D2-AE15-11C8-2638A12755E7}"/>
              </a:ext>
            </a:extLst>
          </p:cNvPr>
          <p:cNvSpPr>
            <a:spLocks noGrp="1"/>
          </p:cNvSpPr>
          <p:nvPr>
            <p:ph type="title"/>
          </p:nvPr>
        </p:nvSpPr>
        <p:spPr>
          <a:xfrm>
            <a:off x="838200" y="1424587"/>
            <a:ext cx="8153400" cy="546100"/>
          </a:xfrm>
        </p:spPr>
        <p:txBody>
          <a:bodyPr anchor="ctr">
            <a:normAutofit/>
          </a:bodyPr>
          <a:lstStyle/>
          <a:p>
            <a:r>
              <a:rPr lang="sl-SI" sz="3100"/>
              <a:t>Definicija</a:t>
            </a:r>
          </a:p>
        </p:txBody>
      </p:sp>
      <p:pic>
        <p:nvPicPr>
          <p:cNvPr id="4" name="Slika 3">
            <a:extLst>
              <a:ext uri="{FF2B5EF4-FFF2-40B4-BE49-F238E27FC236}">
                <a16:creationId xmlns:a16="http://schemas.microsoft.com/office/drawing/2014/main" id="{6A288124-DF37-4F68-B28D-18A6FC3E3112}"/>
              </a:ext>
            </a:extLst>
          </p:cNvPr>
          <p:cNvPicPr>
            <a:picLocks noChangeAspect="1"/>
          </p:cNvPicPr>
          <p:nvPr/>
        </p:nvPicPr>
        <p:blipFill>
          <a:blip r:embed="rId2" cstate="hqprint">
            <a:extLst>
              <a:ext uri="{28A0092B-C50C-407E-A947-70E740481C1C}">
                <a14:useLocalDpi xmlns:a14="http://schemas.microsoft.com/office/drawing/2010/main"/>
              </a:ext>
            </a:extLst>
          </a:blip>
          <a:srcRect l="18592" r="9027" b="-2"/>
          <a:stretch/>
        </p:blipFill>
        <p:spPr>
          <a:xfrm>
            <a:off x="838200" y="2150073"/>
            <a:ext cx="5181600" cy="4026889"/>
          </a:xfrm>
          <a:prstGeom prst="rect">
            <a:avLst/>
          </a:prstGeom>
          <a:noFill/>
        </p:spPr>
      </p:pic>
      <p:sp>
        <p:nvSpPr>
          <p:cNvPr id="3" name="Označba mesta vsebine 2">
            <a:extLst>
              <a:ext uri="{FF2B5EF4-FFF2-40B4-BE49-F238E27FC236}">
                <a16:creationId xmlns:a16="http://schemas.microsoft.com/office/drawing/2014/main" id="{A646BE6B-45C5-F0D8-ED0B-CC7B96F86B7D}"/>
              </a:ext>
            </a:extLst>
          </p:cNvPr>
          <p:cNvSpPr>
            <a:spLocks noGrp="1"/>
          </p:cNvSpPr>
          <p:nvPr>
            <p:ph sz="half" idx="2"/>
          </p:nvPr>
        </p:nvSpPr>
        <p:spPr>
          <a:xfrm>
            <a:off x="6172200" y="3020931"/>
            <a:ext cx="5181600" cy="4026890"/>
          </a:xfrm>
        </p:spPr>
        <p:txBody>
          <a:bodyPr>
            <a:normAutofit/>
          </a:bodyPr>
          <a:lstStyle/>
          <a:p>
            <a:pPr marL="0" indent="0">
              <a:buNone/>
            </a:pPr>
            <a:r>
              <a:rPr lang="sl-SI" i="1" dirty="0"/>
              <a:t>Prevozna revščina je pojav, ko posameznik ali gospodinjstvo nima ustreznega prevoza do ključnih storitev in dejavnosti, ali si ga težko privošči. </a:t>
            </a:r>
          </a:p>
          <a:p>
            <a:pPr marL="0" indent="0">
              <a:buNone/>
            </a:pPr>
            <a:r>
              <a:rPr lang="sl-SI" dirty="0"/>
              <a:t>(CRP </a:t>
            </a:r>
            <a:r>
              <a:rPr lang="sl-SI" dirty="0" err="1"/>
              <a:t>Mobilnostna</a:t>
            </a:r>
            <a:r>
              <a:rPr lang="sl-SI" dirty="0"/>
              <a:t> revščina v RS)</a:t>
            </a:r>
          </a:p>
          <a:p>
            <a:endParaRPr lang="sl-SI" i="1" dirty="0"/>
          </a:p>
          <a:p>
            <a:endParaRPr lang="sl-SI" dirty="0"/>
          </a:p>
        </p:txBody>
      </p:sp>
    </p:spTree>
    <p:extLst>
      <p:ext uri="{BB962C8B-B14F-4D97-AF65-F5344CB8AC3E}">
        <p14:creationId xmlns:p14="http://schemas.microsoft.com/office/powerpoint/2010/main" val="4162493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p:cNvSpPr>
            <a:spLocks noGrp="1"/>
          </p:cNvSpPr>
          <p:nvPr>
            <p:ph type="title"/>
          </p:nvPr>
        </p:nvSpPr>
        <p:spPr/>
        <p:txBody>
          <a:bodyPr>
            <a:normAutofit fontScale="90000"/>
          </a:bodyPr>
          <a:lstStyle/>
          <a:p>
            <a:r>
              <a:rPr lang="sl-SI" dirty="0"/>
              <a:t>Oblike prevozne revščine</a:t>
            </a:r>
          </a:p>
        </p:txBody>
      </p:sp>
      <p:sp>
        <p:nvSpPr>
          <p:cNvPr id="3" name="Označba mesta vsebine 2"/>
          <p:cNvSpPr>
            <a:spLocks noGrp="1"/>
          </p:cNvSpPr>
          <p:nvPr>
            <p:ph idx="1"/>
          </p:nvPr>
        </p:nvSpPr>
        <p:spPr>
          <a:xfrm>
            <a:off x="798369" y="2255393"/>
            <a:ext cx="7391400" cy="4351338"/>
          </a:xfrm>
        </p:spPr>
        <p:txBody>
          <a:bodyPr>
            <a:normAutofit lnSpcReduction="10000"/>
          </a:bodyPr>
          <a:lstStyle/>
          <a:p>
            <a:pPr lvl="0"/>
            <a:r>
              <a:rPr lang="sl-SI" dirty="0"/>
              <a:t>ni ustreznega prevoza (ali pa pogojev zanj)</a:t>
            </a:r>
          </a:p>
          <a:p>
            <a:pPr lvl="0"/>
            <a:r>
              <a:rPr lang="sl-SI" dirty="0"/>
              <a:t>možnosti prevoza ne dosegajo želenih destinacij</a:t>
            </a:r>
          </a:p>
          <a:p>
            <a:pPr lvl="0"/>
            <a:r>
              <a:rPr lang="sl-SI" dirty="0"/>
              <a:t>»časovna revščina« </a:t>
            </a:r>
          </a:p>
          <a:p>
            <a:pPr lvl="0"/>
            <a:r>
              <a:rPr lang="sl-SI" dirty="0"/>
              <a:t>visoki izdatki za mobilnost </a:t>
            </a:r>
            <a:r>
              <a:rPr lang="sl-SI" dirty="0">
                <a:sym typeface="Wingdings" panose="05000000000000000000" pitchFamily="2" charset="2"/>
              </a:rPr>
              <a:t></a:t>
            </a:r>
            <a:r>
              <a:rPr lang="sl-SI" dirty="0"/>
              <a:t> materialna revščina (»prisiljeno lastništvo avtomobila«)</a:t>
            </a:r>
          </a:p>
          <a:p>
            <a:pPr lvl="0"/>
            <a:r>
              <a:rPr lang="sl-SI" dirty="0"/>
              <a:t>nevarni pogoji potovanja</a:t>
            </a:r>
          </a:p>
          <a:p>
            <a:pPr marL="0" indent="0">
              <a:buNone/>
            </a:pPr>
            <a:endParaRPr lang="sl-SI" dirty="0"/>
          </a:p>
          <a:p>
            <a:pPr marL="0" indent="0">
              <a:buNone/>
            </a:pPr>
            <a:r>
              <a:rPr lang="sl-SI" sz="1600" dirty="0"/>
              <a:t>Viri: Turner in </a:t>
            </a:r>
            <a:r>
              <a:rPr lang="sl-SI" sz="1600" dirty="0" err="1"/>
              <a:t>Grieco</a:t>
            </a:r>
            <a:r>
              <a:rPr lang="sl-SI" sz="1600" dirty="0"/>
              <a:t>, 2000; Lucas idr. 2016; </a:t>
            </a:r>
            <a:r>
              <a:rPr lang="sl-SI" sz="1600" dirty="0" err="1"/>
              <a:t>Mattioli</a:t>
            </a:r>
            <a:r>
              <a:rPr lang="sl-SI" sz="1600" dirty="0"/>
              <a:t>, 2017; </a:t>
            </a:r>
            <a:r>
              <a:rPr lang="sl-SI" sz="1600" dirty="0" err="1"/>
              <a:t>Kuttler</a:t>
            </a:r>
            <a:r>
              <a:rPr lang="sl-SI" sz="1600" dirty="0"/>
              <a:t> &amp; </a:t>
            </a:r>
            <a:r>
              <a:rPr lang="sl-SI" sz="1600" dirty="0" err="1"/>
              <a:t>Moraglio</a:t>
            </a:r>
            <a:r>
              <a:rPr lang="sl-SI" sz="1600" dirty="0"/>
              <a:t> 2021</a:t>
            </a:r>
          </a:p>
        </p:txBody>
      </p:sp>
      <p:pic>
        <p:nvPicPr>
          <p:cNvPr id="5" name="Slika 4"/>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8620420" y="3927231"/>
            <a:ext cx="2773211" cy="1613288"/>
          </a:xfrm>
          <a:prstGeom prst="rect">
            <a:avLst/>
          </a:prstGeom>
        </p:spPr>
      </p:pic>
      <p:pic>
        <p:nvPicPr>
          <p:cNvPr id="6" name="Slika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20420" y="1734545"/>
            <a:ext cx="2773211" cy="1848807"/>
          </a:xfrm>
          <a:prstGeom prst="rect">
            <a:avLst/>
          </a:prstGeom>
        </p:spPr>
      </p:pic>
      <p:sp>
        <p:nvSpPr>
          <p:cNvPr id="7" name="PoljeZBesedilom 6"/>
          <p:cNvSpPr txBox="1"/>
          <p:nvPr/>
        </p:nvSpPr>
        <p:spPr>
          <a:xfrm>
            <a:off x="8567666" y="5643508"/>
            <a:ext cx="2162323" cy="338554"/>
          </a:xfrm>
          <a:prstGeom prst="rect">
            <a:avLst/>
          </a:prstGeom>
          <a:noFill/>
        </p:spPr>
        <p:txBody>
          <a:bodyPr wrap="none" rtlCol="0">
            <a:spAutoFit/>
          </a:bodyPr>
          <a:lstStyle/>
          <a:p>
            <a:r>
              <a:rPr lang="sl-SI" sz="1600" dirty="0"/>
              <a:t>Vir: </a:t>
            </a:r>
            <a:r>
              <a:rPr lang="sl-SI" sz="1600" dirty="0" err="1"/>
              <a:t>iStock</a:t>
            </a:r>
            <a:r>
              <a:rPr lang="sl-SI" sz="1600" dirty="0"/>
              <a:t>, </a:t>
            </a:r>
            <a:r>
              <a:rPr lang="sl-SI" sz="1600" dirty="0" err="1"/>
              <a:t>Shutterstock</a:t>
            </a:r>
            <a:endParaRPr lang="sl-SI" sz="1600" dirty="0"/>
          </a:p>
        </p:txBody>
      </p:sp>
    </p:spTree>
    <p:extLst>
      <p:ext uri="{BB962C8B-B14F-4D97-AF65-F5344CB8AC3E}">
        <p14:creationId xmlns:p14="http://schemas.microsoft.com/office/powerpoint/2010/main" val="2119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Skupina 14">
            <a:extLst>
              <a:ext uri="{FF2B5EF4-FFF2-40B4-BE49-F238E27FC236}">
                <a16:creationId xmlns:a16="http://schemas.microsoft.com/office/drawing/2014/main" id="{AE8E96DC-E639-B7E0-1DDF-0E95C942EAB6}"/>
              </a:ext>
            </a:extLst>
          </p:cNvPr>
          <p:cNvGrpSpPr/>
          <p:nvPr/>
        </p:nvGrpSpPr>
        <p:grpSpPr>
          <a:xfrm>
            <a:off x="1229519" y="2376718"/>
            <a:ext cx="2384537" cy="3223290"/>
            <a:chOff x="6175" y="281"/>
            <a:chExt cx="1755945" cy="1439437"/>
          </a:xfrm>
          <a:solidFill>
            <a:schemeClr val="bg2"/>
          </a:solidFill>
        </p:grpSpPr>
        <p:sp>
          <p:nvSpPr>
            <p:cNvPr id="16" name="Pravokotnik 15">
              <a:extLst>
                <a:ext uri="{FF2B5EF4-FFF2-40B4-BE49-F238E27FC236}">
                  <a16:creationId xmlns:a16="http://schemas.microsoft.com/office/drawing/2014/main" id="{910F9F34-5747-D9FB-6C02-FE3CE53D56D7}"/>
                </a:ext>
              </a:extLst>
            </p:cNvPr>
            <p:cNvSpPr/>
            <p:nvPr/>
          </p:nvSpPr>
          <p:spPr>
            <a:xfrm>
              <a:off x="6175" y="281"/>
              <a:ext cx="1755945" cy="1439437"/>
            </a:xfrm>
            <a:prstGeom prst="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sl-SI">
                <a:solidFill>
                  <a:schemeClr val="tx1">
                    <a:lumMod val="85000"/>
                  </a:schemeClr>
                </a:solidFill>
              </a:endParaRPr>
            </a:p>
          </p:txBody>
        </p:sp>
        <p:sp>
          <p:nvSpPr>
            <p:cNvPr id="17" name="PoljeZBesedilom 16">
              <a:extLst>
                <a:ext uri="{FF2B5EF4-FFF2-40B4-BE49-F238E27FC236}">
                  <a16:creationId xmlns:a16="http://schemas.microsoft.com/office/drawing/2014/main" id="{04E442A9-3C56-1ED0-1B31-9C8683BCC0BD}"/>
                </a:ext>
              </a:extLst>
            </p:cNvPr>
            <p:cNvSpPr txBox="1"/>
            <p:nvPr/>
          </p:nvSpPr>
          <p:spPr>
            <a:xfrm>
              <a:off x="6175" y="281"/>
              <a:ext cx="1755945" cy="1439437"/>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sl-SI" sz="2800" b="1" kern="1200" dirty="0">
                  <a:solidFill>
                    <a:schemeClr val="tx1">
                      <a:lumMod val="85000"/>
                    </a:schemeClr>
                  </a:solidFill>
                  <a:latin typeface="+mj-lt"/>
                </a:rPr>
                <a:t>Razpoložljivost</a:t>
              </a:r>
              <a:endParaRPr lang="sl-SI" b="1" kern="1200" dirty="0">
                <a:solidFill>
                  <a:schemeClr val="tx1">
                    <a:lumMod val="85000"/>
                  </a:schemeClr>
                </a:solidFill>
                <a:latin typeface="+mj-lt"/>
              </a:endParaRPr>
            </a:p>
            <a:p>
              <a:pPr marL="0" lvl="0" indent="0" algn="ctr" defTabSz="533400">
                <a:lnSpc>
                  <a:spcPct val="90000"/>
                </a:lnSpc>
                <a:spcBef>
                  <a:spcPct val="0"/>
                </a:spcBef>
                <a:spcAft>
                  <a:spcPct val="35000"/>
                </a:spcAft>
                <a:buNone/>
              </a:pPr>
              <a:endParaRPr lang="sl-SI" kern="1200" dirty="0">
                <a:solidFill>
                  <a:schemeClr val="tx1">
                    <a:lumMod val="85000"/>
                  </a:schemeClr>
                </a:solidFill>
                <a:latin typeface="+mj-lt"/>
              </a:endParaRPr>
            </a:p>
            <a:p>
              <a:pPr marL="0" lvl="0" indent="0" algn="ctr" defTabSz="533400">
                <a:lnSpc>
                  <a:spcPct val="90000"/>
                </a:lnSpc>
                <a:spcBef>
                  <a:spcPct val="0"/>
                </a:spcBef>
                <a:spcAft>
                  <a:spcPct val="35000"/>
                </a:spcAft>
                <a:buNone/>
              </a:pPr>
              <a:r>
                <a:rPr lang="sl-SI" sz="2800" kern="1200" dirty="0" err="1">
                  <a:solidFill>
                    <a:schemeClr val="tx1">
                      <a:lumMod val="85000"/>
                    </a:schemeClr>
                  </a:solidFill>
                  <a:latin typeface="+mj-lt"/>
                </a:rPr>
                <a:t>Availability</a:t>
              </a:r>
              <a:endParaRPr lang="sl-SI" sz="2800" kern="1200" dirty="0">
                <a:solidFill>
                  <a:schemeClr val="tx1">
                    <a:lumMod val="85000"/>
                  </a:schemeClr>
                </a:solidFill>
                <a:latin typeface="+mj-lt"/>
              </a:endParaRPr>
            </a:p>
          </p:txBody>
        </p:sp>
      </p:grpSp>
      <p:grpSp>
        <p:nvGrpSpPr>
          <p:cNvPr id="18" name="Skupina 17">
            <a:extLst>
              <a:ext uri="{FF2B5EF4-FFF2-40B4-BE49-F238E27FC236}">
                <a16:creationId xmlns:a16="http://schemas.microsoft.com/office/drawing/2014/main" id="{0A6E42BE-83BA-79E4-03FD-990153107F81}"/>
              </a:ext>
            </a:extLst>
          </p:cNvPr>
          <p:cNvGrpSpPr/>
          <p:nvPr/>
        </p:nvGrpSpPr>
        <p:grpSpPr>
          <a:xfrm>
            <a:off x="3799114" y="2433239"/>
            <a:ext cx="2484595" cy="3223290"/>
            <a:chOff x="2002027" y="281"/>
            <a:chExt cx="1755945" cy="1439437"/>
          </a:xfrm>
          <a:solidFill>
            <a:schemeClr val="bg2"/>
          </a:solidFill>
        </p:grpSpPr>
        <p:sp>
          <p:nvSpPr>
            <p:cNvPr id="19" name="Pravokotnik 18">
              <a:extLst>
                <a:ext uri="{FF2B5EF4-FFF2-40B4-BE49-F238E27FC236}">
                  <a16:creationId xmlns:a16="http://schemas.microsoft.com/office/drawing/2014/main" id="{B199D7D2-30D1-0450-34F5-433E406A63E8}"/>
                </a:ext>
              </a:extLst>
            </p:cNvPr>
            <p:cNvSpPr/>
            <p:nvPr/>
          </p:nvSpPr>
          <p:spPr>
            <a:xfrm>
              <a:off x="2002027" y="281"/>
              <a:ext cx="1755945" cy="1439437"/>
            </a:xfrm>
            <a:prstGeom prst="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sl-SI">
                <a:solidFill>
                  <a:schemeClr val="tx1">
                    <a:lumMod val="85000"/>
                  </a:schemeClr>
                </a:solidFill>
              </a:endParaRPr>
            </a:p>
          </p:txBody>
        </p:sp>
        <p:sp>
          <p:nvSpPr>
            <p:cNvPr id="20" name="PoljeZBesedilom 19">
              <a:extLst>
                <a:ext uri="{FF2B5EF4-FFF2-40B4-BE49-F238E27FC236}">
                  <a16:creationId xmlns:a16="http://schemas.microsoft.com/office/drawing/2014/main" id="{AF23F40A-F046-C4FC-C5CF-1B3A11DD04E8}"/>
                </a:ext>
              </a:extLst>
            </p:cNvPr>
            <p:cNvSpPr txBox="1"/>
            <p:nvPr/>
          </p:nvSpPr>
          <p:spPr>
            <a:xfrm>
              <a:off x="2002027" y="281"/>
              <a:ext cx="1755945" cy="1439437"/>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sl-SI" sz="2800" b="1" kern="1200" dirty="0">
                  <a:solidFill>
                    <a:schemeClr val="tx1">
                      <a:lumMod val="85000"/>
                    </a:schemeClr>
                  </a:solidFill>
                  <a:latin typeface="+mj-lt"/>
                </a:rPr>
                <a:t>Dostopnost</a:t>
              </a:r>
            </a:p>
            <a:p>
              <a:pPr marL="0" lvl="0" indent="0" algn="ctr" defTabSz="533400">
                <a:lnSpc>
                  <a:spcPct val="90000"/>
                </a:lnSpc>
                <a:spcBef>
                  <a:spcPct val="0"/>
                </a:spcBef>
                <a:spcAft>
                  <a:spcPct val="35000"/>
                </a:spcAft>
                <a:buNone/>
              </a:pPr>
              <a:endParaRPr lang="sl-SI" sz="2800" kern="1200" dirty="0">
                <a:solidFill>
                  <a:schemeClr val="tx1">
                    <a:lumMod val="85000"/>
                  </a:schemeClr>
                </a:solidFill>
                <a:latin typeface="+mj-lt"/>
              </a:endParaRPr>
            </a:p>
            <a:p>
              <a:pPr marL="0" lvl="0" indent="0" algn="ctr" defTabSz="533400">
                <a:lnSpc>
                  <a:spcPct val="90000"/>
                </a:lnSpc>
                <a:spcBef>
                  <a:spcPct val="0"/>
                </a:spcBef>
                <a:spcAft>
                  <a:spcPct val="35000"/>
                </a:spcAft>
                <a:buNone/>
              </a:pPr>
              <a:r>
                <a:rPr lang="sl-SI" sz="2800" kern="1200" dirty="0" err="1">
                  <a:solidFill>
                    <a:schemeClr val="tx1">
                      <a:lumMod val="85000"/>
                    </a:schemeClr>
                  </a:solidFill>
                  <a:latin typeface="+mj-lt"/>
                </a:rPr>
                <a:t>Accessibility</a:t>
              </a:r>
              <a:endParaRPr lang="sl-SI" sz="2800" kern="1200" dirty="0">
                <a:solidFill>
                  <a:schemeClr val="tx1">
                    <a:lumMod val="85000"/>
                  </a:schemeClr>
                </a:solidFill>
                <a:latin typeface="+mj-lt"/>
              </a:endParaRPr>
            </a:p>
          </p:txBody>
        </p:sp>
      </p:grpSp>
      <p:grpSp>
        <p:nvGrpSpPr>
          <p:cNvPr id="21" name="Skupina 20">
            <a:extLst>
              <a:ext uri="{FF2B5EF4-FFF2-40B4-BE49-F238E27FC236}">
                <a16:creationId xmlns:a16="http://schemas.microsoft.com/office/drawing/2014/main" id="{B7C23158-F300-8A49-58CF-2698303C02A0}"/>
              </a:ext>
            </a:extLst>
          </p:cNvPr>
          <p:cNvGrpSpPr/>
          <p:nvPr/>
        </p:nvGrpSpPr>
        <p:grpSpPr>
          <a:xfrm>
            <a:off x="6468766" y="2433239"/>
            <a:ext cx="2818308" cy="3223290"/>
            <a:chOff x="3997879" y="281"/>
            <a:chExt cx="1755945" cy="1439437"/>
          </a:xfrm>
          <a:solidFill>
            <a:schemeClr val="bg2"/>
          </a:solidFill>
        </p:grpSpPr>
        <p:sp>
          <p:nvSpPr>
            <p:cNvPr id="22" name="Pravokotnik 21">
              <a:extLst>
                <a:ext uri="{FF2B5EF4-FFF2-40B4-BE49-F238E27FC236}">
                  <a16:creationId xmlns:a16="http://schemas.microsoft.com/office/drawing/2014/main" id="{B955A0E0-97B9-32FF-D2B9-A039255B2561}"/>
                </a:ext>
              </a:extLst>
            </p:cNvPr>
            <p:cNvSpPr/>
            <p:nvPr/>
          </p:nvSpPr>
          <p:spPr>
            <a:xfrm>
              <a:off x="3997879" y="281"/>
              <a:ext cx="1755945" cy="1439437"/>
            </a:xfrm>
            <a:prstGeom prst="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sl-SI">
                <a:solidFill>
                  <a:schemeClr val="tx1">
                    <a:lumMod val="85000"/>
                  </a:schemeClr>
                </a:solidFill>
              </a:endParaRPr>
            </a:p>
          </p:txBody>
        </p:sp>
        <p:sp>
          <p:nvSpPr>
            <p:cNvPr id="23" name="PoljeZBesedilom 22">
              <a:extLst>
                <a:ext uri="{FF2B5EF4-FFF2-40B4-BE49-F238E27FC236}">
                  <a16:creationId xmlns:a16="http://schemas.microsoft.com/office/drawing/2014/main" id="{E62A1921-08B1-CFD2-446D-37A8194410D1}"/>
                </a:ext>
              </a:extLst>
            </p:cNvPr>
            <p:cNvSpPr txBox="1"/>
            <p:nvPr/>
          </p:nvSpPr>
          <p:spPr>
            <a:xfrm>
              <a:off x="3997879" y="281"/>
              <a:ext cx="1755945" cy="1439437"/>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sl-SI" sz="2800" b="1" kern="1200" dirty="0">
                  <a:solidFill>
                    <a:schemeClr val="tx1">
                      <a:lumMod val="85000"/>
                    </a:schemeClr>
                  </a:solidFill>
                  <a:latin typeface="+mj-lt"/>
                </a:rPr>
                <a:t>Cenovna dostopnost</a:t>
              </a:r>
            </a:p>
            <a:p>
              <a:pPr marL="0" lvl="0" indent="0" algn="ctr" defTabSz="533400">
                <a:lnSpc>
                  <a:spcPct val="90000"/>
                </a:lnSpc>
                <a:spcBef>
                  <a:spcPct val="0"/>
                </a:spcBef>
                <a:spcAft>
                  <a:spcPct val="35000"/>
                </a:spcAft>
                <a:buNone/>
              </a:pPr>
              <a:endParaRPr lang="sl-SI" sz="2800" kern="1200" dirty="0">
                <a:solidFill>
                  <a:schemeClr val="tx1">
                    <a:lumMod val="85000"/>
                  </a:schemeClr>
                </a:solidFill>
                <a:latin typeface="+mj-lt"/>
              </a:endParaRPr>
            </a:p>
            <a:p>
              <a:pPr marL="0" lvl="0" indent="0" algn="ctr" defTabSz="533400">
                <a:lnSpc>
                  <a:spcPct val="90000"/>
                </a:lnSpc>
                <a:spcBef>
                  <a:spcPct val="0"/>
                </a:spcBef>
                <a:spcAft>
                  <a:spcPct val="35000"/>
                </a:spcAft>
                <a:buNone/>
              </a:pPr>
              <a:r>
                <a:rPr lang="sl-SI" sz="2800" kern="1200" dirty="0" err="1">
                  <a:solidFill>
                    <a:schemeClr val="tx1">
                      <a:lumMod val="85000"/>
                    </a:schemeClr>
                  </a:solidFill>
                  <a:latin typeface="+mj-lt"/>
                </a:rPr>
                <a:t>Affordability</a:t>
              </a:r>
              <a:endParaRPr lang="sl-SI" sz="2800" kern="1200" dirty="0">
                <a:solidFill>
                  <a:schemeClr val="tx1">
                    <a:lumMod val="85000"/>
                  </a:schemeClr>
                </a:solidFill>
                <a:latin typeface="+mj-lt"/>
              </a:endParaRPr>
            </a:p>
          </p:txBody>
        </p:sp>
      </p:grpSp>
      <p:sp>
        <p:nvSpPr>
          <p:cNvPr id="24" name="PoljeZBesedilom 23">
            <a:extLst>
              <a:ext uri="{FF2B5EF4-FFF2-40B4-BE49-F238E27FC236}">
                <a16:creationId xmlns:a16="http://schemas.microsoft.com/office/drawing/2014/main" id="{06D3F101-B205-0193-DEAB-AB97DB876F8A}"/>
              </a:ext>
            </a:extLst>
          </p:cNvPr>
          <p:cNvSpPr txBox="1"/>
          <p:nvPr/>
        </p:nvSpPr>
        <p:spPr>
          <a:xfrm>
            <a:off x="1133596" y="1767476"/>
            <a:ext cx="4822486" cy="830997"/>
          </a:xfrm>
          <a:prstGeom prst="rect">
            <a:avLst/>
          </a:prstGeom>
          <a:noFill/>
        </p:spPr>
        <p:txBody>
          <a:bodyPr wrap="square" rtlCol="0">
            <a:spAutoFit/>
          </a:bodyPr>
          <a:lstStyle/>
          <a:p>
            <a:r>
              <a:rPr lang="sl-SI" sz="2400" b="1" dirty="0">
                <a:solidFill>
                  <a:srgbClr val="0B76A0"/>
                </a:solidFill>
              </a:rPr>
              <a:t>Ključne dimenzije:</a:t>
            </a:r>
          </a:p>
          <a:p>
            <a:endParaRPr lang="sl-SI" sz="2400" dirty="0">
              <a:solidFill>
                <a:schemeClr val="bg1"/>
              </a:solidFill>
            </a:endParaRPr>
          </a:p>
        </p:txBody>
      </p:sp>
      <p:sp>
        <p:nvSpPr>
          <p:cNvPr id="25" name="PoljeZBesedilom 24">
            <a:extLst>
              <a:ext uri="{FF2B5EF4-FFF2-40B4-BE49-F238E27FC236}">
                <a16:creationId xmlns:a16="http://schemas.microsoft.com/office/drawing/2014/main" id="{D0B8046F-1846-5043-03B9-5A8936D85187}"/>
              </a:ext>
            </a:extLst>
          </p:cNvPr>
          <p:cNvSpPr txBox="1"/>
          <p:nvPr/>
        </p:nvSpPr>
        <p:spPr>
          <a:xfrm>
            <a:off x="1133596" y="5713049"/>
            <a:ext cx="8153478" cy="523220"/>
          </a:xfrm>
          <a:prstGeom prst="rect">
            <a:avLst/>
          </a:prstGeom>
          <a:noFill/>
        </p:spPr>
        <p:txBody>
          <a:bodyPr wrap="square" rtlCol="0">
            <a:spAutoFit/>
          </a:bodyPr>
          <a:lstStyle/>
          <a:p>
            <a:r>
              <a:rPr lang="sl-SI" sz="1400" dirty="0">
                <a:effectLst/>
                <a:latin typeface="Century Gothic" panose="020B0502020202020204" pitchFamily="34" charset="0"/>
                <a:ea typeface="Times New Roman" panose="02020603050405020304" pitchFamily="18" charset="0"/>
                <a:cs typeface="Times New Roman" panose="02020603050405020304" pitchFamily="18" charset="0"/>
              </a:rPr>
              <a:t>Vir: Poročilo Evropske komisije »Transport </a:t>
            </a:r>
            <a:r>
              <a:rPr lang="sl-SI" sz="1400" dirty="0" err="1">
                <a:effectLst/>
                <a:latin typeface="Century Gothic" panose="020B0502020202020204" pitchFamily="34" charset="0"/>
                <a:ea typeface="Times New Roman" panose="02020603050405020304" pitchFamily="18" charset="0"/>
                <a:cs typeface="Times New Roman" panose="02020603050405020304" pitchFamily="18" charset="0"/>
              </a:rPr>
              <a:t>poverty</a:t>
            </a:r>
            <a:r>
              <a:rPr lang="sl-SI" sz="1400" dirty="0">
                <a:effectLst/>
                <a:latin typeface="Century Gothic" panose="020B0502020202020204" pitchFamily="34" charset="0"/>
                <a:ea typeface="Times New Roman" panose="02020603050405020304" pitchFamily="18" charset="0"/>
                <a:cs typeface="Times New Roman" panose="02020603050405020304" pitchFamily="18" charset="0"/>
              </a:rPr>
              <a:t>: </a:t>
            </a:r>
            <a:r>
              <a:rPr lang="sl-SI" sz="1400" dirty="0" err="1">
                <a:effectLst/>
                <a:latin typeface="Century Gothic" panose="020B0502020202020204" pitchFamily="34" charset="0"/>
                <a:ea typeface="Times New Roman" panose="02020603050405020304" pitchFamily="18" charset="0"/>
                <a:cs typeface="Times New Roman" panose="02020603050405020304" pitchFamily="18" charset="0"/>
              </a:rPr>
              <a:t>Definitions</a:t>
            </a:r>
            <a:r>
              <a:rPr lang="sl-SI" sz="1400" dirty="0">
                <a:effectLst/>
                <a:latin typeface="Century Gothic" panose="020B0502020202020204" pitchFamily="34" charset="0"/>
                <a:ea typeface="Times New Roman" panose="02020603050405020304" pitchFamily="18" charset="0"/>
                <a:cs typeface="Times New Roman" panose="02020603050405020304" pitchFamily="18" charset="0"/>
              </a:rPr>
              <a:t>, </a:t>
            </a:r>
            <a:r>
              <a:rPr lang="sl-SI" sz="1400" dirty="0" err="1">
                <a:effectLst/>
                <a:latin typeface="Century Gothic" panose="020B0502020202020204" pitchFamily="34" charset="0"/>
                <a:ea typeface="Times New Roman" panose="02020603050405020304" pitchFamily="18" charset="0"/>
                <a:cs typeface="Times New Roman" panose="02020603050405020304" pitchFamily="18" charset="0"/>
              </a:rPr>
              <a:t>indicators</a:t>
            </a:r>
            <a:r>
              <a:rPr lang="sl-SI" sz="1400" dirty="0">
                <a:effectLst/>
                <a:latin typeface="Century Gothic" panose="020B0502020202020204" pitchFamily="34" charset="0"/>
                <a:ea typeface="Times New Roman" panose="02020603050405020304" pitchFamily="18" charset="0"/>
                <a:cs typeface="Times New Roman" panose="02020603050405020304" pitchFamily="18" charset="0"/>
              </a:rPr>
              <a:t>, </a:t>
            </a:r>
            <a:r>
              <a:rPr lang="sl-SI" sz="1400" dirty="0" err="1">
                <a:effectLst/>
                <a:latin typeface="Century Gothic" panose="020B0502020202020204" pitchFamily="34" charset="0"/>
                <a:ea typeface="Times New Roman" panose="02020603050405020304" pitchFamily="18" charset="0"/>
                <a:cs typeface="Times New Roman" panose="02020603050405020304" pitchFamily="18" charset="0"/>
              </a:rPr>
              <a:t>determinants</a:t>
            </a:r>
            <a:r>
              <a:rPr lang="sl-SI" sz="1400" dirty="0">
                <a:effectLst/>
                <a:latin typeface="Century Gothic" panose="020B0502020202020204" pitchFamily="34" charset="0"/>
                <a:ea typeface="Times New Roman" panose="02020603050405020304" pitchFamily="18" charset="0"/>
                <a:cs typeface="Times New Roman" panose="02020603050405020304" pitchFamily="18" charset="0"/>
              </a:rPr>
              <a:t>, </a:t>
            </a:r>
            <a:r>
              <a:rPr lang="sl-SI" sz="1400" dirty="0" err="1">
                <a:effectLst/>
                <a:latin typeface="Century Gothic" panose="020B0502020202020204" pitchFamily="34" charset="0"/>
                <a:ea typeface="Times New Roman" panose="02020603050405020304" pitchFamily="18" charset="0"/>
                <a:cs typeface="Times New Roman" panose="02020603050405020304" pitchFamily="18" charset="0"/>
              </a:rPr>
              <a:t>and</a:t>
            </a:r>
            <a:r>
              <a:rPr lang="sl-SI" sz="1400" dirty="0">
                <a:effectLst/>
                <a:latin typeface="Century Gothic" panose="020B0502020202020204" pitchFamily="34" charset="0"/>
                <a:ea typeface="Times New Roman" panose="02020603050405020304" pitchFamily="18" charset="0"/>
                <a:cs typeface="Times New Roman" panose="02020603050405020304" pitchFamily="18" charset="0"/>
              </a:rPr>
              <a:t> </a:t>
            </a:r>
            <a:r>
              <a:rPr lang="sl-SI" sz="1400" dirty="0" err="1">
                <a:effectLst/>
                <a:latin typeface="Century Gothic" panose="020B0502020202020204" pitchFamily="34" charset="0"/>
                <a:ea typeface="Times New Roman" panose="02020603050405020304" pitchFamily="18" charset="0"/>
                <a:cs typeface="Times New Roman" panose="02020603050405020304" pitchFamily="18" charset="0"/>
              </a:rPr>
              <a:t>mitigation</a:t>
            </a:r>
            <a:r>
              <a:rPr lang="sl-SI" sz="1400" dirty="0">
                <a:effectLst/>
                <a:latin typeface="Century Gothic" panose="020B0502020202020204" pitchFamily="34" charset="0"/>
                <a:ea typeface="Times New Roman" panose="02020603050405020304" pitchFamily="18" charset="0"/>
                <a:cs typeface="Times New Roman" panose="02020603050405020304" pitchFamily="18" charset="0"/>
              </a:rPr>
              <a:t> </a:t>
            </a:r>
            <a:r>
              <a:rPr lang="sl-SI" sz="1400" dirty="0" err="1">
                <a:effectLst/>
                <a:latin typeface="Century Gothic" panose="020B0502020202020204" pitchFamily="34" charset="0"/>
                <a:ea typeface="Times New Roman" panose="02020603050405020304" pitchFamily="18" charset="0"/>
                <a:cs typeface="Times New Roman" panose="02020603050405020304" pitchFamily="18" charset="0"/>
              </a:rPr>
              <a:t>strategies</a:t>
            </a:r>
            <a:r>
              <a:rPr lang="sl-SI" sz="1400" dirty="0">
                <a:effectLst/>
                <a:latin typeface="Century Gothic" panose="020B0502020202020204" pitchFamily="34" charset="0"/>
                <a:ea typeface="Times New Roman" panose="02020603050405020304" pitchFamily="18" charset="0"/>
                <a:cs typeface="Times New Roman" panose="02020603050405020304" pitchFamily="18" charset="0"/>
              </a:rPr>
              <a:t>« (</a:t>
            </a:r>
            <a:r>
              <a:rPr lang="sl-SI" sz="1400" dirty="0" err="1">
                <a:effectLst/>
                <a:latin typeface="Century Gothic" panose="020B0502020202020204" pitchFamily="34" charset="0"/>
                <a:ea typeface="Times New Roman" panose="02020603050405020304" pitchFamily="18" charset="0"/>
                <a:cs typeface="Times New Roman" panose="02020603050405020304" pitchFamily="18" charset="0"/>
              </a:rPr>
              <a:t>Cludius</a:t>
            </a:r>
            <a:r>
              <a:rPr lang="sl-SI" sz="1400" dirty="0">
                <a:effectLst/>
                <a:latin typeface="Century Gothic" panose="020B0502020202020204" pitchFamily="34" charset="0"/>
                <a:ea typeface="Times New Roman" panose="02020603050405020304" pitchFamily="18" charset="0"/>
                <a:cs typeface="Times New Roman" panose="02020603050405020304" pitchFamily="18" charset="0"/>
              </a:rPr>
              <a:t> et </a:t>
            </a:r>
            <a:r>
              <a:rPr lang="sl-SI" sz="1400" dirty="0" err="1">
                <a:effectLst/>
                <a:latin typeface="Century Gothic" panose="020B0502020202020204" pitchFamily="34" charset="0"/>
                <a:ea typeface="Times New Roman" panose="02020603050405020304" pitchFamily="18" charset="0"/>
                <a:cs typeface="Times New Roman" panose="02020603050405020304" pitchFamily="18" charset="0"/>
              </a:rPr>
              <a:t>al</a:t>
            </a:r>
            <a:r>
              <a:rPr lang="sl-SI" sz="1400" dirty="0">
                <a:effectLst/>
                <a:latin typeface="Century Gothic" panose="020B0502020202020204" pitchFamily="34" charset="0"/>
                <a:ea typeface="Times New Roman" panose="02020603050405020304" pitchFamily="18" charset="0"/>
                <a:cs typeface="Times New Roman" panose="02020603050405020304" pitchFamily="18" charset="0"/>
              </a:rPr>
              <a:t>., 2024)</a:t>
            </a:r>
            <a:endParaRPr lang="sl-SI" sz="1400" dirty="0"/>
          </a:p>
        </p:txBody>
      </p:sp>
    </p:spTree>
    <p:extLst>
      <p:ext uri="{BB962C8B-B14F-4D97-AF65-F5344CB8AC3E}">
        <p14:creationId xmlns:p14="http://schemas.microsoft.com/office/powerpoint/2010/main" val="3496263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p:cNvSpPr>
            <a:spLocks noGrp="1"/>
          </p:cNvSpPr>
          <p:nvPr>
            <p:ph type="title"/>
          </p:nvPr>
        </p:nvSpPr>
        <p:spPr>
          <a:xfrm>
            <a:off x="838200" y="1580035"/>
            <a:ext cx="8153400" cy="546100"/>
          </a:xfrm>
        </p:spPr>
        <p:txBody>
          <a:bodyPr>
            <a:normAutofit fontScale="90000"/>
          </a:bodyPr>
          <a:lstStyle/>
          <a:p>
            <a:r>
              <a:rPr lang="sl-SI" dirty="0"/>
              <a:t>Dejavniki prevozne revščine</a:t>
            </a:r>
          </a:p>
        </p:txBody>
      </p:sp>
      <p:sp>
        <p:nvSpPr>
          <p:cNvPr id="3" name="Označba mesta vsebine 2"/>
          <p:cNvSpPr>
            <a:spLocks noGrp="1"/>
          </p:cNvSpPr>
          <p:nvPr>
            <p:ph idx="1"/>
          </p:nvPr>
        </p:nvSpPr>
        <p:spPr>
          <a:xfrm>
            <a:off x="838200" y="2402527"/>
            <a:ext cx="10515600" cy="3984747"/>
          </a:xfrm>
        </p:spPr>
        <p:txBody>
          <a:bodyPr>
            <a:normAutofit fontScale="92500" lnSpcReduction="10000"/>
          </a:bodyPr>
          <a:lstStyle/>
          <a:p>
            <a:pPr lvl="0"/>
            <a:r>
              <a:rPr lang="sl-SI" dirty="0"/>
              <a:t>fizične in kognitivne ovire,</a:t>
            </a:r>
          </a:p>
          <a:p>
            <a:pPr lvl="0"/>
            <a:r>
              <a:rPr lang="sl-SI" dirty="0"/>
              <a:t>slab materialni položaj,</a:t>
            </a:r>
          </a:p>
          <a:p>
            <a:pPr lvl="0"/>
            <a:r>
              <a:rPr lang="sl-SI" dirty="0"/>
              <a:t>visoki stroški prevoza/goriva,</a:t>
            </a:r>
          </a:p>
          <a:p>
            <a:r>
              <a:rPr lang="sl-SI" dirty="0"/>
              <a:t>družbene norme in vrednote, ‘‘odvisnost od avtomobila‘‘,</a:t>
            </a:r>
          </a:p>
          <a:p>
            <a:pPr lvl="0"/>
            <a:r>
              <a:rPr lang="sl-SI" dirty="0"/>
              <a:t>stanovanjska politika,</a:t>
            </a:r>
          </a:p>
          <a:p>
            <a:pPr lvl="0"/>
            <a:r>
              <a:rPr lang="sl-SI" dirty="0"/>
              <a:t>prostorsko in prometno načrtovanje,</a:t>
            </a:r>
          </a:p>
          <a:p>
            <a:pPr lvl="0"/>
            <a:r>
              <a:rPr lang="sl-SI" dirty="0"/>
              <a:t>slab javni prevoz in druge možnosti prevoza.</a:t>
            </a:r>
          </a:p>
          <a:p>
            <a:endParaRPr lang="sl-SI" dirty="0"/>
          </a:p>
          <a:p>
            <a:pPr marL="0" indent="0">
              <a:buNone/>
            </a:pPr>
            <a:r>
              <a:rPr lang="sl-SI" sz="1600" dirty="0"/>
              <a:t>Viri: </a:t>
            </a:r>
            <a:r>
              <a:rPr lang="sl-SI" sz="1600" dirty="0" err="1"/>
              <a:t>Urry</a:t>
            </a:r>
            <a:r>
              <a:rPr lang="sl-SI" sz="1600" dirty="0"/>
              <a:t> 2007; Lucas idr. 2016; </a:t>
            </a:r>
            <a:r>
              <a:rPr lang="sl-SI" sz="1600" dirty="0" err="1"/>
              <a:t>Kuttler</a:t>
            </a:r>
            <a:r>
              <a:rPr lang="sl-SI" sz="1600" dirty="0"/>
              <a:t> &amp; </a:t>
            </a:r>
            <a:r>
              <a:rPr lang="sl-SI" sz="1600" dirty="0" err="1"/>
              <a:t>Moraglio</a:t>
            </a:r>
            <a:r>
              <a:rPr lang="sl-SI" sz="1600" dirty="0"/>
              <a:t> 2021</a:t>
            </a:r>
          </a:p>
          <a:p>
            <a:endParaRPr lang="sl-SI" dirty="0"/>
          </a:p>
        </p:txBody>
      </p:sp>
    </p:spTree>
    <p:extLst>
      <p:ext uri="{BB962C8B-B14F-4D97-AF65-F5344CB8AC3E}">
        <p14:creationId xmlns:p14="http://schemas.microsoft.com/office/powerpoint/2010/main" val="4291174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p:cNvSpPr>
            <a:spLocks noGrp="1"/>
          </p:cNvSpPr>
          <p:nvPr>
            <p:ph type="title"/>
          </p:nvPr>
        </p:nvSpPr>
        <p:spPr>
          <a:xfrm>
            <a:off x="838200" y="1826923"/>
            <a:ext cx="8153400" cy="546100"/>
          </a:xfrm>
        </p:spPr>
        <p:txBody>
          <a:bodyPr>
            <a:normAutofit fontScale="90000"/>
          </a:bodyPr>
          <a:lstStyle/>
          <a:p>
            <a:r>
              <a:rPr lang="sl-SI" dirty="0"/>
              <a:t>Posledice prevozne revščine</a:t>
            </a:r>
          </a:p>
        </p:txBody>
      </p:sp>
      <p:sp>
        <p:nvSpPr>
          <p:cNvPr id="3" name="Označba mesta vsebine 2"/>
          <p:cNvSpPr>
            <a:spLocks noGrp="1"/>
          </p:cNvSpPr>
          <p:nvPr>
            <p:ph idx="1"/>
          </p:nvPr>
        </p:nvSpPr>
        <p:spPr>
          <a:xfrm>
            <a:off x="838200" y="2576263"/>
            <a:ext cx="11277600" cy="3984747"/>
          </a:xfrm>
        </p:spPr>
        <p:txBody>
          <a:bodyPr/>
          <a:lstStyle/>
          <a:p>
            <a:pPr lvl="0"/>
            <a:r>
              <a:rPr lang="sl-SI" dirty="0"/>
              <a:t>druge oblike revščine, »začaran krog«,</a:t>
            </a:r>
          </a:p>
          <a:p>
            <a:pPr lvl="0"/>
            <a:r>
              <a:rPr lang="sl-SI" dirty="0"/>
              <a:t>odvisnost od sorodnikov,</a:t>
            </a:r>
          </a:p>
          <a:p>
            <a:pPr lvl="0"/>
            <a:r>
              <a:rPr lang="sl-SI" dirty="0"/>
              <a:t>socialna izključenost,</a:t>
            </a:r>
          </a:p>
          <a:p>
            <a:pPr lvl="0"/>
            <a:r>
              <a:rPr lang="sl-SI" dirty="0"/>
              <a:t>slabša kakovost življenja,</a:t>
            </a:r>
          </a:p>
          <a:p>
            <a:pPr lvl="0"/>
            <a:r>
              <a:rPr lang="sl-SI" dirty="0"/>
              <a:t>nepovraten prehod na osebni avtomobil.</a:t>
            </a:r>
          </a:p>
          <a:p>
            <a:pPr lvl="0"/>
            <a:endParaRPr lang="sl-SI" dirty="0"/>
          </a:p>
          <a:p>
            <a:pPr marL="0" indent="0">
              <a:buNone/>
            </a:pPr>
            <a:r>
              <a:rPr lang="sl-SI" sz="1600" dirty="0"/>
              <a:t>Viri: Lucas idr. 2016; </a:t>
            </a:r>
            <a:r>
              <a:rPr lang="sl-SI" sz="1600" dirty="0" err="1"/>
              <a:t>Awaworyi</a:t>
            </a:r>
            <a:r>
              <a:rPr lang="sl-SI" sz="1600" dirty="0"/>
              <a:t> Churchill in </a:t>
            </a:r>
            <a:r>
              <a:rPr lang="sl-SI" sz="1600" dirty="0" err="1"/>
              <a:t>Smyth</a:t>
            </a:r>
            <a:r>
              <a:rPr lang="sl-SI" sz="1600" dirty="0"/>
              <a:t>, 2019; </a:t>
            </a:r>
            <a:r>
              <a:rPr lang="sl-SI" sz="1600" dirty="0" err="1"/>
              <a:t>Martiskainen</a:t>
            </a:r>
            <a:r>
              <a:rPr lang="sl-SI" sz="1600" dirty="0"/>
              <a:t> idr., 2021; </a:t>
            </a:r>
            <a:r>
              <a:rPr lang="sl-SI" sz="1600" dirty="0" err="1"/>
              <a:t>Kuttler</a:t>
            </a:r>
            <a:r>
              <a:rPr lang="sl-SI" sz="1600" dirty="0"/>
              <a:t> &amp; </a:t>
            </a:r>
            <a:r>
              <a:rPr lang="sl-SI" sz="1600" dirty="0" err="1"/>
              <a:t>Moraglio</a:t>
            </a:r>
            <a:r>
              <a:rPr lang="sl-SI" sz="1600" dirty="0"/>
              <a:t> 2021; </a:t>
            </a:r>
            <a:r>
              <a:rPr lang="sl-SI" sz="1600" dirty="0" err="1"/>
              <a:t>Shi</a:t>
            </a:r>
            <a:r>
              <a:rPr lang="sl-SI" sz="1600" dirty="0"/>
              <a:t> et </a:t>
            </a:r>
            <a:r>
              <a:rPr lang="sl-SI" sz="1600" dirty="0" err="1"/>
              <a:t>al</a:t>
            </a:r>
            <a:r>
              <a:rPr lang="sl-SI" sz="1600" dirty="0"/>
              <a:t>., 2022</a:t>
            </a:r>
          </a:p>
          <a:p>
            <a:pPr lvl="0"/>
            <a:endParaRPr lang="sl-SI" dirty="0"/>
          </a:p>
          <a:p>
            <a:endParaRPr lang="sl-SI" dirty="0"/>
          </a:p>
        </p:txBody>
      </p:sp>
    </p:spTree>
    <p:extLst>
      <p:ext uri="{BB962C8B-B14F-4D97-AF65-F5344CB8AC3E}">
        <p14:creationId xmlns:p14="http://schemas.microsoft.com/office/powerpoint/2010/main" val="4197395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04FB37-7499-4B1C-9360-5730BD980412}"/>
              </a:ext>
            </a:extLst>
          </p:cNvPr>
          <p:cNvSpPr>
            <a:spLocks noGrp="1"/>
          </p:cNvSpPr>
          <p:nvPr>
            <p:ph idx="1"/>
          </p:nvPr>
        </p:nvSpPr>
        <p:spPr>
          <a:xfrm>
            <a:off x="439348" y="1436225"/>
            <a:ext cx="10394768" cy="4351338"/>
          </a:xfrm>
        </p:spPr>
        <p:txBody>
          <a:bodyPr>
            <a:noAutofit/>
          </a:bodyPr>
          <a:lstStyle/>
          <a:p>
            <a:pPr marL="0" indent="0">
              <a:buNone/>
            </a:pPr>
            <a:r>
              <a:rPr lang="sl-SI" sz="3200" b="1" dirty="0"/>
              <a:t>RANLJIVE SKUPINE </a:t>
            </a:r>
            <a:r>
              <a:rPr lang="sl-SI" sz="3200" dirty="0"/>
              <a:t>glede na</a:t>
            </a:r>
          </a:p>
          <a:p>
            <a:endParaRPr lang="sl-SI" sz="3200" dirty="0"/>
          </a:p>
          <a:p>
            <a:pPr lvl="1"/>
            <a:r>
              <a:rPr lang="sl-SI" sz="2800" dirty="0"/>
              <a:t>starost (starejši, otroci in mladostniki),</a:t>
            </a:r>
          </a:p>
          <a:p>
            <a:pPr lvl="1"/>
            <a:r>
              <a:rPr lang="sl-SI" sz="2800" dirty="0"/>
              <a:t>spol (ženske),</a:t>
            </a:r>
          </a:p>
          <a:p>
            <a:pPr lvl="1"/>
            <a:r>
              <a:rPr lang="sl-SI" sz="2800" dirty="0"/>
              <a:t>omejitve (različni invalidi, pacienti),</a:t>
            </a:r>
          </a:p>
          <a:p>
            <a:pPr lvl="1"/>
            <a:r>
              <a:rPr lang="sl-SI" sz="2800" dirty="0"/>
              <a:t>etnično pripadnost (Romska skupnost, priseljenci),</a:t>
            </a:r>
          </a:p>
          <a:p>
            <a:pPr lvl="1"/>
            <a:r>
              <a:rPr lang="sl-SI" sz="2800" dirty="0"/>
              <a:t>materialno prikrajšanost (nizki dohodki, revni zaposleni),</a:t>
            </a:r>
          </a:p>
          <a:p>
            <a:pPr lvl="1"/>
            <a:r>
              <a:rPr lang="sl-SI" sz="2800" dirty="0"/>
              <a:t>tip gospodinjstva (enostarševske družine, vdove),</a:t>
            </a:r>
          </a:p>
          <a:p>
            <a:pPr lvl="1"/>
            <a:r>
              <a:rPr lang="sl-SI" sz="2800" dirty="0"/>
              <a:t>lokacijo bivanja (nedostopnost prevozov).</a:t>
            </a:r>
            <a:br>
              <a:rPr lang="sl-SI" sz="2800" dirty="0"/>
            </a:br>
            <a:endParaRPr lang="sl-SI" sz="2800" dirty="0"/>
          </a:p>
          <a:p>
            <a:pPr marL="0" indent="0">
              <a:buNone/>
            </a:pPr>
            <a:r>
              <a:rPr lang="sl-SI" sz="3200" b="1" dirty="0" err="1"/>
              <a:t>Komulativna</a:t>
            </a:r>
            <a:r>
              <a:rPr lang="sl-SI" sz="3200" b="1" dirty="0"/>
              <a:t> ranljivost.</a:t>
            </a:r>
          </a:p>
        </p:txBody>
      </p:sp>
    </p:spTree>
    <p:extLst>
      <p:ext uri="{BB962C8B-B14F-4D97-AF65-F5344CB8AC3E}">
        <p14:creationId xmlns:p14="http://schemas.microsoft.com/office/powerpoint/2010/main" val="1689443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E8BB8F86-263F-CBCF-EFE9-CCC2F4CB9D27}"/>
              </a:ext>
            </a:extLst>
          </p:cNvPr>
          <p:cNvSpPr>
            <a:spLocks noGrp="1"/>
          </p:cNvSpPr>
          <p:nvPr>
            <p:ph type="title"/>
          </p:nvPr>
        </p:nvSpPr>
        <p:spPr/>
        <p:txBody>
          <a:bodyPr>
            <a:normAutofit fontScale="90000"/>
          </a:bodyPr>
          <a:lstStyle/>
          <a:p>
            <a:r>
              <a:rPr lang="sl-SI" dirty="0"/>
              <a:t>Kako merimo prevozno revščino?</a:t>
            </a:r>
          </a:p>
        </p:txBody>
      </p:sp>
      <p:sp>
        <p:nvSpPr>
          <p:cNvPr id="4" name="Označba mesta vsebine 3">
            <a:extLst>
              <a:ext uri="{FF2B5EF4-FFF2-40B4-BE49-F238E27FC236}">
                <a16:creationId xmlns:a16="http://schemas.microsoft.com/office/drawing/2014/main" id="{4066CC6E-A4B2-CA52-26CE-DB77D30A6ACD}"/>
              </a:ext>
            </a:extLst>
          </p:cNvPr>
          <p:cNvSpPr>
            <a:spLocks noGrp="1"/>
          </p:cNvSpPr>
          <p:nvPr>
            <p:ph sz="half" idx="2"/>
          </p:nvPr>
        </p:nvSpPr>
        <p:spPr>
          <a:xfrm>
            <a:off x="4462272" y="2223225"/>
            <a:ext cx="7333487" cy="4026890"/>
          </a:xfrm>
        </p:spPr>
        <p:txBody>
          <a:bodyPr>
            <a:normAutofit/>
          </a:bodyPr>
          <a:lstStyle/>
          <a:p>
            <a:pPr marL="0" indent="0">
              <a:buNone/>
            </a:pPr>
            <a:r>
              <a:rPr lang="sl-SI" b="1" dirty="0"/>
              <a:t>KAZALNIKI</a:t>
            </a:r>
          </a:p>
          <a:p>
            <a:pPr>
              <a:buFontTx/>
              <a:buChar char="-"/>
            </a:pPr>
            <a:r>
              <a:rPr lang="sl-SI" dirty="0"/>
              <a:t>Oddaljenost postajališč JPP,</a:t>
            </a:r>
          </a:p>
          <a:p>
            <a:pPr>
              <a:buFontTx/>
              <a:buChar char="-"/>
            </a:pPr>
            <a:r>
              <a:rPr lang="sl-SI" dirty="0"/>
              <a:t>Delež ekonomsko in socialno ogroženih lastnikov avtomobilov,</a:t>
            </a:r>
          </a:p>
          <a:p>
            <a:pPr>
              <a:buFontTx/>
              <a:buChar char="-"/>
            </a:pPr>
            <a:r>
              <a:rPr lang="sl-SI" dirty="0"/>
              <a:t>Delež prebivalcev, ki težko dostopajo do JPP,</a:t>
            </a:r>
          </a:p>
          <a:p>
            <a:pPr>
              <a:buFontTx/>
              <a:buChar char="-"/>
            </a:pPr>
            <a:r>
              <a:rPr lang="sl-SI" dirty="0"/>
              <a:t>Delež oseb z oviranostmi, ki težko dostopajo do JPP.</a:t>
            </a:r>
          </a:p>
        </p:txBody>
      </p:sp>
      <p:grpSp>
        <p:nvGrpSpPr>
          <p:cNvPr id="5" name="Skupina 4">
            <a:extLst>
              <a:ext uri="{FF2B5EF4-FFF2-40B4-BE49-F238E27FC236}">
                <a16:creationId xmlns:a16="http://schemas.microsoft.com/office/drawing/2014/main" id="{9E482D20-8D04-9ABA-056C-90B6599FE636}"/>
              </a:ext>
            </a:extLst>
          </p:cNvPr>
          <p:cNvGrpSpPr/>
          <p:nvPr/>
        </p:nvGrpSpPr>
        <p:grpSpPr>
          <a:xfrm>
            <a:off x="1796447" y="2385862"/>
            <a:ext cx="2384537" cy="3223290"/>
            <a:chOff x="6175" y="281"/>
            <a:chExt cx="1755945" cy="1439437"/>
          </a:xfrm>
          <a:solidFill>
            <a:schemeClr val="bg2"/>
          </a:solidFill>
        </p:grpSpPr>
        <p:sp>
          <p:nvSpPr>
            <p:cNvPr id="6" name="Pravokotnik 5">
              <a:extLst>
                <a:ext uri="{FF2B5EF4-FFF2-40B4-BE49-F238E27FC236}">
                  <a16:creationId xmlns:a16="http://schemas.microsoft.com/office/drawing/2014/main" id="{80CDBF21-0B47-E3EB-CF1C-6511C08CE480}"/>
                </a:ext>
              </a:extLst>
            </p:cNvPr>
            <p:cNvSpPr/>
            <p:nvPr/>
          </p:nvSpPr>
          <p:spPr>
            <a:xfrm>
              <a:off x="6175" y="281"/>
              <a:ext cx="1755945" cy="1439437"/>
            </a:xfrm>
            <a:prstGeom prst="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sl-SI">
                <a:solidFill>
                  <a:schemeClr val="tx1">
                    <a:lumMod val="85000"/>
                  </a:schemeClr>
                </a:solidFill>
              </a:endParaRPr>
            </a:p>
          </p:txBody>
        </p:sp>
        <p:sp>
          <p:nvSpPr>
            <p:cNvPr id="7" name="PoljeZBesedilom 6">
              <a:extLst>
                <a:ext uri="{FF2B5EF4-FFF2-40B4-BE49-F238E27FC236}">
                  <a16:creationId xmlns:a16="http://schemas.microsoft.com/office/drawing/2014/main" id="{5D100C98-07D8-0658-082B-D9B9AABFBC07}"/>
                </a:ext>
              </a:extLst>
            </p:cNvPr>
            <p:cNvSpPr txBox="1"/>
            <p:nvPr/>
          </p:nvSpPr>
          <p:spPr>
            <a:xfrm>
              <a:off x="6175" y="281"/>
              <a:ext cx="1755945" cy="1439437"/>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sl-SI" sz="2800" b="1" kern="1200" dirty="0">
                  <a:solidFill>
                    <a:schemeClr val="tx1">
                      <a:lumMod val="85000"/>
                    </a:schemeClr>
                  </a:solidFill>
                  <a:latin typeface="+mj-lt"/>
                </a:rPr>
                <a:t>Razpoložljivost</a:t>
              </a:r>
              <a:endParaRPr lang="sl-SI" b="1" kern="1200" dirty="0">
                <a:solidFill>
                  <a:schemeClr val="tx1">
                    <a:lumMod val="85000"/>
                  </a:schemeClr>
                </a:solidFill>
                <a:latin typeface="+mj-lt"/>
              </a:endParaRPr>
            </a:p>
            <a:p>
              <a:pPr marL="0" lvl="0" indent="0" algn="ctr" defTabSz="533400">
                <a:lnSpc>
                  <a:spcPct val="90000"/>
                </a:lnSpc>
                <a:spcBef>
                  <a:spcPct val="0"/>
                </a:spcBef>
                <a:spcAft>
                  <a:spcPct val="35000"/>
                </a:spcAft>
                <a:buNone/>
              </a:pPr>
              <a:endParaRPr lang="sl-SI" kern="1200" dirty="0">
                <a:solidFill>
                  <a:schemeClr val="tx1">
                    <a:lumMod val="85000"/>
                  </a:schemeClr>
                </a:solidFill>
                <a:latin typeface="+mj-lt"/>
              </a:endParaRPr>
            </a:p>
            <a:p>
              <a:pPr marL="0" lvl="0" indent="0" algn="ctr" defTabSz="533400">
                <a:lnSpc>
                  <a:spcPct val="90000"/>
                </a:lnSpc>
                <a:spcBef>
                  <a:spcPct val="0"/>
                </a:spcBef>
                <a:spcAft>
                  <a:spcPct val="35000"/>
                </a:spcAft>
                <a:buNone/>
              </a:pPr>
              <a:r>
                <a:rPr lang="sl-SI" sz="2800" kern="1200" dirty="0" err="1">
                  <a:solidFill>
                    <a:schemeClr val="tx1">
                      <a:lumMod val="85000"/>
                    </a:schemeClr>
                  </a:solidFill>
                  <a:latin typeface="+mj-lt"/>
                </a:rPr>
                <a:t>Availability</a:t>
              </a:r>
              <a:endParaRPr lang="sl-SI" sz="2800" kern="1200" dirty="0">
                <a:solidFill>
                  <a:schemeClr val="tx1">
                    <a:lumMod val="85000"/>
                  </a:schemeClr>
                </a:solidFill>
                <a:latin typeface="+mj-lt"/>
              </a:endParaRPr>
            </a:p>
          </p:txBody>
        </p:sp>
      </p:grpSp>
    </p:spTree>
    <p:extLst>
      <p:ext uri="{BB962C8B-B14F-4D97-AF65-F5344CB8AC3E}">
        <p14:creationId xmlns:p14="http://schemas.microsoft.com/office/powerpoint/2010/main" val="231207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6EB75198-A365-4BD7-28D1-E4D372883A20}"/>
              </a:ext>
            </a:extLst>
          </p:cNvPr>
          <p:cNvSpPr>
            <a:spLocks noGrp="1"/>
          </p:cNvSpPr>
          <p:nvPr>
            <p:ph type="title"/>
          </p:nvPr>
        </p:nvSpPr>
        <p:spPr/>
        <p:txBody>
          <a:bodyPr>
            <a:normAutofit fontScale="90000"/>
          </a:bodyPr>
          <a:lstStyle/>
          <a:p>
            <a:r>
              <a:rPr lang="sl-SI" dirty="0"/>
              <a:t>Kako merimo prevozno revščino?</a:t>
            </a:r>
          </a:p>
        </p:txBody>
      </p:sp>
      <p:sp>
        <p:nvSpPr>
          <p:cNvPr id="4" name="Označba mesta vsebine 3">
            <a:extLst>
              <a:ext uri="{FF2B5EF4-FFF2-40B4-BE49-F238E27FC236}">
                <a16:creationId xmlns:a16="http://schemas.microsoft.com/office/drawing/2014/main" id="{B05F2CB2-8B93-7DE5-8697-8322DB68A343}"/>
              </a:ext>
            </a:extLst>
          </p:cNvPr>
          <p:cNvSpPr>
            <a:spLocks noGrp="1"/>
          </p:cNvSpPr>
          <p:nvPr>
            <p:ph sz="half" idx="2"/>
          </p:nvPr>
        </p:nvSpPr>
        <p:spPr>
          <a:xfrm>
            <a:off x="4914900" y="2223225"/>
            <a:ext cx="6844284" cy="4026890"/>
          </a:xfrm>
        </p:spPr>
        <p:txBody>
          <a:bodyPr>
            <a:normAutofit/>
          </a:bodyPr>
          <a:lstStyle/>
          <a:p>
            <a:pPr marL="0" indent="0">
              <a:buNone/>
            </a:pPr>
            <a:r>
              <a:rPr lang="sl-SI" b="1" dirty="0"/>
              <a:t>KAZALNIKI</a:t>
            </a:r>
          </a:p>
          <a:p>
            <a:pPr>
              <a:buFontTx/>
              <a:buChar char="-"/>
            </a:pPr>
            <a:r>
              <a:rPr lang="sl-SI" dirty="0"/>
              <a:t>Delež prebivalcev s slabšim dostopom do postajališč JPP (1 km),</a:t>
            </a:r>
          </a:p>
          <a:p>
            <a:pPr>
              <a:buFontTx/>
              <a:buChar char="-"/>
            </a:pPr>
            <a:endParaRPr lang="sl-SI" dirty="0"/>
          </a:p>
          <a:p>
            <a:pPr>
              <a:buFontTx/>
              <a:buChar char="-"/>
            </a:pPr>
            <a:r>
              <a:rPr lang="sl-SI" dirty="0"/>
              <a:t>Delež prebivalcev s slabšim dostopom do dela in storitev splošnega pomena (trajanje potovanj z javnim prevozom na delo, zdravje, izobraževanje, varstvo…).</a:t>
            </a:r>
          </a:p>
          <a:p>
            <a:pPr>
              <a:buFontTx/>
              <a:buChar char="-"/>
            </a:pPr>
            <a:endParaRPr lang="sl-SI" dirty="0"/>
          </a:p>
        </p:txBody>
      </p:sp>
      <p:grpSp>
        <p:nvGrpSpPr>
          <p:cNvPr id="5" name="Skupina 4">
            <a:extLst>
              <a:ext uri="{FF2B5EF4-FFF2-40B4-BE49-F238E27FC236}">
                <a16:creationId xmlns:a16="http://schemas.microsoft.com/office/drawing/2014/main" id="{F65876DF-DDA9-79E4-5327-9EDCF445E4D9}"/>
              </a:ext>
            </a:extLst>
          </p:cNvPr>
          <p:cNvGrpSpPr/>
          <p:nvPr/>
        </p:nvGrpSpPr>
        <p:grpSpPr>
          <a:xfrm>
            <a:off x="1732570" y="2551872"/>
            <a:ext cx="2484595" cy="3223290"/>
            <a:chOff x="2002027" y="281"/>
            <a:chExt cx="1755945" cy="1439437"/>
          </a:xfrm>
          <a:solidFill>
            <a:schemeClr val="bg2"/>
          </a:solidFill>
        </p:grpSpPr>
        <p:sp>
          <p:nvSpPr>
            <p:cNvPr id="6" name="Pravokotnik 5">
              <a:extLst>
                <a:ext uri="{FF2B5EF4-FFF2-40B4-BE49-F238E27FC236}">
                  <a16:creationId xmlns:a16="http://schemas.microsoft.com/office/drawing/2014/main" id="{57973827-8E34-CE33-A35D-8A4FFA899C38}"/>
                </a:ext>
              </a:extLst>
            </p:cNvPr>
            <p:cNvSpPr/>
            <p:nvPr/>
          </p:nvSpPr>
          <p:spPr>
            <a:xfrm>
              <a:off x="2002027" y="281"/>
              <a:ext cx="1755945" cy="1439437"/>
            </a:xfrm>
            <a:prstGeom prst="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sl-SI">
                <a:solidFill>
                  <a:schemeClr val="tx1">
                    <a:lumMod val="85000"/>
                  </a:schemeClr>
                </a:solidFill>
              </a:endParaRPr>
            </a:p>
          </p:txBody>
        </p:sp>
        <p:sp>
          <p:nvSpPr>
            <p:cNvPr id="7" name="PoljeZBesedilom 6">
              <a:extLst>
                <a:ext uri="{FF2B5EF4-FFF2-40B4-BE49-F238E27FC236}">
                  <a16:creationId xmlns:a16="http://schemas.microsoft.com/office/drawing/2014/main" id="{69164609-8DFD-9BC9-367B-1956D8EA3477}"/>
                </a:ext>
              </a:extLst>
            </p:cNvPr>
            <p:cNvSpPr txBox="1"/>
            <p:nvPr/>
          </p:nvSpPr>
          <p:spPr>
            <a:xfrm>
              <a:off x="2002027" y="281"/>
              <a:ext cx="1755945" cy="1439437"/>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sl-SI" sz="2800" b="1" kern="1200" dirty="0">
                  <a:solidFill>
                    <a:schemeClr val="tx1">
                      <a:lumMod val="85000"/>
                    </a:schemeClr>
                  </a:solidFill>
                  <a:latin typeface="+mj-lt"/>
                </a:rPr>
                <a:t>Dostopnost</a:t>
              </a:r>
            </a:p>
            <a:p>
              <a:pPr marL="0" lvl="0" indent="0" algn="ctr" defTabSz="533400">
                <a:lnSpc>
                  <a:spcPct val="90000"/>
                </a:lnSpc>
                <a:spcBef>
                  <a:spcPct val="0"/>
                </a:spcBef>
                <a:spcAft>
                  <a:spcPct val="35000"/>
                </a:spcAft>
                <a:buNone/>
              </a:pPr>
              <a:endParaRPr lang="sl-SI" sz="2800" kern="1200" dirty="0">
                <a:solidFill>
                  <a:schemeClr val="tx1">
                    <a:lumMod val="85000"/>
                  </a:schemeClr>
                </a:solidFill>
                <a:latin typeface="+mj-lt"/>
              </a:endParaRPr>
            </a:p>
            <a:p>
              <a:pPr marL="0" lvl="0" indent="0" algn="ctr" defTabSz="533400">
                <a:lnSpc>
                  <a:spcPct val="90000"/>
                </a:lnSpc>
                <a:spcBef>
                  <a:spcPct val="0"/>
                </a:spcBef>
                <a:spcAft>
                  <a:spcPct val="35000"/>
                </a:spcAft>
                <a:buNone/>
              </a:pPr>
              <a:r>
                <a:rPr lang="sl-SI" sz="2800" kern="1200" dirty="0" err="1">
                  <a:solidFill>
                    <a:schemeClr val="tx1">
                      <a:lumMod val="85000"/>
                    </a:schemeClr>
                  </a:solidFill>
                  <a:latin typeface="+mj-lt"/>
                </a:rPr>
                <a:t>Accessibility</a:t>
              </a:r>
              <a:endParaRPr lang="sl-SI" sz="2800" kern="1200" dirty="0">
                <a:solidFill>
                  <a:schemeClr val="tx1">
                    <a:lumMod val="85000"/>
                  </a:schemeClr>
                </a:solidFill>
                <a:latin typeface="+mj-lt"/>
              </a:endParaRPr>
            </a:p>
          </p:txBody>
        </p:sp>
      </p:grpSp>
    </p:spTree>
    <p:extLst>
      <p:ext uri="{BB962C8B-B14F-4D97-AF65-F5344CB8AC3E}">
        <p14:creationId xmlns:p14="http://schemas.microsoft.com/office/powerpoint/2010/main" val="853003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4A59C-06D3-86CD-51E4-6824277789D8}"/>
            </a:ext>
          </a:extLst>
        </p:cNvPr>
        <p:cNvGrpSpPr/>
        <p:nvPr/>
      </p:nvGrpSpPr>
      <p:grpSpPr>
        <a:xfrm>
          <a:off x="0" y="0"/>
          <a:ext cx="0" cy="0"/>
          <a:chOff x="0" y="0"/>
          <a:chExt cx="0" cy="0"/>
        </a:xfrm>
      </p:grpSpPr>
      <p:sp>
        <p:nvSpPr>
          <p:cNvPr id="2" name="Naslov 1">
            <a:extLst>
              <a:ext uri="{FF2B5EF4-FFF2-40B4-BE49-F238E27FC236}">
                <a16:creationId xmlns:a16="http://schemas.microsoft.com/office/drawing/2014/main" id="{FC14471F-9A27-7C17-49DF-A742C427E0FC}"/>
              </a:ext>
            </a:extLst>
          </p:cNvPr>
          <p:cNvSpPr>
            <a:spLocks noGrp="1"/>
          </p:cNvSpPr>
          <p:nvPr>
            <p:ph type="title"/>
          </p:nvPr>
        </p:nvSpPr>
        <p:spPr/>
        <p:txBody>
          <a:bodyPr>
            <a:normAutofit fontScale="90000"/>
          </a:bodyPr>
          <a:lstStyle/>
          <a:p>
            <a:r>
              <a:rPr lang="sl-SI" dirty="0"/>
              <a:t>Kako merimo prevozno revščino?</a:t>
            </a:r>
          </a:p>
        </p:txBody>
      </p:sp>
      <p:sp>
        <p:nvSpPr>
          <p:cNvPr id="4" name="Označba mesta vsebine 3">
            <a:extLst>
              <a:ext uri="{FF2B5EF4-FFF2-40B4-BE49-F238E27FC236}">
                <a16:creationId xmlns:a16="http://schemas.microsoft.com/office/drawing/2014/main" id="{232BB75E-00C6-82D4-7CD0-3A8B8451C787}"/>
              </a:ext>
            </a:extLst>
          </p:cNvPr>
          <p:cNvSpPr>
            <a:spLocks noGrp="1"/>
          </p:cNvSpPr>
          <p:nvPr>
            <p:ph sz="half" idx="2"/>
          </p:nvPr>
        </p:nvSpPr>
        <p:spPr>
          <a:xfrm>
            <a:off x="5277830" y="2278089"/>
            <a:ext cx="6325906" cy="4026890"/>
          </a:xfrm>
        </p:spPr>
        <p:txBody>
          <a:bodyPr/>
          <a:lstStyle/>
          <a:p>
            <a:pPr marL="0" indent="0">
              <a:buNone/>
            </a:pPr>
            <a:r>
              <a:rPr lang="sl-SI" b="1" dirty="0"/>
              <a:t>KAZALNIKI</a:t>
            </a:r>
          </a:p>
          <a:p>
            <a:pPr>
              <a:buFontTx/>
              <a:buChar char="-"/>
            </a:pPr>
            <a:r>
              <a:rPr lang="sl-SI" dirty="0"/>
              <a:t>Delež izdatkov za prevoze po </a:t>
            </a:r>
            <a:r>
              <a:rPr lang="sl-SI" dirty="0" err="1"/>
              <a:t>kvintilih</a:t>
            </a:r>
            <a:r>
              <a:rPr lang="sl-SI" dirty="0"/>
              <a:t>,</a:t>
            </a:r>
          </a:p>
          <a:p>
            <a:pPr>
              <a:buFontTx/>
              <a:buChar char="-"/>
            </a:pPr>
            <a:r>
              <a:rPr lang="sl-SI" dirty="0"/>
              <a:t>Delež prebivalcev, ki si ne morejo privoščiti avtomobila,</a:t>
            </a:r>
          </a:p>
          <a:p>
            <a:pPr>
              <a:buFontTx/>
              <a:buChar char="-"/>
            </a:pPr>
            <a:r>
              <a:rPr lang="sl-SI" dirty="0"/>
              <a:t>Deleže prebivalcev, ki si ne morejo privoščiti JPP.</a:t>
            </a:r>
          </a:p>
          <a:p>
            <a:pPr>
              <a:buFontTx/>
              <a:buChar char="-"/>
            </a:pPr>
            <a:endParaRPr lang="sl-SI" dirty="0"/>
          </a:p>
        </p:txBody>
      </p:sp>
      <p:sp>
        <p:nvSpPr>
          <p:cNvPr id="6" name="Pravokotnik 5">
            <a:extLst>
              <a:ext uri="{FF2B5EF4-FFF2-40B4-BE49-F238E27FC236}">
                <a16:creationId xmlns:a16="http://schemas.microsoft.com/office/drawing/2014/main" id="{E1059738-A5C7-4D78-AE5F-67BC2F7CFDA4}"/>
              </a:ext>
            </a:extLst>
          </p:cNvPr>
          <p:cNvSpPr/>
          <p:nvPr/>
        </p:nvSpPr>
        <p:spPr>
          <a:xfrm>
            <a:off x="1732570" y="2551872"/>
            <a:ext cx="2484595" cy="3223290"/>
          </a:xfrm>
          <a:prstGeom prst="rect">
            <a:avLst/>
          </a:prstGeom>
          <a:solidFill>
            <a:schemeClr val="bg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sl-SI">
              <a:solidFill>
                <a:schemeClr val="tx1">
                  <a:lumMod val="85000"/>
                </a:schemeClr>
              </a:solidFill>
            </a:endParaRPr>
          </a:p>
        </p:txBody>
      </p:sp>
      <p:grpSp>
        <p:nvGrpSpPr>
          <p:cNvPr id="8" name="Skupina 7">
            <a:extLst>
              <a:ext uri="{FF2B5EF4-FFF2-40B4-BE49-F238E27FC236}">
                <a16:creationId xmlns:a16="http://schemas.microsoft.com/office/drawing/2014/main" id="{0FF3A30F-DC51-21A5-AB0F-D1171AFBE246}"/>
              </a:ext>
            </a:extLst>
          </p:cNvPr>
          <p:cNvGrpSpPr/>
          <p:nvPr/>
        </p:nvGrpSpPr>
        <p:grpSpPr>
          <a:xfrm>
            <a:off x="1565713" y="2551872"/>
            <a:ext cx="2818308" cy="3223290"/>
            <a:chOff x="3997879" y="281"/>
            <a:chExt cx="1755945" cy="1439437"/>
          </a:xfrm>
          <a:solidFill>
            <a:schemeClr val="bg2"/>
          </a:solidFill>
        </p:grpSpPr>
        <p:sp>
          <p:nvSpPr>
            <p:cNvPr id="9" name="Pravokotnik 8">
              <a:extLst>
                <a:ext uri="{FF2B5EF4-FFF2-40B4-BE49-F238E27FC236}">
                  <a16:creationId xmlns:a16="http://schemas.microsoft.com/office/drawing/2014/main" id="{C3CBF262-90D0-E985-DB2D-EB519F4E8AB1}"/>
                </a:ext>
              </a:extLst>
            </p:cNvPr>
            <p:cNvSpPr/>
            <p:nvPr/>
          </p:nvSpPr>
          <p:spPr>
            <a:xfrm>
              <a:off x="3997879" y="281"/>
              <a:ext cx="1755945" cy="1439437"/>
            </a:xfrm>
            <a:prstGeom prst="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sl-SI">
                <a:solidFill>
                  <a:schemeClr val="tx1">
                    <a:lumMod val="85000"/>
                  </a:schemeClr>
                </a:solidFill>
              </a:endParaRPr>
            </a:p>
          </p:txBody>
        </p:sp>
        <p:sp>
          <p:nvSpPr>
            <p:cNvPr id="10" name="PoljeZBesedilom 9">
              <a:extLst>
                <a:ext uri="{FF2B5EF4-FFF2-40B4-BE49-F238E27FC236}">
                  <a16:creationId xmlns:a16="http://schemas.microsoft.com/office/drawing/2014/main" id="{B1D3A596-D4D3-ECA1-4816-5DF02B398C49}"/>
                </a:ext>
              </a:extLst>
            </p:cNvPr>
            <p:cNvSpPr txBox="1"/>
            <p:nvPr/>
          </p:nvSpPr>
          <p:spPr>
            <a:xfrm>
              <a:off x="3997879" y="281"/>
              <a:ext cx="1755945" cy="1439437"/>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sl-SI" sz="2800" b="1" kern="1200" dirty="0">
                  <a:solidFill>
                    <a:schemeClr val="tx1">
                      <a:lumMod val="85000"/>
                    </a:schemeClr>
                  </a:solidFill>
                  <a:latin typeface="+mj-lt"/>
                </a:rPr>
                <a:t>Cenovna dostopnost</a:t>
              </a:r>
            </a:p>
            <a:p>
              <a:pPr marL="0" lvl="0" indent="0" algn="ctr" defTabSz="533400">
                <a:lnSpc>
                  <a:spcPct val="90000"/>
                </a:lnSpc>
                <a:spcBef>
                  <a:spcPct val="0"/>
                </a:spcBef>
                <a:spcAft>
                  <a:spcPct val="35000"/>
                </a:spcAft>
                <a:buNone/>
              </a:pPr>
              <a:endParaRPr lang="sl-SI" sz="2800" kern="1200" dirty="0">
                <a:solidFill>
                  <a:schemeClr val="tx1">
                    <a:lumMod val="85000"/>
                  </a:schemeClr>
                </a:solidFill>
                <a:latin typeface="+mj-lt"/>
              </a:endParaRPr>
            </a:p>
            <a:p>
              <a:pPr marL="0" lvl="0" indent="0" algn="ctr" defTabSz="533400">
                <a:lnSpc>
                  <a:spcPct val="90000"/>
                </a:lnSpc>
                <a:spcBef>
                  <a:spcPct val="0"/>
                </a:spcBef>
                <a:spcAft>
                  <a:spcPct val="35000"/>
                </a:spcAft>
                <a:buNone/>
              </a:pPr>
              <a:r>
                <a:rPr lang="sl-SI" sz="2800" kern="1200" dirty="0" err="1">
                  <a:solidFill>
                    <a:schemeClr val="tx1">
                      <a:lumMod val="85000"/>
                    </a:schemeClr>
                  </a:solidFill>
                  <a:latin typeface="+mj-lt"/>
                </a:rPr>
                <a:t>Affordability</a:t>
              </a:r>
              <a:endParaRPr lang="sl-SI" sz="2800" kern="1200" dirty="0">
                <a:solidFill>
                  <a:schemeClr val="tx1">
                    <a:lumMod val="85000"/>
                  </a:schemeClr>
                </a:solidFill>
                <a:latin typeface="+mj-lt"/>
              </a:endParaRPr>
            </a:p>
          </p:txBody>
        </p:sp>
      </p:grpSp>
    </p:spTree>
    <p:extLst>
      <p:ext uri="{BB962C8B-B14F-4D97-AF65-F5344CB8AC3E}">
        <p14:creationId xmlns:p14="http://schemas.microsoft.com/office/powerpoint/2010/main" val="1994550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1C215AA1-54C1-54B7-1ACA-030B94187B7A}"/>
              </a:ext>
            </a:extLst>
          </p:cNvPr>
          <p:cNvSpPr>
            <a:spLocks noGrp="1"/>
          </p:cNvSpPr>
          <p:nvPr>
            <p:ph type="title"/>
          </p:nvPr>
        </p:nvSpPr>
        <p:spPr>
          <a:xfrm>
            <a:off x="134112" y="1388011"/>
            <a:ext cx="11908536" cy="546100"/>
          </a:xfrm>
        </p:spPr>
        <p:txBody>
          <a:bodyPr>
            <a:normAutofit fontScale="90000"/>
          </a:bodyPr>
          <a:lstStyle/>
          <a:p>
            <a:r>
              <a:rPr lang="sl-SI" sz="1800" b="1"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Delež izdatkov za prevoz v dohodkih gospodinjstev po dohodkovnih </a:t>
            </a:r>
            <a:r>
              <a:rPr lang="sl-SI" sz="1800" b="1" dirty="0" err="1">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kvintilih</a:t>
            </a:r>
            <a:r>
              <a:rPr lang="sl-SI" sz="1800" b="1"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 (2022), SURS 2022, lastni izračuni)</a:t>
            </a:r>
            <a:endParaRPr lang="sl-SI" b="1" dirty="0"/>
          </a:p>
        </p:txBody>
      </p:sp>
      <p:graphicFrame>
        <p:nvGraphicFramePr>
          <p:cNvPr id="3" name="Grafikon 2">
            <a:extLst>
              <a:ext uri="{FF2B5EF4-FFF2-40B4-BE49-F238E27FC236}">
                <a16:creationId xmlns:a16="http://schemas.microsoft.com/office/drawing/2014/main" id="{C7C997F6-3C25-CFB7-AFED-2AF7B6063FB7}"/>
              </a:ext>
            </a:extLst>
          </p:cNvPr>
          <p:cNvGraphicFramePr/>
          <p:nvPr>
            <p:extLst>
              <p:ext uri="{D42A27DB-BD31-4B8C-83A1-F6EECF244321}">
                <p14:modId xmlns:p14="http://schemas.microsoft.com/office/powerpoint/2010/main" val="3110238047"/>
              </p:ext>
            </p:extLst>
          </p:nvPr>
        </p:nvGraphicFramePr>
        <p:xfrm>
          <a:off x="283464" y="1809114"/>
          <a:ext cx="11908536" cy="462826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887214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568E233B-C156-E1D9-CDA5-9D4817B47A16}"/>
              </a:ext>
            </a:extLst>
          </p:cNvPr>
          <p:cNvSpPr>
            <a:spLocks noGrp="1"/>
          </p:cNvSpPr>
          <p:nvPr>
            <p:ph type="title"/>
          </p:nvPr>
        </p:nvSpPr>
        <p:spPr>
          <a:xfrm>
            <a:off x="385589" y="1424587"/>
            <a:ext cx="11534661" cy="546100"/>
          </a:xfrm>
        </p:spPr>
        <p:txBody>
          <a:bodyPr>
            <a:normAutofit/>
          </a:bodyPr>
          <a:lstStyle/>
          <a:p>
            <a:r>
              <a:rPr lang="sl-SI" sz="2000" b="1"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Dostopnost osebnega avtomobila po dohodkovnih </a:t>
            </a:r>
            <a:r>
              <a:rPr lang="sl-SI" sz="2000" b="1" dirty="0" err="1">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kvintilih</a:t>
            </a:r>
            <a:r>
              <a:rPr lang="sl-SI" sz="2000" b="1"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 (2022), SURS 2022</a:t>
            </a:r>
            <a:endParaRPr lang="sl-SI" b="1" dirty="0"/>
          </a:p>
        </p:txBody>
      </p:sp>
      <p:graphicFrame>
        <p:nvGraphicFramePr>
          <p:cNvPr id="3" name="Grafikon 2">
            <a:extLst>
              <a:ext uri="{FF2B5EF4-FFF2-40B4-BE49-F238E27FC236}">
                <a16:creationId xmlns:a16="http://schemas.microsoft.com/office/drawing/2014/main" id="{F038E1E0-A84B-23A6-1460-F72650799AD7}"/>
              </a:ext>
            </a:extLst>
          </p:cNvPr>
          <p:cNvGraphicFramePr/>
          <p:nvPr>
            <p:extLst>
              <p:ext uri="{D42A27DB-BD31-4B8C-83A1-F6EECF244321}">
                <p14:modId xmlns:p14="http://schemas.microsoft.com/office/powerpoint/2010/main" val="756908138"/>
              </p:ext>
            </p:extLst>
          </p:nvPr>
        </p:nvGraphicFramePr>
        <p:xfrm>
          <a:off x="385590" y="1809115"/>
          <a:ext cx="11336357" cy="473490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965177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5AB4659B-AACF-FDCA-27EB-6324D442A37F}"/>
              </a:ext>
            </a:extLst>
          </p:cNvPr>
          <p:cNvSpPr>
            <a:spLocks noGrp="1"/>
          </p:cNvSpPr>
          <p:nvPr>
            <p:ph type="title"/>
          </p:nvPr>
        </p:nvSpPr>
        <p:spPr>
          <a:xfrm>
            <a:off x="448022" y="1218111"/>
            <a:ext cx="8069750" cy="676232"/>
          </a:xfrm>
        </p:spPr>
        <p:txBody>
          <a:bodyPr>
            <a:normAutofit fontScale="90000"/>
          </a:bodyPr>
          <a:lstStyle/>
          <a:p>
            <a:r>
              <a:rPr lang="sl-SI" dirty="0"/>
              <a:t>Ukrepanje</a:t>
            </a:r>
          </a:p>
        </p:txBody>
      </p:sp>
      <p:sp>
        <p:nvSpPr>
          <p:cNvPr id="3" name="Označba mesta besedila 2">
            <a:extLst>
              <a:ext uri="{FF2B5EF4-FFF2-40B4-BE49-F238E27FC236}">
                <a16:creationId xmlns:a16="http://schemas.microsoft.com/office/drawing/2014/main" id="{0AEB146E-093C-9C79-046E-E11F28ED4F71}"/>
              </a:ext>
            </a:extLst>
          </p:cNvPr>
          <p:cNvSpPr>
            <a:spLocks noGrp="1"/>
          </p:cNvSpPr>
          <p:nvPr>
            <p:ph type="body" idx="1"/>
          </p:nvPr>
        </p:nvSpPr>
        <p:spPr/>
        <p:txBody>
          <a:bodyPr/>
          <a:lstStyle/>
          <a:p>
            <a:endParaRPr lang="sl-SI"/>
          </a:p>
        </p:txBody>
      </p:sp>
      <p:sp>
        <p:nvSpPr>
          <p:cNvPr id="4" name="Označba mesta vsebine 3">
            <a:extLst>
              <a:ext uri="{FF2B5EF4-FFF2-40B4-BE49-F238E27FC236}">
                <a16:creationId xmlns:a16="http://schemas.microsoft.com/office/drawing/2014/main" id="{ABE7E1D0-A3B0-6FF2-C321-DBC14612D4D1}"/>
              </a:ext>
            </a:extLst>
          </p:cNvPr>
          <p:cNvSpPr>
            <a:spLocks noGrp="1"/>
          </p:cNvSpPr>
          <p:nvPr>
            <p:ph sz="half" idx="2"/>
          </p:nvPr>
        </p:nvSpPr>
        <p:spPr/>
        <p:txBody>
          <a:bodyPr/>
          <a:lstStyle/>
          <a:p>
            <a:endParaRPr lang="sl-SI"/>
          </a:p>
        </p:txBody>
      </p:sp>
      <p:sp>
        <p:nvSpPr>
          <p:cNvPr id="5" name="Označba mesta besedila 4">
            <a:extLst>
              <a:ext uri="{FF2B5EF4-FFF2-40B4-BE49-F238E27FC236}">
                <a16:creationId xmlns:a16="http://schemas.microsoft.com/office/drawing/2014/main" id="{C41C5F45-673B-7AED-9DDF-D7B370A770B1}"/>
              </a:ext>
            </a:extLst>
          </p:cNvPr>
          <p:cNvSpPr>
            <a:spLocks noGrp="1"/>
          </p:cNvSpPr>
          <p:nvPr>
            <p:ph type="body" sz="quarter" idx="3"/>
          </p:nvPr>
        </p:nvSpPr>
        <p:spPr/>
        <p:txBody>
          <a:bodyPr/>
          <a:lstStyle/>
          <a:p>
            <a:endParaRPr lang="sl-SI"/>
          </a:p>
        </p:txBody>
      </p:sp>
      <p:sp>
        <p:nvSpPr>
          <p:cNvPr id="6" name="Označba mesta vsebine 5">
            <a:extLst>
              <a:ext uri="{FF2B5EF4-FFF2-40B4-BE49-F238E27FC236}">
                <a16:creationId xmlns:a16="http://schemas.microsoft.com/office/drawing/2014/main" id="{20424C30-F64F-77DF-5B5C-EE2A26D3C714}"/>
              </a:ext>
            </a:extLst>
          </p:cNvPr>
          <p:cNvSpPr>
            <a:spLocks noGrp="1"/>
          </p:cNvSpPr>
          <p:nvPr>
            <p:ph sz="quarter" idx="4"/>
          </p:nvPr>
        </p:nvSpPr>
        <p:spPr/>
        <p:txBody>
          <a:bodyPr/>
          <a:lstStyle/>
          <a:p>
            <a:endParaRPr lang="sl-SI"/>
          </a:p>
        </p:txBody>
      </p:sp>
      <p:pic>
        <p:nvPicPr>
          <p:cNvPr id="8" name="Slika 7">
            <a:extLst>
              <a:ext uri="{FF2B5EF4-FFF2-40B4-BE49-F238E27FC236}">
                <a16:creationId xmlns:a16="http://schemas.microsoft.com/office/drawing/2014/main" id="{CC84E4B3-FA0A-BDD3-BB07-0F46D99BAEF9}"/>
              </a:ext>
            </a:extLst>
          </p:cNvPr>
          <p:cNvPicPr>
            <a:picLocks noChangeAspect="1"/>
          </p:cNvPicPr>
          <p:nvPr/>
        </p:nvPicPr>
        <p:blipFill>
          <a:blip r:embed="rId3"/>
          <a:srcRect t="3893" b="17860"/>
          <a:stretch/>
        </p:blipFill>
        <p:spPr>
          <a:xfrm>
            <a:off x="455409" y="1786890"/>
            <a:ext cx="12012701" cy="5120957"/>
          </a:xfrm>
          <a:prstGeom prst="rect">
            <a:avLst/>
          </a:prstGeom>
        </p:spPr>
      </p:pic>
    </p:spTree>
    <p:extLst>
      <p:ext uri="{BB962C8B-B14F-4D97-AF65-F5344CB8AC3E}">
        <p14:creationId xmlns:p14="http://schemas.microsoft.com/office/powerpoint/2010/main" val="31041702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84D79-524B-F3B3-9F2F-BD1FE895526E}"/>
            </a:ext>
          </a:extLst>
        </p:cNvPr>
        <p:cNvGrpSpPr/>
        <p:nvPr/>
      </p:nvGrpSpPr>
      <p:grpSpPr>
        <a:xfrm>
          <a:off x="0" y="0"/>
          <a:ext cx="0" cy="0"/>
          <a:chOff x="0" y="0"/>
          <a:chExt cx="0" cy="0"/>
        </a:xfrm>
      </p:grpSpPr>
      <p:sp>
        <p:nvSpPr>
          <p:cNvPr id="2" name="Naslov 1">
            <a:extLst>
              <a:ext uri="{FF2B5EF4-FFF2-40B4-BE49-F238E27FC236}">
                <a16:creationId xmlns:a16="http://schemas.microsoft.com/office/drawing/2014/main" id="{976F2EC9-F3D1-EDD8-52B5-840BB318C0B5}"/>
              </a:ext>
            </a:extLst>
          </p:cNvPr>
          <p:cNvSpPr>
            <a:spLocks noGrp="1"/>
          </p:cNvSpPr>
          <p:nvPr>
            <p:ph type="title"/>
          </p:nvPr>
        </p:nvSpPr>
        <p:spPr>
          <a:xfrm>
            <a:off x="448022" y="1313361"/>
            <a:ext cx="8069750" cy="676232"/>
          </a:xfrm>
        </p:spPr>
        <p:txBody>
          <a:bodyPr>
            <a:normAutofit fontScale="90000"/>
          </a:bodyPr>
          <a:lstStyle/>
          <a:p>
            <a:r>
              <a:rPr lang="sl-SI" dirty="0"/>
              <a:t>Socialno podnebni načrt</a:t>
            </a:r>
          </a:p>
        </p:txBody>
      </p:sp>
      <p:sp>
        <p:nvSpPr>
          <p:cNvPr id="3" name="Označba mesta besedila 2">
            <a:extLst>
              <a:ext uri="{FF2B5EF4-FFF2-40B4-BE49-F238E27FC236}">
                <a16:creationId xmlns:a16="http://schemas.microsoft.com/office/drawing/2014/main" id="{2D0FCB98-C6A2-AEEE-A964-7FA6C2F8F431}"/>
              </a:ext>
            </a:extLst>
          </p:cNvPr>
          <p:cNvSpPr>
            <a:spLocks noGrp="1"/>
          </p:cNvSpPr>
          <p:nvPr>
            <p:ph type="body" idx="1"/>
          </p:nvPr>
        </p:nvSpPr>
        <p:spPr>
          <a:xfrm>
            <a:off x="563563" y="2017417"/>
            <a:ext cx="5157787" cy="503280"/>
          </a:xfrm>
        </p:spPr>
        <p:txBody>
          <a:bodyPr/>
          <a:lstStyle/>
          <a:p>
            <a:r>
              <a:rPr lang="sl-SI" dirty="0"/>
              <a:t>Prevozna revščina</a:t>
            </a:r>
          </a:p>
        </p:txBody>
      </p:sp>
      <p:sp>
        <p:nvSpPr>
          <p:cNvPr id="4" name="Označba mesta vsebine 3">
            <a:extLst>
              <a:ext uri="{FF2B5EF4-FFF2-40B4-BE49-F238E27FC236}">
                <a16:creationId xmlns:a16="http://schemas.microsoft.com/office/drawing/2014/main" id="{C8C5DE3A-769E-40DC-00E9-F7C2104FCA8D}"/>
              </a:ext>
            </a:extLst>
          </p:cNvPr>
          <p:cNvSpPr>
            <a:spLocks noGrp="1"/>
          </p:cNvSpPr>
          <p:nvPr>
            <p:ph sz="half" idx="2"/>
          </p:nvPr>
        </p:nvSpPr>
        <p:spPr>
          <a:xfrm>
            <a:off x="693611" y="3554460"/>
            <a:ext cx="5157787" cy="3684588"/>
          </a:xfrm>
        </p:spPr>
        <p:txBody>
          <a:bodyPr/>
          <a:lstStyle/>
          <a:p>
            <a:pPr>
              <a:buFontTx/>
              <a:buChar char="-"/>
            </a:pPr>
            <a:r>
              <a:rPr lang="sl-SI" dirty="0"/>
              <a:t>Prevozi na klic</a:t>
            </a:r>
          </a:p>
          <a:p>
            <a:pPr>
              <a:buFontTx/>
              <a:buChar char="-"/>
            </a:pPr>
            <a:r>
              <a:rPr lang="sl-SI" dirty="0"/>
              <a:t>Socialni e-leasing</a:t>
            </a:r>
          </a:p>
          <a:p>
            <a:pPr>
              <a:buFontTx/>
              <a:buChar char="-"/>
            </a:pPr>
            <a:r>
              <a:rPr lang="sl-SI" dirty="0"/>
              <a:t>Podnebni vavčerji</a:t>
            </a:r>
          </a:p>
        </p:txBody>
      </p:sp>
      <p:cxnSp>
        <p:nvCxnSpPr>
          <p:cNvPr id="13" name="Raven puščični povezovalnik 12">
            <a:extLst>
              <a:ext uri="{FF2B5EF4-FFF2-40B4-BE49-F238E27FC236}">
                <a16:creationId xmlns:a16="http://schemas.microsoft.com/office/drawing/2014/main" id="{832C4E33-E8A2-DA2A-0432-234C76A24107}"/>
              </a:ext>
            </a:extLst>
          </p:cNvPr>
          <p:cNvCxnSpPr>
            <a:cxnSpLocks/>
          </p:cNvCxnSpPr>
          <p:nvPr/>
        </p:nvCxnSpPr>
        <p:spPr>
          <a:xfrm>
            <a:off x="3486914" y="3747840"/>
            <a:ext cx="2910840" cy="342296"/>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4" name="Raven puščični povezovalnik 13">
            <a:extLst>
              <a:ext uri="{FF2B5EF4-FFF2-40B4-BE49-F238E27FC236}">
                <a16:creationId xmlns:a16="http://schemas.microsoft.com/office/drawing/2014/main" id="{B0568462-17A7-DFD5-7C1D-D4A60C553359}"/>
              </a:ext>
            </a:extLst>
          </p:cNvPr>
          <p:cNvCxnSpPr>
            <a:cxnSpLocks/>
          </p:cNvCxnSpPr>
          <p:nvPr/>
        </p:nvCxnSpPr>
        <p:spPr>
          <a:xfrm>
            <a:off x="3938018" y="4369600"/>
            <a:ext cx="2459736"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8" name="PoljeZBesedilom 17">
            <a:extLst>
              <a:ext uri="{FF2B5EF4-FFF2-40B4-BE49-F238E27FC236}">
                <a16:creationId xmlns:a16="http://schemas.microsoft.com/office/drawing/2014/main" id="{728EDB6F-BC51-9664-BB63-96203D620168}"/>
              </a:ext>
            </a:extLst>
          </p:cNvPr>
          <p:cNvSpPr txBox="1"/>
          <p:nvPr/>
        </p:nvSpPr>
        <p:spPr>
          <a:xfrm>
            <a:off x="6850953" y="3918988"/>
            <a:ext cx="4489704" cy="523220"/>
          </a:xfrm>
          <a:prstGeom prst="rect">
            <a:avLst/>
          </a:prstGeom>
          <a:noFill/>
        </p:spPr>
        <p:txBody>
          <a:bodyPr wrap="square" rtlCol="0">
            <a:spAutoFit/>
          </a:bodyPr>
          <a:lstStyle/>
          <a:p>
            <a:r>
              <a:rPr lang="sl-SI" sz="2800" b="1" dirty="0" err="1">
                <a:solidFill>
                  <a:schemeClr val="accent2">
                    <a:lumMod val="75000"/>
                  </a:schemeClr>
                </a:solidFill>
              </a:rPr>
              <a:t>Mobilnostno</a:t>
            </a:r>
            <a:r>
              <a:rPr lang="sl-SI" sz="2800" b="1" dirty="0">
                <a:solidFill>
                  <a:schemeClr val="accent2">
                    <a:lumMod val="75000"/>
                  </a:schemeClr>
                </a:solidFill>
              </a:rPr>
              <a:t> svetovanje</a:t>
            </a:r>
          </a:p>
        </p:txBody>
      </p:sp>
    </p:spTree>
    <p:extLst>
      <p:ext uri="{BB962C8B-B14F-4D97-AF65-F5344CB8AC3E}">
        <p14:creationId xmlns:p14="http://schemas.microsoft.com/office/powerpoint/2010/main" val="74087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1D686B39-0376-E3B2-F3AD-7626C0DFB8EA}"/>
              </a:ext>
            </a:extLst>
          </p:cNvPr>
          <p:cNvSpPr>
            <a:spLocks noGrp="1"/>
          </p:cNvSpPr>
          <p:nvPr>
            <p:ph type="title"/>
          </p:nvPr>
        </p:nvSpPr>
        <p:spPr/>
        <p:txBody>
          <a:bodyPr/>
          <a:lstStyle/>
          <a:p>
            <a:r>
              <a:rPr lang="sl-SI" dirty="0"/>
              <a:t>Hvala!</a:t>
            </a:r>
            <a:br>
              <a:rPr lang="sl-SI" dirty="0"/>
            </a:br>
            <a:r>
              <a:rPr lang="sl-SI" dirty="0">
                <a:hlinkClick r:id="rId2"/>
              </a:rPr>
              <a:t>marjeta@focus.si</a:t>
            </a:r>
            <a:r>
              <a:rPr lang="sl-SI" dirty="0"/>
              <a:t> </a:t>
            </a:r>
          </a:p>
        </p:txBody>
      </p:sp>
    </p:spTree>
    <p:extLst>
      <p:ext uri="{BB962C8B-B14F-4D97-AF65-F5344CB8AC3E}">
        <p14:creationId xmlns:p14="http://schemas.microsoft.com/office/powerpoint/2010/main" val="26980117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4DCFE69-C5B9-AD52-D190-C052C5E6B331}"/>
              </a:ext>
            </a:extLst>
          </p:cNvPr>
          <p:cNvSpPr/>
          <p:nvPr/>
        </p:nvSpPr>
        <p:spPr>
          <a:xfrm>
            <a:off x="0" y="6037728"/>
            <a:ext cx="2299447" cy="82027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3" name="Subtitle 2">
            <a:extLst>
              <a:ext uri="{FF2B5EF4-FFF2-40B4-BE49-F238E27FC236}">
                <a16:creationId xmlns:a16="http://schemas.microsoft.com/office/drawing/2014/main" id="{25A757E9-953C-4793-BA3F-C341EE41B88B}"/>
              </a:ext>
            </a:extLst>
          </p:cNvPr>
          <p:cNvSpPr>
            <a:spLocks noGrp="1"/>
          </p:cNvSpPr>
          <p:nvPr>
            <p:ph type="subTitle" idx="1"/>
          </p:nvPr>
        </p:nvSpPr>
        <p:spPr>
          <a:xfrm>
            <a:off x="273609" y="3429000"/>
            <a:ext cx="6786097" cy="1479176"/>
          </a:xfrm>
        </p:spPr>
        <p:txBody>
          <a:bodyPr>
            <a:normAutofit lnSpcReduction="10000"/>
          </a:bodyPr>
          <a:lstStyle/>
          <a:p>
            <a:pPr algn="l"/>
            <a:r>
              <a:rPr lang="sl-SI" dirty="0">
                <a:solidFill>
                  <a:schemeClr val="tx1"/>
                </a:solidFill>
              </a:rPr>
              <a:t>Simon Koblar, Urbanistični inštitut Republike Slovenije</a:t>
            </a:r>
          </a:p>
          <a:p>
            <a:pPr algn="l"/>
            <a:r>
              <a:rPr lang="sl-SI" dirty="0">
                <a:solidFill>
                  <a:schemeClr val="tx1"/>
                </a:solidFill>
                <a:effectLst/>
                <a:ea typeface="Aptos" panose="020B0004020202020204" pitchFamily="34" charset="0"/>
              </a:rPr>
              <a:t>Uvodni dogodek za koordinatorje Evropskega tedna mobilnosti 2025, </a:t>
            </a:r>
            <a:r>
              <a:rPr lang="sl-SI" dirty="0">
                <a:solidFill>
                  <a:schemeClr val="tx1"/>
                </a:solidFill>
              </a:rPr>
              <a:t>Ljubljana 8. 4. 2025</a:t>
            </a:r>
            <a:endParaRPr lang="sl-SI" dirty="0">
              <a:solidFill>
                <a:schemeClr val="tx1"/>
              </a:solidFill>
              <a:effectLst/>
              <a:ea typeface="Aptos" panose="020B0004020202020204" pitchFamily="34" charset="0"/>
            </a:endParaRPr>
          </a:p>
        </p:txBody>
      </p:sp>
      <p:sp>
        <p:nvSpPr>
          <p:cNvPr id="9" name="Title 1">
            <a:extLst>
              <a:ext uri="{FF2B5EF4-FFF2-40B4-BE49-F238E27FC236}">
                <a16:creationId xmlns:a16="http://schemas.microsoft.com/office/drawing/2014/main" id="{C00FA025-5E0D-4989-A78F-097EF4DDE13A}"/>
              </a:ext>
            </a:extLst>
          </p:cNvPr>
          <p:cNvSpPr txBox="1">
            <a:spLocks/>
          </p:cNvSpPr>
          <p:nvPr/>
        </p:nvSpPr>
        <p:spPr>
          <a:xfrm>
            <a:off x="0" y="1050782"/>
            <a:ext cx="5513392" cy="208238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sl-SI" b="1" kern="0" dirty="0">
                <a:effectLst/>
                <a:latin typeface="Calibri" panose="020F0502020204030204" pitchFamily="34" charset="0"/>
                <a:ea typeface="Aptos" panose="020B0004020202020204" pitchFamily="34" charset="0"/>
              </a:rPr>
              <a:t>Dostopnost JPP v Sloveniji</a:t>
            </a:r>
            <a:endParaRPr lang="en-SI" sz="71400" b="1" dirty="0"/>
          </a:p>
        </p:txBody>
      </p:sp>
      <p:pic>
        <p:nvPicPr>
          <p:cNvPr id="5" name="Picture 4" descr="A grey rectangular sign with black text and white text&#10;&#10;Description automatically generated">
            <a:extLst>
              <a:ext uri="{FF2B5EF4-FFF2-40B4-BE49-F238E27FC236}">
                <a16:creationId xmlns:a16="http://schemas.microsoft.com/office/drawing/2014/main" id="{AE7B6604-06DA-7C4E-8746-DBF21A1277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727" y="6127858"/>
            <a:ext cx="1192409" cy="661569"/>
          </a:xfrm>
          <a:prstGeom prst="rect">
            <a:avLst/>
          </a:prstGeom>
        </p:spPr>
      </p:pic>
      <p:pic>
        <p:nvPicPr>
          <p:cNvPr id="2" name="Picture 1" descr="A black and green rectangles&#10;&#10;Description automatically generated">
            <a:extLst>
              <a:ext uri="{FF2B5EF4-FFF2-40B4-BE49-F238E27FC236}">
                <a16:creationId xmlns:a16="http://schemas.microsoft.com/office/drawing/2014/main" id="{EAF529D3-9226-DC55-08F4-18C2DD79D2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961" y="6121137"/>
            <a:ext cx="313857" cy="653451"/>
          </a:xfrm>
          <a:prstGeom prst="rect">
            <a:avLst/>
          </a:prstGeom>
        </p:spPr>
      </p:pic>
    </p:spTree>
    <p:extLst>
      <p:ext uri="{BB962C8B-B14F-4D97-AF65-F5344CB8AC3E}">
        <p14:creationId xmlns:p14="http://schemas.microsoft.com/office/powerpoint/2010/main" val="119162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47482E-2812-61F6-85AC-214856FB90EA}"/>
              </a:ext>
            </a:extLst>
          </p:cNvPr>
          <p:cNvSpPr>
            <a:spLocks noGrp="1"/>
          </p:cNvSpPr>
          <p:nvPr>
            <p:ph type="title"/>
          </p:nvPr>
        </p:nvSpPr>
        <p:spPr/>
        <p:txBody>
          <a:bodyPr/>
          <a:lstStyle/>
          <a:p>
            <a:r>
              <a:rPr lang="sl-SI"/>
              <a:t>Merjenje dostopnosti do JPP</a:t>
            </a:r>
          </a:p>
        </p:txBody>
      </p:sp>
      <p:sp>
        <p:nvSpPr>
          <p:cNvPr id="5" name="Text Placeholder 4">
            <a:extLst>
              <a:ext uri="{FF2B5EF4-FFF2-40B4-BE49-F238E27FC236}">
                <a16:creationId xmlns:a16="http://schemas.microsoft.com/office/drawing/2014/main" id="{97699771-2C20-D687-C922-0AB265D04DFC}"/>
              </a:ext>
            </a:extLst>
          </p:cNvPr>
          <p:cNvSpPr>
            <a:spLocks noGrp="1"/>
          </p:cNvSpPr>
          <p:nvPr>
            <p:ph type="body" idx="1"/>
          </p:nvPr>
        </p:nvSpPr>
        <p:spPr/>
        <p:txBody>
          <a:bodyPr/>
          <a:lstStyle/>
          <a:p>
            <a:endParaRPr lang="sl-SI"/>
          </a:p>
        </p:txBody>
      </p:sp>
    </p:spTree>
    <p:extLst>
      <p:ext uri="{BB962C8B-B14F-4D97-AF65-F5344CB8AC3E}">
        <p14:creationId xmlns:p14="http://schemas.microsoft.com/office/powerpoint/2010/main" val="3871422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buses and cars on a road&#10;&#10;Description automatically generated">
            <a:extLst>
              <a:ext uri="{FF2B5EF4-FFF2-40B4-BE49-F238E27FC236}">
                <a16:creationId xmlns:a16="http://schemas.microsoft.com/office/drawing/2014/main" id="{F36BF2D5-E7FE-85E6-E020-3DA4B61A94C1}"/>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1144943"/>
            <a:ext cx="12373535" cy="8249023"/>
          </a:xfrm>
          <a:prstGeom prst="rect">
            <a:avLst/>
          </a:prstGeom>
        </p:spPr>
      </p:pic>
      <p:sp>
        <p:nvSpPr>
          <p:cNvPr id="2" name="Title 1">
            <a:extLst>
              <a:ext uri="{FF2B5EF4-FFF2-40B4-BE49-F238E27FC236}">
                <a16:creationId xmlns:a16="http://schemas.microsoft.com/office/drawing/2014/main" id="{F81C641D-E8C8-670E-0E2A-DAC517C814D8}"/>
              </a:ext>
            </a:extLst>
          </p:cNvPr>
          <p:cNvSpPr>
            <a:spLocks noGrp="1"/>
          </p:cNvSpPr>
          <p:nvPr>
            <p:ph type="title"/>
          </p:nvPr>
        </p:nvSpPr>
        <p:spPr/>
        <p:txBody>
          <a:bodyPr>
            <a:normAutofit fontScale="90000"/>
          </a:bodyPr>
          <a:lstStyle/>
          <a:p>
            <a:r>
              <a:rPr lang="sl-SI"/>
              <a:t>Vhodni podatki</a:t>
            </a:r>
          </a:p>
        </p:txBody>
      </p:sp>
      <p:sp>
        <p:nvSpPr>
          <p:cNvPr id="3" name="Content Placeholder 2">
            <a:extLst>
              <a:ext uri="{FF2B5EF4-FFF2-40B4-BE49-F238E27FC236}">
                <a16:creationId xmlns:a16="http://schemas.microsoft.com/office/drawing/2014/main" id="{40C5BAC5-2D27-89EE-0120-47E68B190F62}"/>
              </a:ext>
            </a:extLst>
          </p:cNvPr>
          <p:cNvSpPr>
            <a:spLocks noGrp="1"/>
          </p:cNvSpPr>
          <p:nvPr>
            <p:ph idx="1"/>
          </p:nvPr>
        </p:nvSpPr>
        <p:spPr/>
        <p:txBody>
          <a:bodyPr/>
          <a:lstStyle/>
          <a:p>
            <a:r>
              <a:rPr lang="sl-SI" dirty="0"/>
              <a:t>Vozni redi (postajališča, število odhodov)</a:t>
            </a:r>
          </a:p>
          <a:p>
            <a:r>
              <a:rPr lang="sl-SI" dirty="0"/>
              <a:t>Podatki o prebivalcih po hišnih naslovih</a:t>
            </a:r>
          </a:p>
          <a:p>
            <a:endParaRPr lang="sl-SI" dirty="0"/>
          </a:p>
        </p:txBody>
      </p:sp>
    </p:spTree>
    <p:extLst>
      <p:ext uri="{BB962C8B-B14F-4D97-AF65-F5344CB8AC3E}">
        <p14:creationId xmlns:p14="http://schemas.microsoft.com/office/powerpoint/2010/main" val="15547203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485518-A82C-56EE-69D2-61F12338E545}"/>
              </a:ext>
            </a:extLst>
          </p:cNvPr>
          <p:cNvSpPr>
            <a:spLocks noGrp="1"/>
          </p:cNvSpPr>
          <p:nvPr>
            <p:ph type="title"/>
          </p:nvPr>
        </p:nvSpPr>
        <p:spPr/>
        <p:txBody>
          <a:bodyPr/>
          <a:lstStyle/>
          <a:p>
            <a:r>
              <a:rPr lang="sl-SI"/>
              <a:t>Dostopnost po postajališčih</a:t>
            </a:r>
          </a:p>
        </p:txBody>
      </p:sp>
      <p:sp>
        <p:nvSpPr>
          <p:cNvPr id="5" name="Text Placeholder 4">
            <a:extLst>
              <a:ext uri="{FF2B5EF4-FFF2-40B4-BE49-F238E27FC236}">
                <a16:creationId xmlns:a16="http://schemas.microsoft.com/office/drawing/2014/main" id="{4C32002E-61F2-8DB9-B508-A92067899C58}"/>
              </a:ext>
            </a:extLst>
          </p:cNvPr>
          <p:cNvSpPr>
            <a:spLocks noGrp="1"/>
          </p:cNvSpPr>
          <p:nvPr>
            <p:ph type="body" idx="1"/>
          </p:nvPr>
        </p:nvSpPr>
        <p:spPr/>
        <p:txBody>
          <a:bodyPr/>
          <a:lstStyle/>
          <a:p>
            <a:endParaRPr lang="sl-SI"/>
          </a:p>
        </p:txBody>
      </p:sp>
    </p:spTree>
    <p:extLst>
      <p:ext uri="{BB962C8B-B14F-4D97-AF65-F5344CB8AC3E}">
        <p14:creationId xmlns:p14="http://schemas.microsoft.com/office/powerpoint/2010/main" val="40038696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map of a country with many cities&#10;&#10;Description automatically generated with medium confidence">
            <a:extLst>
              <a:ext uri="{FF2B5EF4-FFF2-40B4-BE49-F238E27FC236}">
                <a16:creationId xmlns:a16="http://schemas.microsoft.com/office/drawing/2014/main" id="{834DB5F2-BD0B-FBF5-9791-31127E6957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7822" y="-11931"/>
            <a:ext cx="11456355" cy="6869931"/>
          </a:xfrm>
          <a:prstGeom prst="rect">
            <a:avLst/>
          </a:prstGeom>
        </p:spPr>
      </p:pic>
    </p:spTree>
    <p:extLst>
      <p:ext uri="{BB962C8B-B14F-4D97-AF65-F5344CB8AC3E}">
        <p14:creationId xmlns:p14="http://schemas.microsoft.com/office/powerpoint/2010/main" val="24699400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p of the country&#10;&#10;Description automatically generated">
            <a:extLst>
              <a:ext uri="{FF2B5EF4-FFF2-40B4-BE49-F238E27FC236}">
                <a16:creationId xmlns:a16="http://schemas.microsoft.com/office/drawing/2014/main" id="{0613BE3C-33D8-98A6-1907-CD86C5F2A0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766" y="-10800"/>
            <a:ext cx="11454468" cy="6868800"/>
          </a:xfrm>
          <a:prstGeom prst="rect">
            <a:avLst/>
          </a:prstGeom>
        </p:spPr>
      </p:pic>
    </p:spTree>
    <p:extLst>
      <p:ext uri="{BB962C8B-B14F-4D97-AF65-F5344CB8AC3E}">
        <p14:creationId xmlns:p14="http://schemas.microsoft.com/office/powerpoint/2010/main" val="8334316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p of the country&#10;&#10;Description automatically generated">
            <a:extLst>
              <a:ext uri="{FF2B5EF4-FFF2-40B4-BE49-F238E27FC236}">
                <a16:creationId xmlns:a16="http://schemas.microsoft.com/office/drawing/2014/main" id="{D5777342-03CD-030C-D9A4-CD6F45121E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766" y="-10800"/>
            <a:ext cx="11454468" cy="6868800"/>
          </a:xfrm>
          <a:prstGeom prst="rect">
            <a:avLst/>
          </a:prstGeom>
        </p:spPr>
      </p:pic>
    </p:spTree>
    <p:extLst>
      <p:ext uri="{BB962C8B-B14F-4D97-AF65-F5344CB8AC3E}">
        <p14:creationId xmlns:p14="http://schemas.microsoft.com/office/powerpoint/2010/main" val="39202137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DE6F7-C350-C94B-1B72-F8BFFA00758B}"/>
              </a:ext>
            </a:extLst>
          </p:cNvPr>
          <p:cNvSpPr>
            <a:spLocks noGrp="1"/>
          </p:cNvSpPr>
          <p:nvPr>
            <p:ph type="title"/>
          </p:nvPr>
        </p:nvSpPr>
        <p:spPr/>
        <p:txBody>
          <a:bodyPr/>
          <a:lstStyle/>
          <a:p>
            <a:r>
              <a:rPr lang="sl-SI"/>
              <a:t>Dostop do JPP – po občinah</a:t>
            </a:r>
          </a:p>
        </p:txBody>
      </p:sp>
      <p:sp>
        <p:nvSpPr>
          <p:cNvPr id="3" name="Text Placeholder 2">
            <a:extLst>
              <a:ext uri="{FF2B5EF4-FFF2-40B4-BE49-F238E27FC236}">
                <a16:creationId xmlns:a16="http://schemas.microsoft.com/office/drawing/2014/main" id="{FE414889-3AD4-8FEF-F731-19CC79915EBF}"/>
              </a:ext>
            </a:extLst>
          </p:cNvPr>
          <p:cNvSpPr>
            <a:spLocks noGrp="1"/>
          </p:cNvSpPr>
          <p:nvPr>
            <p:ph type="body" idx="1"/>
          </p:nvPr>
        </p:nvSpPr>
        <p:spPr/>
        <p:txBody>
          <a:bodyPr/>
          <a:lstStyle/>
          <a:p>
            <a:endParaRPr lang="sl-SI"/>
          </a:p>
        </p:txBody>
      </p:sp>
    </p:spTree>
    <p:extLst>
      <p:ext uri="{BB962C8B-B14F-4D97-AF65-F5344CB8AC3E}">
        <p14:creationId xmlns:p14="http://schemas.microsoft.com/office/powerpoint/2010/main" val="24082641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p of the country&#10;&#10;Description automatically generated">
            <a:extLst>
              <a:ext uri="{FF2B5EF4-FFF2-40B4-BE49-F238E27FC236}">
                <a16:creationId xmlns:a16="http://schemas.microsoft.com/office/drawing/2014/main" id="{B4DB0CA7-8962-4070-79B9-31C0FF48F0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870" y="-9762"/>
            <a:ext cx="10462260" cy="6867762"/>
          </a:xfrm>
          <a:prstGeom prst="rect">
            <a:avLst/>
          </a:prstGeom>
        </p:spPr>
      </p:pic>
    </p:spTree>
    <p:extLst>
      <p:ext uri="{BB962C8B-B14F-4D97-AF65-F5344CB8AC3E}">
        <p14:creationId xmlns:p14="http://schemas.microsoft.com/office/powerpoint/2010/main" val="33247440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21BE0C9-E779-95B9-017B-A0853D0DFCB4}"/>
              </a:ext>
            </a:extLst>
          </p:cNvPr>
          <p:cNvGraphicFramePr>
            <a:graphicFrameLocks noGrp="1"/>
          </p:cNvGraphicFramePr>
          <p:nvPr>
            <p:extLst>
              <p:ext uri="{D42A27DB-BD31-4B8C-83A1-F6EECF244321}">
                <p14:modId xmlns:p14="http://schemas.microsoft.com/office/powerpoint/2010/main" val="3515006072"/>
              </p:ext>
            </p:extLst>
          </p:nvPr>
        </p:nvGraphicFramePr>
        <p:xfrm>
          <a:off x="998220" y="872745"/>
          <a:ext cx="10596034" cy="5112510"/>
        </p:xfrm>
        <a:graphic>
          <a:graphicData uri="http://schemas.openxmlformats.org/drawingml/2006/table">
            <a:tbl>
              <a:tblPr firstRow="1" bandRow="1">
                <a:tableStyleId>{5C22544A-7EE6-4342-B048-85BDC9FD1C3A}</a:tableStyleId>
              </a:tblPr>
              <a:tblGrid>
                <a:gridCol w="2598914">
                  <a:extLst>
                    <a:ext uri="{9D8B030D-6E8A-4147-A177-3AD203B41FA5}">
                      <a16:colId xmlns:a16="http://schemas.microsoft.com/office/drawing/2014/main" val="918922295"/>
                    </a:ext>
                  </a:extLst>
                </a:gridCol>
                <a:gridCol w="3291346">
                  <a:extLst>
                    <a:ext uri="{9D8B030D-6E8A-4147-A177-3AD203B41FA5}">
                      <a16:colId xmlns:a16="http://schemas.microsoft.com/office/drawing/2014/main" val="928568771"/>
                    </a:ext>
                  </a:extLst>
                </a:gridCol>
                <a:gridCol w="4705774">
                  <a:extLst>
                    <a:ext uri="{9D8B030D-6E8A-4147-A177-3AD203B41FA5}">
                      <a16:colId xmlns:a16="http://schemas.microsoft.com/office/drawing/2014/main" val="2675738110"/>
                    </a:ext>
                  </a:extLst>
                </a:gridCol>
              </a:tblGrid>
              <a:tr h="393270">
                <a:tc>
                  <a:txBody>
                    <a:bodyPr/>
                    <a:lstStyle/>
                    <a:p>
                      <a:pPr algn="l" fontAlgn="b"/>
                      <a:r>
                        <a:rPr lang="sl-SI" sz="1900" u="none" strike="noStrike">
                          <a:effectLst/>
                        </a:rPr>
                        <a:t>naziv</a:t>
                      </a:r>
                      <a:endParaRPr lang="sl-SI" sz="1900" b="0" i="0" u="none" strike="noStrike">
                        <a:effectLst/>
                        <a:latin typeface="Arial" panose="020B0604020202020204" pitchFamily="34" charset="0"/>
                      </a:endParaRPr>
                    </a:p>
                  </a:txBody>
                  <a:tcPr marL="18447" marR="18447" marT="18447" marB="0" anchor="b"/>
                </a:tc>
                <a:tc>
                  <a:txBody>
                    <a:bodyPr/>
                    <a:lstStyle/>
                    <a:p>
                      <a:pPr algn="l" fontAlgn="b"/>
                      <a:r>
                        <a:rPr lang="sl-SI" sz="1900" u="none" strike="noStrike" dirty="0">
                          <a:effectLst/>
                        </a:rPr>
                        <a:t>brez JPP (%)</a:t>
                      </a:r>
                      <a:endParaRPr lang="sl-SI" sz="1900" b="0" i="0" u="none" strike="noStrike" dirty="0">
                        <a:effectLst/>
                        <a:latin typeface="Arial" panose="020B0604020202020204" pitchFamily="34" charset="0"/>
                      </a:endParaRPr>
                    </a:p>
                  </a:txBody>
                  <a:tcPr marL="18447" marR="18447" marT="18447" marB="0" anchor="b"/>
                </a:tc>
                <a:tc>
                  <a:txBody>
                    <a:bodyPr/>
                    <a:lstStyle/>
                    <a:p>
                      <a:pPr algn="l" fontAlgn="b"/>
                      <a:r>
                        <a:rPr lang="sl-SI" sz="1900" u="none" strike="noStrike">
                          <a:effectLst/>
                        </a:rPr>
                        <a:t>vsaj zadovoljiva dostopnost (%)</a:t>
                      </a:r>
                      <a:endParaRPr lang="sl-SI" sz="1900" b="0" i="0" u="none" strike="noStrike">
                        <a:effectLst/>
                        <a:latin typeface="Arial" panose="020B0604020202020204" pitchFamily="34" charset="0"/>
                      </a:endParaRPr>
                    </a:p>
                  </a:txBody>
                  <a:tcPr marL="18447" marR="18447" marT="18447" marB="0" anchor="b"/>
                </a:tc>
                <a:extLst>
                  <a:ext uri="{0D108BD9-81ED-4DB2-BD59-A6C34878D82A}">
                    <a16:rowId xmlns:a16="http://schemas.microsoft.com/office/drawing/2014/main" val="441112798"/>
                  </a:ext>
                </a:extLst>
              </a:tr>
              <a:tr h="393270">
                <a:tc>
                  <a:txBody>
                    <a:bodyPr/>
                    <a:lstStyle/>
                    <a:p>
                      <a:pPr algn="l" fontAlgn="b"/>
                      <a:r>
                        <a:rPr lang="sl-SI" sz="1900" u="none" strike="noStrike">
                          <a:effectLst/>
                        </a:rPr>
                        <a:t>Pomurska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9,3</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dirty="0">
                          <a:effectLst/>
                        </a:rPr>
                        <a:t>68,2</a:t>
                      </a:r>
                      <a:endParaRPr lang="sl-SI" sz="1900" b="0" i="0" u="none" strike="noStrike" dirty="0">
                        <a:effectLst/>
                        <a:latin typeface="Arial" panose="020B0604020202020204" pitchFamily="34" charset="0"/>
                      </a:endParaRPr>
                    </a:p>
                  </a:txBody>
                  <a:tcPr marL="18447" marR="18447" marT="18447" marB="0" anchor="b"/>
                </a:tc>
                <a:extLst>
                  <a:ext uri="{0D108BD9-81ED-4DB2-BD59-A6C34878D82A}">
                    <a16:rowId xmlns:a16="http://schemas.microsoft.com/office/drawing/2014/main" val="2159374460"/>
                  </a:ext>
                </a:extLst>
              </a:tr>
              <a:tr h="393270">
                <a:tc>
                  <a:txBody>
                    <a:bodyPr/>
                    <a:lstStyle/>
                    <a:p>
                      <a:pPr algn="l" fontAlgn="b"/>
                      <a:r>
                        <a:rPr lang="sl-SI" sz="1900" u="none" strike="noStrike">
                          <a:effectLst/>
                        </a:rPr>
                        <a:t>Podravska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dirty="0">
                          <a:effectLst/>
                        </a:rPr>
                        <a:t>8,3</a:t>
                      </a:r>
                      <a:endParaRPr lang="sl-SI" sz="1900" b="0" i="0" u="none" strike="noStrike" dirty="0">
                        <a:effectLst/>
                        <a:latin typeface="Arial" panose="020B0604020202020204" pitchFamily="34" charset="0"/>
                      </a:endParaRPr>
                    </a:p>
                  </a:txBody>
                  <a:tcPr marL="18447" marR="18447" marT="18447" marB="0" anchor="b"/>
                </a:tc>
                <a:tc>
                  <a:txBody>
                    <a:bodyPr/>
                    <a:lstStyle/>
                    <a:p>
                      <a:pPr algn="r" fontAlgn="b"/>
                      <a:r>
                        <a:rPr lang="sl-SI" sz="1900" u="none" strike="noStrike" dirty="0">
                          <a:effectLst/>
                        </a:rPr>
                        <a:t>84,4</a:t>
                      </a:r>
                      <a:endParaRPr lang="sl-SI" sz="1900" b="0" i="0" u="none" strike="noStrike" dirty="0">
                        <a:effectLst/>
                        <a:latin typeface="Arial" panose="020B0604020202020204" pitchFamily="34" charset="0"/>
                      </a:endParaRPr>
                    </a:p>
                  </a:txBody>
                  <a:tcPr marL="18447" marR="18447" marT="18447" marB="0" anchor="b"/>
                </a:tc>
                <a:extLst>
                  <a:ext uri="{0D108BD9-81ED-4DB2-BD59-A6C34878D82A}">
                    <a16:rowId xmlns:a16="http://schemas.microsoft.com/office/drawing/2014/main" val="2520618799"/>
                  </a:ext>
                </a:extLst>
              </a:tr>
              <a:tr h="393270">
                <a:tc>
                  <a:txBody>
                    <a:bodyPr/>
                    <a:lstStyle/>
                    <a:p>
                      <a:pPr algn="l" fontAlgn="b"/>
                      <a:r>
                        <a:rPr lang="sl-SI" sz="1900" u="none" strike="noStrike">
                          <a:effectLst/>
                        </a:rPr>
                        <a:t>Koroška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17,3</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77,6</a:t>
                      </a:r>
                      <a:endParaRPr lang="sl-SI" sz="1900" b="0" i="0" u="none" strike="noStrike">
                        <a:effectLst/>
                        <a:latin typeface="Arial" panose="020B0604020202020204" pitchFamily="34" charset="0"/>
                      </a:endParaRPr>
                    </a:p>
                  </a:txBody>
                  <a:tcPr marL="18447" marR="18447" marT="18447" marB="0" anchor="b"/>
                </a:tc>
                <a:extLst>
                  <a:ext uri="{0D108BD9-81ED-4DB2-BD59-A6C34878D82A}">
                    <a16:rowId xmlns:a16="http://schemas.microsoft.com/office/drawing/2014/main" val="191287820"/>
                  </a:ext>
                </a:extLst>
              </a:tr>
              <a:tr h="393270">
                <a:tc>
                  <a:txBody>
                    <a:bodyPr/>
                    <a:lstStyle/>
                    <a:p>
                      <a:pPr algn="l" fontAlgn="b"/>
                      <a:r>
                        <a:rPr lang="sl-SI" sz="1900" u="none" strike="noStrike">
                          <a:effectLst/>
                        </a:rPr>
                        <a:t>Savinjska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14,6</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75,0</a:t>
                      </a:r>
                      <a:endParaRPr lang="sl-SI" sz="1900" b="0" i="0" u="none" strike="noStrike">
                        <a:effectLst/>
                        <a:latin typeface="Arial" panose="020B0604020202020204" pitchFamily="34" charset="0"/>
                      </a:endParaRPr>
                    </a:p>
                  </a:txBody>
                  <a:tcPr marL="18447" marR="18447" marT="18447" marB="0" anchor="b"/>
                </a:tc>
                <a:extLst>
                  <a:ext uri="{0D108BD9-81ED-4DB2-BD59-A6C34878D82A}">
                    <a16:rowId xmlns:a16="http://schemas.microsoft.com/office/drawing/2014/main" val="3725445000"/>
                  </a:ext>
                </a:extLst>
              </a:tr>
              <a:tr h="393270">
                <a:tc>
                  <a:txBody>
                    <a:bodyPr/>
                    <a:lstStyle/>
                    <a:p>
                      <a:pPr algn="l" fontAlgn="b"/>
                      <a:r>
                        <a:rPr lang="sl-SI" sz="1900" u="none" strike="noStrike">
                          <a:effectLst/>
                        </a:rPr>
                        <a:t>Zasavska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12,8</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79,3</a:t>
                      </a:r>
                      <a:endParaRPr lang="sl-SI" sz="1900" b="0" i="0" u="none" strike="noStrike">
                        <a:effectLst/>
                        <a:latin typeface="Arial" panose="020B0604020202020204" pitchFamily="34" charset="0"/>
                      </a:endParaRPr>
                    </a:p>
                  </a:txBody>
                  <a:tcPr marL="18447" marR="18447" marT="18447" marB="0" anchor="b"/>
                </a:tc>
                <a:extLst>
                  <a:ext uri="{0D108BD9-81ED-4DB2-BD59-A6C34878D82A}">
                    <a16:rowId xmlns:a16="http://schemas.microsoft.com/office/drawing/2014/main" val="2396502324"/>
                  </a:ext>
                </a:extLst>
              </a:tr>
              <a:tr h="393270">
                <a:tc>
                  <a:txBody>
                    <a:bodyPr/>
                    <a:lstStyle/>
                    <a:p>
                      <a:pPr algn="l" fontAlgn="b"/>
                      <a:r>
                        <a:rPr lang="sl-SI" sz="1900" u="none" strike="noStrike">
                          <a:effectLst/>
                        </a:rPr>
                        <a:t>Posavska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16,3</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65,0</a:t>
                      </a:r>
                      <a:endParaRPr lang="sl-SI" sz="1900" b="0" i="0" u="none" strike="noStrike">
                        <a:effectLst/>
                        <a:latin typeface="Arial" panose="020B0604020202020204" pitchFamily="34" charset="0"/>
                      </a:endParaRPr>
                    </a:p>
                  </a:txBody>
                  <a:tcPr marL="18447" marR="18447" marT="18447" marB="0" anchor="b"/>
                </a:tc>
                <a:extLst>
                  <a:ext uri="{0D108BD9-81ED-4DB2-BD59-A6C34878D82A}">
                    <a16:rowId xmlns:a16="http://schemas.microsoft.com/office/drawing/2014/main" val="736940980"/>
                  </a:ext>
                </a:extLst>
              </a:tr>
              <a:tr h="393270">
                <a:tc>
                  <a:txBody>
                    <a:bodyPr/>
                    <a:lstStyle/>
                    <a:p>
                      <a:pPr algn="l" fontAlgn="b"/>
                      <a:r>
                        <a:rPr lang="sl-SI" sz="1900" u="none" strike="noStrike">
                          <a:effectLst/>
                        </a:rPr>
                        <a:t>Jugovzhodna Slovenija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16,2</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68,7</a:t>
                      </a:r>
                      <a:endParaRPr lang="sl-SI" sz="1900" b="0" i="0" u="none" strike="noStrike">
                        <a:effectLst/>
                        <a:latin typeface="Arial" panose="020B0604020202020204" pitchFamily="34" charset="0"/>
                      </a:endParaRPr>
                    </a:p>
                  </a:txBody>
                  <a:tcPr marL="18447" marR="18447" marT="18447" marB="0" anchor="b"/>
                </a:tc>
                <a:extLst>
                  <a:ext uri="{0D108BD9-81ED-4DB2-BD59-A6C34878D82A}">
                    <a16:rowId xmlns:a16="http://schemas.microsoft.com/office/drawing/2014/main" val="3355104950"/>
                  </a:ext>
                </a:extLst>
              </a:tr>
              <a:tr h="393270">
                <a:tc>
                  <a:txBody>
                    <a:bodyPr/>
                    <a:lstStyle/>
                    <a:p>
                      <a:pPr algn="l" fontAlgn="b"/>
                      <a:r>
                        <a:rPr lang="sl-SI" sz="1900" u="none" strike="noStrike">
                          <a:effectLst/>
                        </a:rPr>
                        <a:t>Osrednjeslovenska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5,5</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91,9</a:t>
                      </a:r>
                      <a:endParaRPr lang="sl-SI" sz="1900" b="0" i="0" u="none" strike="noStrike">
                        <a:effectLst/>
                        <a:latin typeface="Arial" panose="020B0604020202020204" pitchFamily="34" charset="0"/>
                      </a:endParaRPr>
                    </a:p>
                  </a:txBody>
                  <a:tcPr marL="18447" marR="18447" marT="18447" marB="0" anchor="b"/>
                </a:tc>
                <a:extLst>
                  <a:ext uri="{0D108BD9-81ED-4DB2-BD59-A6C34878D82A}">
                    <a16:rowId xmlns:a16="http://schemas.microsoft.com/office/drawing/2014/main" val="2121564156"/>
                  </a:ext>
                </a:extLst>
              </a:tr>
              <a:tr h="393270">
                <a:tc>
                  <a:txBody>
                    <a:bodyPr/>
                    <a:lstStyle/>
                    <a:p>
                      <a:pPr algn="l" fontAlgn="b"/>
                      <a:r>
                        <a:rPr lang="sl-SI" sz="1900" u="none" strike="noStrike">
                          <a:effectLst/>
                        </a:rPr>
                        <a:t>Gorenjska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4,9</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90,7</a:t>
                      </a:r>
                      <a:endParaRPr lang="sl-SI" sz="1900" b="0" i="0" u="none" strike="noStrike">
                        <a:effectLst/>
                        <a:latin typeface="Arial" panose="020B0604020202020204" pitchFamily="34" charset="0"/>
                      </a:endParaRPr>
                    </a:p>
                  </a:txBody>
                  <a:tcPr marL="18447" marR="18447" marT="18447" marB="0" anchor="b"/>
                </a:tc>
                <a:extLst>
                  <a:ext uri="{0D108BD9-81ED-4DB2-BD59-A6C34878D82A}">
                    <a16:rowId xmlns:a16="http://schemas.microsoft.com/office/drawing/2014/main" val="3472223867"/>
                  </a:ext>
                </a:extLst>
              </a:tr>
              <a:tr h="393270">
                <a:tc>
                  <a:txBody>
                    <a:bodyPr/>
                    <a:lstStyle/>
                    <a:p>
                      <a:pPr algn="l" fontAlgn="b"/>
                      <a:r>
                        <a:rPr lang="sl-SI" sz="1900" u="none" strike="noStrike">
                          <a:effectLst/>
                        </a:rPr>
                        <a:t>Primorsko-notranjska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13,6</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66,8</a:t>
                      </a:r>
                      <a:endParaRPr lang="sl-SI" sz="1900" b="0" i="0" u="none" strike="noStrike">
                        <a:effectLst/>
                        <a:latin typeface="Arial" panose="020B0604020202020204" pitchFamily="34" charset="0"/>
                      </a:endParaRPr>
                    </a:p>
                  </a:txBody>
                  <a:tcPr marL="18447" marR="18447" marT="18447" marB="0" anchor="b"/>
                </a:tc>
                <a:extLst>
                  <a:ext uri="{0D108BD9-81ED-4DB2-BD59-A6C34878D82A}">
                    <a16:rowId xmlns:a16="http://schemas.microsoft.com/office/drawing/2014/main" val="3841742176"/>
                  </a:ext>
                </a:extLst>
              </a:tr>
              <a:tr h="393270">
                <a:tc>
                  <a:txBody>
                    <a:bodyPr/>
                    <a:lstStyle/>
                    <a:p>
                      <a:pPr algn="l" fontAlgn="b"/>
                      <a:r>
                        <a:rPr lang="sl-SI" sz="1900" u="none" strike="noStrike">
                          <a:effectLst/>
                        </a:rPr>
                        <a:t>Goriška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13,5</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72,0</a:t>
                      </a:r>
                      <a:endParaRPr lang="sl-SI" sz="1900" b="0" i="0" u="none" strike="noStrike">
                        <a:effectLst/>
                        <a:latin typeface="Arial" panose="020B0604020202020204" pitchFamily="34" charset="0"/>
                      </a:endParaRPr>
                    </a:p>
                  </a:txBody>
                  <a:tcPr marL="18447" marR="18447" marT="18447" marB="0" anchor="b"/>
                </a:tc>
                <a:extLst>
                  <a:ext uri="{0D108BD9-81ED-4DB2-BD59-A6C34878D82A}">
                    <a16:rowId xmlns:a16="http://schemas.microsoft.com/office/drawing/2014/main" val="1658255565"/>
                  </a:ext>
                </a:extLst>
              </a:tr>
              <a:tr h="393270">
                <a:tc>
                  <a:txBody>
                    <a:bodyPr/>
                    <a:lstStyle/>
                    <a:p>
                      <a:pPr algn="l" fontAlgn="b"/>
                      <a:r>
                        <a:rPr lang="sl-SI" sz="1900" u="none" strike="noStrike">
                          <a:effectLst/>
                        </a:rPr>
                        <a:t>Obalno-kraška</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a:effectLst/>
                        </a:rPr>
                        <a:t>5,7</a:t>
                      </a:r>
                      <a:endParaRPr lang="sl-SI" sz="1900" b="0" i="0" u="none" strike="noStrike">
                        <a:effectLst/>
                        <a:latin typeface="Arial" panose="020B0604020202020204" pitchFamily="34" charset="0"/>
                      </a:endParaRPr>
                    </a:p>
                  </a:txBody>
                  <a:tcPr marL="18447" marR="18447" marT="18447" marB="0" anchor="b"/>
                </a:tc>
                <a:tc>
                  <a:txBody>
                    <a:bodyPr/>
                    <a:lstStyle/>
                    <a:p>
                      <a:pPr algn="r" fontAlgn="b"/>
                      <a:r>
                        <a:rPr lang="sl-SI" sz="1900" u="none" strike="noStrike" dirty="0">
                          <a:effectLst/>
                        </a:rPr>
                        <a:t>85,5</a:t>
                      </a:r>
                      <a:endParaRPr lang="sl-SI" sz="1900" b="0" i="0" u="none" strike="noStrike" dirty="0">
                        <a:effectLst/>
                        <a:latin typeface="Arial" panose="020B0604020202020204" pitchFamily="34" charset="0"/>
                      </a:endParaRPr>
                    </a:p>
                  </a:txBody>
                  <a:tcPr marL="18447" marR="18447" marT="18447" marB="0" anchor="b"/>
                </a:tc>
                <a:extLst>
                  <a:ext uri="{0D108BD9-81ED-4DB2-BD59-A6C34878D82A}">
                    <a16:rowId xmlns:a16="http://schemas.microsoft.com/office/drawing/2014/main" val="425425567"/>
                  </a:ext>
                </a:extLst>
              </a:tr>
            </a:tbl>
          </a:graphicData>
        </a:graphic>
      </p:graphicFrame>
      <p:sp>
        <p:nvSpPr>
          <p:cNvPr id="3" name="TextBox 2">
            <a:extLst>
              <a:ext uri="{FF2B5EF4-FFF2-40B4-BE49-F238E27FC236}">
                <a16:creationId xmlns:a16="http://schemas.microsoft.com/office/drawing/2014/main" id="{178A77B8-5743-168F-94B4-AB691E527C7F}"/>
              </a:ext>
            </a:extLst>
          </p:cNvPr>
          <p:cNvSpPr txBox="1"/>
          <p:nvPr/>
        </p:nvSpPr>
        <p:spPr>
          <a:xfrm>
            <a:off x="1079500" y="279400"/>
            <a:ext cx="10458450" cy="369332"/>
          </a:xfrm>
          <a:prstGeom prst="rect">
            <a:avLst/>
          </a:prstGeom>
          <a:noFill/>
        </p:spPr>
        <p:txBody>
          <a:bodyPr wrap="square" rtlCol="0">
            <a:spAutoFit/>
          </a:bodyPr>
          <a:lstStyle/>
          <a:p>
            <a:r>
              <a:rPr lang="sl-SI" dirty="0"/>
              <a:t>Dostop do JPP v letu 2024 (oktober), delovni dan, 1000 m zračna razdalja</a:t>
            </a:r>
            <a:endParaRPr lang="en-SI" dirty="0"/>
          </a:p>
        </p:txBody>
      </p:sp>
    </p:spTree>
    <p:extLst>
      <p:ext uri="{BB962C8B-B14F-4D97-AF65-F5344CB8AC3E}">
        <p14:creationId xmlns:p14="http://schemas.microsoft.com/office/powerpoint/2010/main" val="40075671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64173-7B09-BDA6-B42A-92099979CA07}"/>
              </a:ext>
            </a:extLst>
          </p:cNvPr>
          <p:cNvSpPr>
            <a:spLocks noGrp="1"/>
          </p:cNvSpPr>
          <p:nvPr>
            <p:ph type="title"/>
          </p:nvPr>
        </p:nvSpPr>
        <p:spPr/>
        <p:txBody>
          <a:bodyPr/>
          <a:lstStyle/>
          <a:p>
            <a:r>
              <a:rPr lang="sl-SI" dirty="0"/>
              <a:t>Spremembe v dostopnosti 2023</a:t>
            </a:r>
            <a:r>
              <a:rPr lang="en-US" dirty="0">
                <a:effectLst/>
                <a:latin typeface="Aptos" panose="020B0004020202020204" pitchFamily="34" charset="0"/>
                <a:ea typeface="Aptos" panose="020B0004020202020204" pitchFamily="34" charset="0"/>
                <a:cs typeface="Times New Roman" panose="02020603050405020304" pitchFamily="18" charset="0"/>
              </a:rPr>
              <a:t>–</a:t>
            </a:r>
            <a:r>
              <a:rPr lang="sl-SI" dirty="0"/>
              <a:t>2024</a:t>
            </a:r>
          </a:p>
        </p:txBody>
      </p:sp>
      <p:sp>
        <p:nvSpPr>
          <p:cNvPr id="3" name="Text Placeholder 2">
            <a:extLst>
              <a:ext uri="{FF2B5EF4-FFF2-40B4-BE49-F238E27FC236}">
                <a16:creationId xmlns:a16="http://schemas.microsoft.com/office/drawing/2014/main" id="{45A6A25C-60DE-B9D9-0D8A-F58F33E46FF3}"/>
              </a:ext>
            </a:extLst>
          </p:cNvPr>
          <p:cNvSpPr>
            <a:spLocks noGrp="1"/>
          </p:cNvSpPr>
          <p:nvPr>
            <p:ph type="body" idx="1"/>
          </p:nvPr>
        </p:nvSpPr>
        <p:spPr/>
        <p:txBody>
          <a:bodyPr/>
          <a:lstStyle/>
          <a:p>
            <a:endParaRPr lang="sl-SI"/>
          </a:p>
        </p:txBody>
      </p:sp>
    </p:spTree>
    <p:extLst>
      <p:ext uri="{BB962C8B-B14F-4D97-AF65-F5344CB8AC3E}">
        <p14:creationId xmlns:p14="http://schemas.microsoft.com/office/powerpoint/2010/main" val="11343745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176CD08-C6B4-E772-1B79-0D0DBC959C2D}"/>
              </a:ext>
            </a:extLst>
          </p:cNvPr>
          <p:cNvPicPr>
            <a:picLocks noChangeAspect="1"/>
          </p:cNvPicPr>
          <p:nvPr/>
        </p:nvPicPr>
        <p:blipFill>
          <a:blip r:embed="rId2"/>
          <a:stretch>
            <a:fillRect/>
          </a:stretch>
        </p:blipFill>
        <p:spPr>
          <a:xfrm>
            <a:off x="791633" y="-212133"/>
            <a:ext cx="10608733" cy="7282266"/>
          </a:xfrm>
          <a:prstGeom prst="rect">
            <a:avLst/>
          </a:prstGeom>
        </p:spPr>
      </p:pic>
      <p:sp>
        <p:nvSpPr>
          <p:cNvPr id="4" name="TextBox 3">
            <a:extLst>
              <a:ext uri="{FF2B5EF4-FFF2-40B4-BE49-F238E27FC236}">
                <a16:creationId xmlns:a16="http://schemas.microsoft.com/office/drawing/2014/main" id="{720F09BD-FEAD-DCEE-3859-E41AA21A3D37}"/>
              </a:ext>
            </a:extLst>
          </p:cNvPr>
          <p:cNvSpPr txBox="1"/>
          <p:nvPr/>
        </p:nvSpPr>
        <p:spPr>
          <a:xfrm>
            <a:off x="850900" y="304800"/>
            <a:ext cx="6845300" cy="523220"/>
          </a:xfrm>
          <a:prstGeom prst="rect">
            <a:avLst/>
          </a:prstGeom>
          <a:noFill/>
        </p:spPr>
        <p:txBody>
          <a:bodyPr wrap="square" rtlCol="0">
            <a:spAutoFit/>
          </a:bodyPr>
          <a:lstStyle/>
          <a:p>
            <a:r>
              <a:rPr lang="sl-SI" sz="2800" b="1" dirty="0"/>
              <a:t>Razlike v razredu dostopnosti 2023 -&gt; 2024</a:t>
            </a:r>
          </a:p>
        </p:txBody>
      </p:sp>
    </p:spTree>
    <p:extLst>
      <p:ext uri="{BB962C8B-B14F-4D97-AF65-F5344CB8AC3E}">
        <p14:creationId xmlns:p14="http://schemas.microsoft.com/office/powerpoint/2010/main" val="40359006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een and orange striped background with text&#10;&#10;AI-generated content may be incorrect.">
            <a:extLst>
              <a:ext uri="{FF2B5EF4-FFF2-40B4-BE49-F238E27FC236}">
                <a16:creationId xmlns:a16="http://schemas.microsoft.com/office/drawing/2014/main" id="{9A2B2A3A-8951-9C6E-3D1F-B37A36966F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7145" y="0"/>
            <a:ext cx="9597710" cy="6858000"/>
          </a:xfrm>
          <a:prstGeom prst="rect">
            <a:avLst/>
          </a:prstGeom>
        </p:spPr>
      </p:pic>
      <p:sp>
        <p:nvSpPr>
          <p:cNvPr id="2" name="TextBox 1">
            <a:extLst>
              <a:ext uri="{FF2B5EF4-FFF2-40B4-BE49-F238E27FC236}">
                <a16:creationId xmlns:a16="http://schemas.microsoft.com/office/drawing/2014/main" id="{33995E3F-AC2D-2079-16A3-AA9AE4622945}"/>
              </a:ext>
            </a:extLst>
          </p:cNvPr>
          <p:cNvSpPr txBox="1"/>
          <p:nvPr/>
        </p:nvSpPr>
        <p:spPr>
          <a:xfrm>
            <a:off x="376518" y="4639236"/>
            <a:ext cx="1095935" cy="369332"/>
          </a:xfrm>
          <a:prstGeom prst="rect">
            <a:avLst/>
          </a:prstGeom>
          <a:noFill/>
        </p:spPr>
        <p:txBody>
          <a:bodyPr wrap="square" rtlCol="0">
            <a:spAutoFit/>
          </a:bodyPr>
          <a:lstStyle/>
          <a:p>
            <a:r>
              <a:rPr lang="sl-SI" dirty="0"/>
              <a:t>63,2 %</a:t>
            </a:r>
          </a:p>
        </p:txBody>
      </p:sp>
      <p:sp>
        <p:nvSpPr>
          <p:cNvPr id="4" name="TextBox 3">
            <a:extLst>
              <a:ext uri="{FF2B5EF4-FFF2-40B4-BE49-F238E27FC236}">
                <a16:creationId xmlns:a16="http://schemas.microsoft.com/office/drawing/2014/main" id="{805A62BD-2313-3C0F-53FF-DAEE46D4DF11}"/>
              </a:ext>
            </a:extLst>
          </p:cNvPr>
          <p:cNvSpPr txBox="1"/>
          <p:nvPr/>
        </p:nvSpPr>
        <p:spPr>
          <a:xfrm>
            <a:off x="10719547" y="4563036"/>
            <a:ext cx="1095935" cy="369332"/>
          </a:xfrm>
          <a:prstGeom prst="rect">
            <a:avLst/>
          </a:prstGeom>
          <a:noFill/>
        </p:spPr>
        <p:txBody>
          <a:bodyPr wrap="square" rtlCol="0">
            <a:spAutoFit/>
          </a:bodyPr>
          <a:lstStyle/>
          <a:p>
            <a:r>
              <a:rPr lang="sl-SI" dirty="0"/>
              <a:t>65,5 %</a:t>
            </a:r>
          </a:p>
        </p:txBody>
      </p:sp>
      <p:sp>
        <p:nvSpPr>
          <p:cNvPr id="5" name="TextBox 4">
            <a:extLst>
              <a:ext uri="{FF2B5EF4-FFF2-40B4-BE49-F238E27FC236}">
                <a16:creationId xmlns:a16="http://schemas.microsoft.com/office/drawing/2014/main" id="{F5B24943-60FE-4AD9-D14C-119A1F967257}"/>
              </a:ext>
            </a:extLst>
          </p:cNvPr>
          <p:cNvSpPr txBox="1"/>
          <p:nvPr/>
        </p:nvSpPr>
        <p:spPr>
          <a:xfrm>
            <a:off x="382993" y="2134952"/>
            <a:ext cx="1095935" cy="369332"/>
          </a:xfrm>
          <a:prstGeom prst="rect">
            <a:avLst/>
          </a:prstGeom>
          <a:noFill/>
        </p:spPr>
        <p:txBody>
          <a:bodyPr wrap="square" rtlCol="0">
            <a:spAutoFit/>
          </a:bodyPr>
          <a:lstStyle/>
          <a:p>
            <a:r>
              <a:rPr lang="sl-SI" dirty="0"/>
              <a:t>16,3 %</a:t>
            </a:r>
          </a:p>
        </p:txBody>
      </p:sp>
      <p:sp>
        <p:nvSpPr>
          <p:cNvPr id="6" name="TextBox 5">
            <a:extLst>
              <a:ext uri="{FF2B5EF4-FFF2-40B4-BE49-F238E27FC236}">
                <a16:creationId xmlns:a16="http://schemas.microsoft.com/office/drawing/2014/main" id="{4DEA3C28-FEEF-0291-F865-3B4F7150E538}"/>
              </a:ext>
            </a:extLst>
          </p:cNvPr>
          <p:cNvSpPr txBox="1"/>
          <p:nvPr/>
        </p:nvSpPr>
        <p:spPr>
          <a:xfrm>
            <a:off x="10759640" y="2018411"/>
            <a:ext cx="1095935" cy="369332"/>
          </a:xfrm>
          <a:prstGeom prst="rect">
            <a:avLst/>
          </a:prstGeom>
          <a:noFill/>
        </p:spPr>
        <p:txBody>
          <a:bodyPr wrap="square" rtlCol="0">
            <a:spAutoFit/>
          </a:bodyPr>
          <a:lstStyle/>
          <a:p>
            <a:r>
              <a:rPr lang="sl-SI" dirty="0"/>
              <a:t>16,4 %</a:t>
            </a:r>
          </a:p>
        </p:txBody>
      </p:sp>
      <p:sp>
        <p:nvSpPr>
          <p:cNvPr id="7" name="TextBox 6">
            <a:extLst>
              <a:ext uri="{FF2B5EF4-FFF2-40B4-BE49-F238E27FC236}">
                <a16:creationId xmlns:a16="http://schemas.microsoft.com/office/drawing/2014/main" id="{A7D38348-AF87-978C-29C2-8CD92E13AD24}"/>
              </a:ext>
            </a:extLst>
          </p:cNvPr>
          <p:cNvSpPr txBox="1"/>
          <p:nvPr/>
        </p:nvSpPr>
        <p:spPr>
          <a:xfrm>
            <a:off x="376517" y="1097287"/>
            <a:ext cx="1095935" cy="369332"/>
          </a:xfrm>
          <a:prstGeom prst="rect">
            <a:avLst/>
          </a:prstGeom>
          <a:noFill/>
        </p:spPr>
        <p:txBody>
          <a:bodyPr wrap="square" rtlCol="0">
            <a:spAutoFit/>
          </a:bodyPr>
          <a:lstStyle/>
          <a:p>
            <a:r>
              <a:rPr lang="sl-SI" dirty="0"/>
              <a:t>12,0 %</a:t>
            </a:r>
          </a:p>
        </p:txBody>
      </p:sp>
      <p:sp>
        <p:nvSpPr>
          <p:cNvPr id="8" name="TextBox 7">
            <a:extLst>
              <a:ext uri="{FF2B5EF4-FFF2-40B4-BE49-F238E27FC236}">
                <a16:creationId xmlns:a16="http://schemas.microsoft.com/office/drawing/2014/main" id="{084E0A86-5F09-A7A4-A128-28339705BA6D}"/>
              </a:ext>
            </a:extLst>
          </p:cNvPr>
          <p:cNvSpPr txBox="1"/>
          <p:nvPr/>
        </p:nvSpPr>
        <p:spPr>
          <a:xfrm>
            <a:off x="10759640" y="1097287"/>
            <a:ext cx="1095935" cy="369332"/>
          </a:xfrm>
          <a:prstGeom prst="rect">
            <a:avLst/>
          </a:prstGeom>
          <a:noFill/>
        </p:spPr>
        <p:txBody>
          <a:bodyPr wrap="square" rtlCol="0">
            <a:spAutoFit/>
          </a:bodyPr>
          <a:lstStyle/>
          <a:p>
            <a:r>
              <a:rPr lang="sl-SI" dirty="0"/>
              <a:t>8,6 %</a:t>
            </a:r>
          </a:p>
        </p:txBody>
      </p:sp>
      <p:sp>
        <p:nvSpPr>
          <p:cNvPr id="9" name="TextBox 8">
            <a:extLst>
              <a:ext uri="{FF2B5EF4-FFF2-40B4-BE49-F238E27FC236}">
                <a16:creationId xmlns:a16="http://schemas.microsoft.com/office/drawing/2014/main" id="{7F1C57A8-A262-8443-99DC-19143DD24D5D}"/>
              </a:ext>
            </a:extLst>
          </p:cNvPr>
          <p:cNvSpPr txBox="1"/>
          <p:nvPr/>
        </p:nvSpPr>
        <p:spPr>
          <a:xfrm>
            <a:off x="382993" y="393789"/>
            <a:ext cx="1095935" cy="369332"/>
          </a:xfrm>
          <a:prstGeom prst="rect">
            <a:avLst/>
          </a:prstGeom>
          <a:noFill/>
        </p:spPr>
        <p:txBody>
          <a:bodyPr wrap="square" rtlCol="0">
            <a:spAutoFit/>
          </a:bodyPr>
          <a:lstStyle/>
          <a:p>
            <a:r>
              <a:rPr lang="sl-SI" dirty="0"/>
              <a:t>8,4 %</a:t>
            </a:r>
          </a:p>
        </p:txBody>
      </p:sp>
      <p:sp>
        <p:nvSpPr>
          <p:cNvPr id="10" name="TextBox 9">
            <a:extLst>
              <a:ext uri="{FF2B5EF4-FFF2-40B4-BE49-F238E27FC236}">
                <a16:creationId xmlns:a16="http://schemas.microsoft.com/office/drawing/2014/main" id="{BB973699-60D2-A87B-847A-17C4C6208EC4}"/>
              </a:ext>
            </a:extLst>
          </p:cNvPr>
          <p:cNvSpPr txBox="1"/>
          <p:nvPr/>
        </p:nvSpPr>
        <p:spPr>
          <a:xfrm>
            <a:off x="10738596" y="393789"/>
            <a:ext cx="1095935" cy="369332"/>
          </a:xfrm>
          <a:prstGeom prst="rect">
            <a:avLst/>
          </a:prstGeom>
          <a:noFill/>
        </p:spPr>
        <p:txBody>
          <a:bodyPr wrap="square" rtlCol="0">
            <a:spAutoFit/>
          </a:bodyPr>
          <a:lstStyle/>
          <a:p>
            <a:r>
              <a:rPr lang="sl-SI" dirty="0"/>
              <a:t>9,6 %</a:t>
            </a:r>
          </a:p>
        </p:txBody>
      </p:sp>
      <p:sp>
        <p:nvSpPr>
          <p:cNvPr id="11" name="Oval 10">
            <a:extLst>
              <a:ext uri="{FF2B5EF4-FFF2-40B4-BE49-F238E27FC236}">
                <a16:creationId xmlns:a16="http://schemas.microsoft.com/office/drawing/2014/main" id="{BB08D892-75D3-4EBF-EA92-84772A894853}"/>
              </a:ext>
            </a:extLst>
          </p:cNvPr>
          <p:cNvSpPr/>
          <p:nvPr/>
        </p:nvSpPr>
        <p:spPr>
          <a:xfrm>
            <a:off x="10719547" y="393789"/>
            <a:ext cx="872939" cy="369332"/>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2" name="TextBox 11">
            <a:extLst>
              <a:ext uri="{FF2B5EF4-FFF2-40B4-BE49-F238E27FC236}">
                <a16:creationId xmlns:a16="http://schemas.microsoft.com/office/drawing/2014/main" id="{F9EFA685-C943-4745-CB9F-59B6F201B4C1}"/>
              </a:ext>
            </a:extLst>
          </p:cNvPr>
          <p:cNvSpPr txBox="1"/>
          <p:nvPr/>
        </p:nvSpPr>
        <p:spPr>
          <a:xfrm>
            <a:off x="357407" y="586820"/>
            <a:ext cx="1879476" cy="584775"/>
          </a:xfrm>
          <a:prstGeom prst="rect">
            <a:avLst/>
          </a:prstGeom>
          <a:noFill/>
        </p:spPr>
        <p:txBody>
          <a:bodyPr wrap="square" rtlCol="0">
            <a:spAutoFit/>
          </a:bodyPr>
          <a:lstStyle/>
          <a:p>
            <a:r>
              <a:rPr lang="sl-SI" sz="3200" dirty="0"/>
              <a:t>20,4 %</a:t>
            </a:r>
          </a:p>
        </p:txBody>
      </p:sp>
      <p:sp>
        <p:nvSpPr>
          <p:cNvPr id="13" name="TextBox 12">
            <a:extLst>
              <a:ext uri="{FF2B5EF4-FFF2-40B4-BE49-F238E27FC236}">
                <a16:creationId xmlns:a16="http://schemas.microsoft.com/office/drawing/2014/main" id="{E07352A3-7455-DB93-F3C1-8C7BF18EA3EF}"/>
              </a:ext>
            </a:extLst>
          </p:cNvPr>
          <p:cNvSpPr txBox="1"/>
          <p:nvPr/>
        </p:nvSpPr>
        <p:spPr>
          <a:xfrm>
            <a:off x="10652748" y="637817"/>
            <a:ext cx="1879476" cy="584775"/>
          </a:xfrm>
          <a:prstGeom prst="rect">
            <a:avLst/>
          </a:prstGeom>
          <a:noFill/>
        </p:spPr>
        <p:txBody>
          <a:bodyPr wrap="square" rtlCol="0">
            <a:spAutoFit/>
          </a:bodyPr>
          <a:lstStyle/>
          <a:p>
            <a:r>
              <a:rPr lang="sl-SI" sz="3200" dirty="0"/>
              <a:t>18,2 %</a:t>
            </a:r>
          </a:p>
        </p:txBody>
      </p:sp>
    </p:spTree>
    <p:extLst>
      <p:ext uri="{BB962C8B-B14F-4D97-AF65-F5344CB8AC3E}">
        <p14:creationId xmlns:p14="http://schemas.microsoft.com/office/powerpoint/2010/main" val="3883154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p:bldP spid="1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us on the street&#10;&#10;Description automatically generated">
            <a:extLst>
              <a:ext uri="{FF2B5EF4-FFF2-40B4-BE49-F238E27FC236}">
                <a16:creationId xmlns:a16="http://schemas.microsoft.com/office/drawing/2014/main" id="{440EAD2D-8EA9-F858-E055-50F66CA91F82}"/>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7382"/>
          <a:stretch/>
        </p:blipFill>
        <p:spPr>
          <a:xfrm>
            <a:off x="0" y="1164566"/>
            <a:ext cx="12192000" cy="6715170"/>
          </a:xfrm>
          <a:prstGeom prst="rect">
            <a:avLst/>
          </a:prstGeom>
        </p:spPr>
      </p:pic>
      <p:sp>
        <p:nvSpPr>
          <p:cNvPr id="2" name="Title 1">
            <a:extLst>
              <a:ext uri="{FF2B5EF4-FFF2-40B4-BE49-F238E27FC236}">
                <a16:creationId xmlns:a16="http://schemas.microsoft.com/office/drawing/2014/main" id="{9AF08886-1CB5-AA1E-929F-13B0ECA7BACA}"/>
              </a:ext>
            </a:extLst>
          </p:cNvPr>
          <p:cNvSpPr>
            <a:spLocks noGrp="1"/>
          </p:cNvSpPr>
          <p:nvPr>
            <p:ph type="title"/>
          </p:nvPr>
        </p:nvSpPr>
        <p:spPr>
          <a:xfrm>
            <a:off x="892676" y="4762040"/>
            <a:ext cx="7763186" cy="978459"/>
          </a:xfrm>
        </p:spPr>
        <p:txBody>
          <a:bodyPr/>
          <a:lstStyle/>
          <a:p>
            <a:r>
              <a:rPr lang="sl-SI"/>
              <a:t>Hvala!</a:t>
            </a:r>
          </a:p>
        </p:txBody>
      </p:sp>
      <p:sp>
        <p:nvSpPr>
          <p:cNvPr id="3" name="Text Placeholder 2">
            <a:extLst>
              <a:ext uri="{FF2B5EF4-FFF2-40B4-BE49-F238E27FC236}">
                <a16:creationId xmlns:a16="http://schemas.microsoft.com/office/drawing/2014/main" id="{EE3BDACC-BF5C-8C32-8E85-F2641B4CEFA1}"/>
              </a:ext>
            </a:extLst>
          </p:cNvPr>
          <p:cNvSpPr>
            <a:spLocks noGrp="1"/>
          </p:cNvSpPr>
          <p:nvPr>
            <p:ph type="body" idx="1"/>
          </p:nvPr>
        </p:nvSpPr>
        <p:spPr>
          <a:xfrm>
            <a:off x="892676" y="5874772"/>
            <a:ext cx="10515600" cy="750094"/>
          </a:xfrm>
        </p:spPr>
        <p:txBody>
          <a:bodyPr/>
          <a:lstStyle/>
          <a:p>
            <a:r>
              <a:rPr lang="sl-SI" sz="2400" dirty="0">
                <a:solidFill>
                  <a:schemeClr val="tx1"/>
                </a:solidFill>
              </a:rPr>
              <a:t>Za več informacij pišite na </a:t>
            </a:r>
            <a:r>
              <a:rPr lang="sl-SI" sz="2400" dirty="0" err="1">
                <a:solidFill>
                  <a:schemeClr val="tx1"/>
                </a:solidFill>
              </a:rPr>
              <a:t>email</a:t>
            </a:r>
            <a:r>
              <a:rPr lang="sl-SI" sz="2400" dirty="0">
                <a:solidFill>
                  <a:schemeClr val="tx1"/>
                </a:solidFill>
              </a:rPr>
              <a:t>: 	simon.koblar@uirs.si</a:t>
            </a:r>
            <a:br>
              <a:rPr lang="sl-SI" sz="2400" dirty="0">
                <a:solidFill>
                  <a:schemeClr val="tx1"/>
                </a:solidFill>
              </a:rPr>
            </a:br>
            <a:r>
              <a:rPr lang="sl-SI" sz="2400" dirty="0">
                <a:solidFill>
                  <a:schemeClr val="tx1"/>
                </a:solidFill>
              </a:rPr>
              <a:t>Ali na </a:t>
            </a:r>
            <a:r>
              <a:rPr lang="sl-SI" sz="2400" dirty="0" err="1">
                <a:solidFill>
                  <a:schemeClr val="tx1"/>
                </a:solidFill>
              </a:rPr>
              <a:t>LinkedIN</a:t>
            </a:r>
            <a:r>
              <a:rPr lang="sl-SI" sz="2400" dirty="0">
                <a:solidFill>
                  <a:schemeClr val="tx1"/>
                </a:solidFill>
              </a:rPr>
              <a:t>: 			https://www.linkedin.com/in/simonkoblar/</a:t>
            </a:r>
          </a:p>
          <a:p>
            <a:endParaRPr lang="sl-SI" dirty="0"/>
          </a:p>
        </p:txBody>
      </p:sp>
      <p:sp>
        <p:nvSpPr>
          <p:cNvPr id="4" name="TextBox 3">
            <a:extLst>
              <a:ext uri="{FF2B5EF4-FFF2-40B4-BE49-F238E27FC236}">
                <a16:creationId xmlns:a16="http://schemas.microsoft.com/office/drawing/2014/main" id="{19762B70-F171-6827-C1BA-50E39C41D744}"/>
              </a:ext>
            </a:extLst>
          </p:cNvPr>
          <p:cNvSpPr txBox="1"/>
          <p:nvPr/>
        </p:nvSpPr>
        <p:spPr>
          <a:xfrm>
            <a:off x="711200" y="2095960"/>
            <a:ext cx="9131300" cy="461665"/>
          </a:xfrm>
          <a:prstGeom prst="rect">
            <a:avLst/>
          </a:prstGeom>
          <a:noFill/>
        </p:spPr>
        <p:txBody>
          <a:bodyPr wrap="square" rtlCol="0">
            <a:spAutoFit/>
          </a:bodyPr>
          <a:lstStyle/>
          <a:p>
            <a:r>
              <a:rPr lang="sl-SI" sz="2400" dirty="0"/>
              <a:t>Podrobnejši rezultati in podatki bodo objavljeni predvidoma do poletja.</a:t>
            </a:r>
          </a:p>
        </p:txBody>
      </p:sp>
    </p:spTree>
    <p:extLst>
      <p:ext uri="{BB962C8B-B14F-4D97-AF65-F5344CB8AC3E}">
        <p14:creationId xmlns:p14="http://schemas.microsoft.com/office/powerpoint/2010/main" val="14750921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Slika 3">
            <a:extLst>
              <a:ext uri="{FF2B5EF4-FFF2-40B4-BE49-F238E27FC236}">
                <a16:creationId xmlns:a16="http://schemas.microsoft.com/office/drawing/2014/main" id="{AFAC6DAB-4580-8AD3-77C2-9214020A2276}"/>
              </a:ext>
            </a:extLst>
          </p:cNvPr>
          <p:cNvPicPr>
            <a:picLocks noChangeAspect="1"/>
          </p:cNvPicPr>
          <p:nvPr/>
        </p:nvPicPr>
        <p:blipFill>
          <a:blip r:embed="rId2"/>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Naslov 1">
            <a:extLst>
              <a:ext uri="{FF2B5EF4-FFF2-40B4-BE49-F238E27FC236}">
                <a16:creationId xmlns:a16="http://schemas.microsoft.com/office/drawing/2014/main" id="{7C1DDDF9-2B4B-18A1-9E0B-989ED537C80F}"/>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sl-SI" sz="5200">
                <a:solidFill>
                  <a:srgbClr val="FFFFFF"/>
                </a:solidFill>
              </a:rPr>
              <a:t> </a:t>
            </a:r>
          </a:p>
        </p:txBody>
      </p:sp>
      <p:sp>
        <p:nvSpPr>
          <p:cNvPr id="3" name="Podnaslov 2">
            <a:extLst>
              <a:ext uri="{FF2B5EF4-FFF2-40B4-BE49-F238E27FC236}">
                <a16:creationId xmlns:a16="http://schemas.microsoft.com/office/drawing/2014/main" id="{F53E9BB0-FE33-8BAC-1683-DD44205871A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sl-SI">
                <a:solidFill>
                  <a:srgbClr val="FFFFFF"/>
                </a:solidFill>
              </a:rPr>
              <a:t> </a:t>
            </a:r>
          </a:p>
        </p:txBody>
      </p:sp>
    </p:spTree>
    <p:extLst>
      <p:ext uri="{BB962C8B-B14F-4D97-AF65-F5344CB8AC3E}">
        <p14:creationId xmlns:p14="http://schemas.microsoft.com/office/powerpoint/2010/main" val="101480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D3736285-FCA8-72BA-8AFC-9EC49B5D4C6F}"/>
              </a:ext>
            </a:extLst>
          </p:cNvPr>
          <p:cNvPicPr>
            <a:picLocks noGrp="1" noChangeAspect="1"/>
          </p:cNvPicPr>
          <p:nvPr>
            <p:ph idx="1"/>
          </p:nvPr>
        </p:nvPicPr>
        <p:blipFill>
          <a:blip r:embed="rId2"/>
          <a:srcRect t="5875"/>
          <a:stretch/>
        </p:blipFill>
        <p:spPr>
          <a:xfrm>
            <a:off x="20" y="1282"/>
            <a:ext cx="12191980" cy="6856718"/>
          </a:xfrm>
          <a:prstGeom prst="rect">
            <a:avLst/>
          </a:prstGeom>
        </p:spPr>
      </p:pic>
      <p:sp>
        <p:nvSpPr>
          <p:cNvPr id="3" name="PoljeZBesedilom 2">
            <a:extLst>
              <a:ext uri="{FF2B5EF4-FFF2-40B4-BE49-F238E27FC236}">
                <a16:creationId xmlns:a16="http://schemas.microsoft.com/office/drawing/2014/main" id="{7C7783D2-4F5E-C28C-E354-636DC17DE8D5}"/>
              </a:ext>
            </a:extLst>
          </p:cNvPr>
          <p:cNvSpPr txBox="1"/>
          <p:nvPr/>
        </p:nvSpPr>
        <p:spPr>
          <a:xfrm>
            <a:off x="6273801" y="156401"/>
            <a:ext cx="6163732" cy="923330"/>
          </a:xfrm>
          <a:prstGeom prst="rect">
            <a:avLst/>
          </a:prstGeom>
          <a:noFill/>
        </p:spPr>
        <p:txBody>
          <a:bodyPr wrap="square">
            <a:spAutoFit/>
          </a:bodyPr>
          <a:lstStyle/>
          <a:p>
            <a:pPr marL="0" indent="0">
              <a:buNone/>
            </a:pPr>
            <a:r>
              <a:rPr lang="sl-SI" sz="1800" dirty="0">
                <a:latin typeface="Barlow" panose="00000500000000000000" pitchFamily="2" charset="-18"/>
              </a:rPr>
              <a:t>Družba za upravljanje javnega potniškega prometa, </a:t>
            </a:r>
            <a:r>
              <a:rPr lang="sl-SI" sz="1800" dirty="0" err="1">
                <a:latin typeface="Barlow" panose="00000500000000000000" pitchFamily="2" charset="-18"/>
              </a:rPr>
              <a:t>d.o.o</a:t>
            </a:r>
            <a:r>
              <a:rPr lang="sl-SI" sz="1800" dirty="0">
                <a:latin typeface="Barlow" panose="00000500000000000000" pitchFamily="2" charset="-18"/>
              </a:rPr>
              <a:t>, krajše DUJPP, d.o.o., je družba v 100% lastni Republike Slovenije. </a:t>
            </a:r>
          </a:p>
        </p:txBody>
      </p:sp>
    </p:spTree>
    <p:extLst>
      <p:ext uri="{BB962C8B-B14F-4D97-AF65-F5344CB8AC3E}">
        <p14:creationId xmlns:p14="http://schemas.microsoft.com/office/powerpoint/2010/main" val="5647628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65650A09-7013-5891-F449-254739CF5C7D}"/>
              </a:ext>
            </a:extLst>
          </p:cNvPr>
          <p:cNvSpPr>
            <a:spLocks noGrp="1"/>
          </p:cNvSpPr>
          <p:nvPr>
            <p:ph type="title"/>
          </p:nvPr>
        </p:nvSpPr>
        <p:spPr>
          <a:xfrm>
            <a:off x="838200" y="365125"/>
            <a:ext cx="10515600" cy="1325563"/>
          </a:xfrm>
        </p:spPr>
        <p:txBody>
          <a:bodyPr>
            <a:normAutofit/>
          </a:bodyPr>
          <a:lstStyle/>
          <a:p>
            <a:r>
              <a:rPr lang="sl-SI" sz="4000" dirty="0">
                <a:solidFill>
                  <a:srgbClr val="004B8C"/>
                </a:solidFill>
                <a:latin typeface="Barlow" panose="00000500000000000000" pitchFamily="2" charset="-18"/>
              </a:rPr>
              <a:t>Upravljanje JPP in naloge DUJPP</a:t>
            </a:r>
          </a:p>
        </p:txBody>
      </p:sp>
      <p:sp>
        <p:nvSpPr>
          <p:cNvPr id="3" name="Označba mesta vsebine 2">
            <a:extLst>
              <a:ext uri="{FF2B5EF4-FFF2-40B4-BE49-F238E27FC236}">
                <a16:creationId xmlns:a16="http://schemas.microsoft.com/office/drawing/2014/main" id="{5B97A87A-B7EC-9F6B-695A-B583EF7F75A7}"/>
              </a:ext>
            </a:extLst>
          </p:cNvPr>
          <p:cNvSpPr>
            <a:spLocks noGrp="1"/>
          </p:cNvSpPr>
          <p:nvPr>
            <p:ph idx="1"/>
          </p:nvPr>
        </p:nvSpPr>
        <p:spPr>
          <a:xfrm>
            <a:off x="838200" y="1329267"/>
            <a:ext cx="10515600" cy="4847696"/>
          </a:xfrm>
        </p:spPr>
        <p:txBody>
          <a:bodyPr>
            <a:normAutofit/>
          </a:bodyPr>
          <a:lstStyle/>
          <a:p>
            <a:pPr marL="0" indent="0">
              <a:buNone/>
            </a:pPr>
            <a:endParaRPr lang="sl-SI" sz="1400" dirty="0">
              <a:latin typeface="Barlow" panose="00000500000000000000" pitchFamily="2" charset="-18"/>
            </a:endParaRPr>
          </a:p>
          <a:p>
            <a:pPr marL="0" indent="0" algn="just" rtl="0" fontAlgn="base">
              <a:buNone/>
            </a:pPr>
            <a:r>
              <a:rPr lang="sl-SI" sz="1400" dirty="0">
                <a:solidFill>
                  <a:srgbClr val="004B8C"/>
                </a:solidFill>
                <a:latin typeface="Barlow" panose="00000500000000000000" pitchFamily="2" charset="-18"/>
              </a:rPr>
              <a:t>Ravni upravljanja JPP</a:t>
            </a:r>
          </a:p>
          <a:p>
            <a:pPr marL="0" indent="0" algn="just" rtl="0" fontAlgn="base">
              <a:buNone/>
            </a:pPr>
            <a:r>
              <a:rPr lang="sl-SI" sz="1400" b="1" dirty="0">
                <a:latin typeface="Barlow" panose="00000500000000000000" pitchFamily="2" charset="-18"/>
              </a:rPr>
              <a:t>Strateška raven</a:t>
            </a:r>
            <a:r>
              <a:rPr lang="sl-SI" sz="1400" dirty="0">
                <a:latin typeface="Barlow" panose="00000500000000000000" pitchFamily="2" charset="-18"/>
              </a:rPr>
              <a:t>: MOPE sprejema zakonodajo, usmerja kakovost javnega potniškega prometa ter zagotavlja financiranje</a:t>
            </a:r>
            <a:r>
              <a:rPr lang="en-US" sz="1400" dirty="0">
                <a:latin typeface="Barlow" panose="00000500000000000000" pitchFamily="2" charset="-18"/>
              </a:rPr>
              <a:t>​</a:t>
            </a:r>
          </a:p>
          <a:p>
            <a:pPr marL="0" indent="0" algn="just" rtl="0" fontAlgn="base">
              <a:buNone/>
            </a:pPr>
            <a:r>
              <a:rPr lang="sl-SI" sz="1400" b="1" dirty="0">
                <a:latin typeface="Barlow" panose="00000500000000000000" pitchFamily="2" charset="-18"/>
              </a:rPr>
              <a:t>Taktična raven</a:t>
            </a:r>
            <a:r>
              <a:rPr lang="sl-SI" sz="1400" dirty="0">
                <a:latin typeface="Barlow" panose="00000500000000000000" pitchFamily="2" charset="-18"/>
              </a:rPr>
              <a:t>: DUJPP upravlja, načrtuje, organizira in nadzira izvajanje prevoznih storitev</a:t>
            </a:r>
            <a:r>
              <a:rPr lang="en-US" sz="1400" dirty="0">
                <a:latin typeface="Barlow" panose="00000500000000000000" pitchFamily="2" charset="-18"/>
              </a:rPr>
              <a:t>​</a:t>
            </a:r>
          </a:p>
          <a:p>
            <a:pPr marL="0" indent="0" algn="just" rtl="0" fontAlgn="base">
              <a:buNone/>
            </a:pPr>
            <a:r>
              <a:rPr lang="sl-SI" sz="1400" b="1" dirty="0">
                <a:latin typeface="Barlow" panose="00000500000000000000" pitchFamily="2" charset="-18"/>
              </a:rPr>
              <a:t>Operativna raven</a:t>
            </a:r>
            <a:r>
              <a:rPr lang="sl-SI" sz="1400" dirty="0">
                <a:latin typeface="Barlow" panose="00000500000000000000" pitchFamily="2" charset="-18"/>
              </a:rPr>
              <a:t>: koncesionarji JPP izvajajo prevozne storitve</a:t>
            </a:r>
          </a:p>
          <a:p>
            <a:pPr marL="0" indent="0" algn="just" rtl="0" fontAlgn="base">
              <a:buNone/>
            </a:pPr>
            <a:endParaRPr lang="sl-SI" sz="1400" dirty="0">
              <a:latin typeface="Barlow" panose="00000500000000000000" pitchFamily="2" charset="-18"/>
            </a:endParaRPr>
          </a:p>
          <a:p>
            <a:pPr marL="0" indent="0" algn="just" rtl="0" fontAlgn="base">
              <a:buNone/>
            </a:pPr>
            <a:r>
              <a:rPr lang="sl-SI" sz="1400" dirty="0">
                <a:solidFill>
                  <a:srgbClr val="004B8C"/>
                </a:solidFill>
                <a:latin typeface="Barlow" panose="00000500000000000000" pitchFamily="2" charset="-18"/>
              </a:rPr>
              <a:t>Naloge DUJPP</a:t>
            </a:r>
          </a:p>
          <a:p>
            <a:pPr marL="0" indent="0">
              <a:buNone/>
            </a:pPr>
            <a:r>
              <a:rPr lang="sl-SI" sz="1400" b="1" dirty="0">
                <a:latin typeface="Barlow" panose="00000500000000000000" pitchFamily="2" charset="-18"/>
              </a:rPr>
              <a:t>Načrtovanje</a:t>
            </a:r>
            <a:r>
              <a:rPr lang="sl-SI" sz="1400" dirty="0">
                <a:latin typeface="Barlow" panose="00000500000000000000" pitchFamily="2" charset="-18"/>
              </a:rPr>
              <a:t>: Priprava strategij in načrtov za javni potniški promet</a:t>
            </a:r>
          </a:p>
          <a:p>
            <a:pPr marL="0" indent="0">
              <a:buNone/>
            </a:pPr>
            <a:r>
              <a:rPr lang="sl-SI" sz="1400" b="1" dirty="0">
                <a:latin typeface="Barlow" panose="00000500000000000000" pitchFamily="2" charset="-18"/>
              </a:rPr>
              <a:t>Organizacija</a:t>
            </a:r>
            <a:r>
              <a:rPr lang="sl-SI" sz="1400" dirty="0">
                <a:latin typeface="Barlow" panose="00000500000000000000" pitchFamily="2" charset="-18"/>
              </a:rPr>
              <a:t>: Usklajevanje voznih redov in optimizacija prevoznih poti</a:t>
            </a:r>
          </a:p>
          <a:p>
            <a:pPr marL="0" indent="0">
              <a:buNone/>
            </a:pPr>
            <a:r>
              <a:rPr lang="sl-SI" sz="1400" b="1" dirty="0">
                <a:latin typeface="Barlow" panose="00000500000000000000" pitchFamily="2" charset="-18"/>
              </a:rPr>
              <a:t>Nadzor</a:t>
            </a:r>
            <a:r>
              <a:rPr lang="sl-SI" sz="1400" dirty="0">
                <a:latin typeface="Barlow" panose="00000500000000000000" pitchFamily="2" charset="-18"/>
              </a:rPr>
              <a:t>: Spremljanje izvajanja prevoznih storitev in zagotavljanje skladnosti s standardi</a:t>
            </a:r>
          </a:p>
          <a:p>
            <a:pPr marL="0" indent="0">
              <a:buNone/>
            </a:pPr>
            <a:r>
              <a:rPr lang="sl-SI" sz="1400" b="1" dirty="0">
                <a:latin typeface="Barlow" panose="00000500000000000000" pitchFamily="2" charset="-18"/>
              </a:rPr>
              <a:t>Koncesije</a:t>
            </a:r>
            <a:r>
              <a:rPr lang="sl-SI" sz="1400" dirty="0">
                <a:latin typeface="Barlow" panose="00000500000000000000" pitchFamily="2" charset="-18"/>
              </a:rPr>
              <a:t>: Podeljevanje koncesij in sklepanje prevoznih pogodb</a:t>
            </a:r>
          </a:p>
          <a:p>
            <a:pPr marL="0" indent="0">
              <a:buNone/>
            </a:pPr>
            <a:r>
              <a:rPr lang="sl-SI" sz="1400" b="1" dirty="0">
                <a:latin typeface="Barlow" panose="00000500000000000000" pitchFamily="2" charset="-18"/>
              </a:rPr>
              <a:t>Digitalizacija</a:t>
            </a:r>
            <a:r>
              <a:rPr lang="sl-SI" sz="1400" dirty="0">
                <a:latin typeface="Barlow" panose="00000500000000000000" pitchFamily="2" charset="-18"/>
              </a:rPr>
              <a:t>: Zagotavljanje vseh informacij na enem mestu; spremljanje vozil v živo; prodaja vozovnic</a:t>
            </a:r>
          </a:p>
          <a:p>
            <a:pPr marL="0" indent="0">
              <a:buNone/>
            </a:pPr>
            <a:r>
              <a:rPr lang="sl-SI" sz="1400" b="1" dirty="0">
                <a:latin typeface="Barlow" panose="00000500000000000000" pitchFamily="2" charset="-18"/>
              </a:rPr>
              <a:t>Informiranje</a:t>
            </a:r>
            <a:r>
              <a:rPr lang="sl-SI" sz="1400" dirty="0">
                <a:latin typeface="Barlow" panose="00000500000000000000" pitchFamily="2" charset="-18"/>
              </a:rPr>
              <a:t>: Omogočanje čim boljše informiranosti o JPP</a:t>
            </a:r>
          </a:p>
          <a:p>
            <a:pPr marL="0" indent="0">
              <a:buNone/>
            </a:pPr>
            <a:r>
              <a:rPr lang="sl-SI" sz="1400" b="1" dirty="0">
                <a:latin typeface="Barlow" panose="00000500000000000000" pitchFamily="2" charset="-18"/>
              </a:rPr>
              <a:t>Integracija</a:t>
            </a:r>
            <a:r>
              <a:rPr lang="sl-SI" sz="1400" dirty="0">
                <a:latin typeface="Barlow" panose="00000500000000000000" pitchFamily="2" charset="-18"/>
              </a:rPr>
              <a:t>: Zagotavljanje čim bolj integrirane ponudbe JPP</a:t>
            </a:r>
          </a:p>
          <a:p>
            <a:pPr marL="0" indent="0">
              <a:buNone/>
            </a:pPr>
            <a:r>
              <a:rPr lang="sl-SI" sz="1400" b="1" dirty="0">
                <a:latin typeface="Barlow" panose="00000500000000000000" pitchFamily="2" charset="-18"/>
              </a:rPr>
              <a:t>Sogovornik</a:t>
            </a:r>
            <a:r>
              <a:rPr lang="sl-SI" sz="1400" dirty="0">
                <a:latin typeface="Barlow" panose="00000500000000000000" pitchFamily="2" charset="-18"/>
              </a:rPr>
              <a:t>: med državo, izvajalci in potniki; posluh za potnika in strokovne javnosti </a:t>
            </a:r>
          </a:p>
          <a:p>
            <a:pPr marL="0" indent="0">
              <a:buNone/>
            </a:pPr>
            <a:endParaRPr lang="sl-SI" sz="1400" dirty="0">
              <a:latin typeface="Barlow" panose="00000500000000000000" pitchFamily="2" charset="-18"/>
            </a:endParaRPr>
          </a:p>
          <a:p>
            <a:pPr marL="0" indent="0">
              <a:buNone/>
            </a:pPr>
            <a:endParaRPr lang="sl-SI" sz="1400" dirty="0">
              <a:latin typeface="Barlow" panose="00000500000000000000" pitchFamily="2" charset="-18"/>
            </a:endParaRPr>
          </a:p>
          <a:p>
            <a:pPr marL="0" indent="0">
              <a:buNone/>
            </a:pPr>
            <a:endParaRPr lang="sl-SI" sz="1400" dirty="0">
              <a:latin typeface="Barlow" panose="00000500000000000000" pitchFamily="2" charset="-18"/>
            </a:endParaRPr>
          </a:p>
        </p:txBody>
      </p:sp>
    </p:spTree>
    <p:extLst>
      <p:ext uri="{BB962C8B-B14F-4D97-AF65-F5344CB8AC3E}">
        <p14:creationId xmlns:p14="http://schemas.microsoft.com/office/powerpoint/2010/main" val="14014917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DFF98AB7-9A80-A5CC-26F5-12B84D0D4AD8}"/>
            </a:ext>
          </a:extLst>
        </p:cNvPr>
        <p:cNvGrpSpPr/>
        <p:nvPr/>
      </p:nvGrpSpPr>
      <p:grpSpPr>
        <a:xfrm>
          <a:off x="0" y="0"/>
          <a:ext cx="0" cy="0"/>
          <a:chOff x="0" y="0"/>
          <a:chExt cx="0" cy="0"/>
        </a:xfrm>
      </p:grpSpPr>
      <p:sp>
        <p:nvSpPr>
          <p:cNvPr id="2" name="Naslov 1">
            <a:extLst>
              <a:ext uri="{FF2B5EF4-FFF2-40B4-BE49-F238E27FC236}">
                <a16:creationId xmlns:a16="http://schemas.microsoft.com/office/drawing/2014/main" id="{81F6529A-CA85-6F89-F0B1-E23D759965AB}"/>
              </a:ext>
            </a:extLst>
          </p:cNvPr>
          <p:cNvSpPr>
            <a:spLocks noGrp="1"/>
          </p:cNvSpPr>
          <p:nvPr>
            <p:ph type="title"/>
          </p:nvPr>
        </p:nvSpPr>
        <p:spPr>
          <a:xfrm>
            <a:off x="838200" y="365125"/>
            <a:ext cx="10515600" cy="1325563"/>
          </a:xfrm>
        </p:spPr>
        <p:txBody>
          <a:bodyPr>
            <a:normAutofit/>
          </a:bodyPr>
          <a:lstStyle/>
          <a:p>
            <a:r>
              <a:rPr lang="sl-SI" sz="4000" dirty="0">
                <a:solidFill>
                  <a:srgbClr val="004B8C"/>
                </a:solidFill>
                <a:latin typeface="Barlow" panose="00000500000000000000" pitchFamily="2" charset="-18"/>
              </a:rPr>
              <a:t>Deležniki DUJPP pri nalogah v JPP </a:t>
            </a:r>
          </a:p>
        </p:txBody>
      </p:sp>
      <p:sp>
        <p:nvSpPr>
          <p:cNvPr id="3" name="Označba mesta vsebine 2">
            <a:extLst>
              <a:ext uri="{FF2B5EF4-FFF2-40B4-BE49-F238E27FC236}">
                <a16:creationId xmlns:a16="http://schemas.microsoft.com/office/drawing/2014/main" id="{7454C033-84E3-0EBB-E5DA-7EFB88A1EA9B}"/>
              </a:ext>
            </a:extLst>
          </p:cNvPr>
          <p:cNvSpPr>
            <a:spLocks noGrp="1"/>
          </p:cNvSpPr>
          <p:nvPr>
            <p:ph idx="1"/>
          </p:nvPr>
        </p:nvSpPr>
        <p:spPr>
          <a:xfrm>
            <a:off x="838200" y="1825625"/>
            <a:ext cx="10515600" cy="4351338"/>
          </a:xfrm>
        </p:spPr>
        <p:txBody>
          <a:bodyPr>
            <a:normAutofit/>
          </a:bodyPr>
          <a:lstStyle/>
          <a:p>
            <a:pPr marL="0" indent="0">
              <a:buNone/>
            </a:pPr>
            <a:r>
              <a:rPr lang="sl-SI" sz="1400" b="1" dirty="0">
                <a:latin typeface="Barlow" panose="00000500000000000000" pitchFamily="2" charset="-18"/>
              </a:rPr>
              <a:t>Lastniki in predstavniki lastnikov družbe</a:t>
            </a:r>
            <a:r>
              <a:rPr lang="sl-SI" sz="1400" dirty="0">
                <a:latin typeface="Barlow" panose="00000500000000000000" pitchFamily="2" charset="-18"/>
              </a:rPr>
              <a:t>: Vlada RS, MOPE, nadzorni svet, strokovni svet</a:t>
            </a:r>
          </a:p>
          <a:p>
            <a:pPr marL="0" indent="0">
              <a:buNone/>
            </a:pPr>
            <a:r>
              <a:rPr lang="sl-SI" sz="1400" b="1" dirty="0">
                <a:latin typeface="Barlow" panose="00000500000000000000" pitchFamily="2" charset="-18"/>
              </a:rPr>
              <a:t>Koncesionarji</a:t>
            </a:r>
            <a:r>
              <a:rPr lang="sl-SI" sz="1400" dirty="0">
                <a:latin typeface="Barlow" panose="00000500000000000000" pitchFamily="2" charset="-18"/>
              </a:rPr>
              <a:t>: Arriva, Nomago, AP MS, LPP, SŽ-PP</a:t>
            </a:r>
          </a:p>
          <a:p>
            <a:pPr marL="0" indent="0">
              <a:buNone/>
            </a:pPr>
            <a:r>
              <a:rPr lang="sl-SI" sz="1400" b="1" dirty="0">
                <a:latin typeface="Barlow" panose="00000500000000000000" pitchFamily="2" charset="-18"/>
              </a:rPr>
              <a:t>Potniki in splošna javnost</a:t>
            </a:r>
            <a:r>
              <a:rPr lang="sl-SI" sz="1400" dirty="0">
                <a:latin typeface="Barlow" panose="00000500000000000000" pitchFamily="2" charset="-18"/>
              </a:rPr>
              <a:t>: registrirani in neregistrirani uporabniki storitev IJPP, delovne organizacije, gospodinjstva </a:t>
            </a:r>
          </a:p>
          <a:p>
            <a:pPr marL="0" indent="0">
              <a:buNone/>
            </a:pPr>
            <a:r>
              <a:rPr lang="sl-SI" sz="1400" b="1" dirty="0">
                <a:latin typeface="Barlow" panose="00000500000000000000" pitchFamily="2" charset="-18"/>
              </a:rPr>
              <a:t>Lokalne skupnosti</a:t>
            </a:r>
            <a:r>
              <a:rPr lang="sl-SI" sz="1400" dirty="0">
                <a:latin typeface="Barlow" panose="00000500000000000000" pitchFamily="2" charset="-18"/>
              </a:rPr>
              <a:t>: občine, šole, regionalni centri mobilnosti, različna združenja</a:t>
            </a:r>
          </a:p>
          <a:p>
            <a:pPr marL="0" indent="0">
              <a:buNone/>
            </a:pPr>
            <a:r>
              <a:rPr lang="sl-SI" sz="1400" b="1" dirty="0">
                <a:latin typeface="Barlow" panose="00000500000000000000" pitchFamily="2" charset="-18"/>
              </a:rPr>
              <a:t>Strokovna združenja in organizacije</a:t>
            </a:r>
            <a:r>
              <a:rPr lang="sl-SI" sz="1400" dirty="0">
                <a:latin typeface="Barlow" panose="00000500000000000000" pitchFamily="2" charset="-18"/>
              </a:rPr>
              <a:t>: GZS, OZS, SOS, ZOS, ZMOS, ŠOS, DOS </a:t>
            </a:r>
          </a:p>
          <a:p>
            <a:pPr marL="0" indent="0">
              <a:buNone/>
            </a:pPr>
            <a:r>
              <a:rPr lang="sl-SI" sz="1400" b="1" dirty="0">
                <a:latin typeface="Barlow" panose="00000500000000000000" pitchFamily="2" charset="-18"/>
              </a:rPr>
              <a:t>Mediji</a:t>
            </a:r>
            <a:r>
              <a:rPr lang="sl-SI" sz="1400" dirty="0">
                <a:latin typeface="Barlow" panose="00000500000000000000" pitchFamily="2" charset="-18"/>
              </a:rPr>
              <a:t>: nacionalni, lokalni</a:t>
            </a:r>
          </a:p>
        </p:txBody>
      </p:sp>
    </p:spTree>
    <p:extLst>
      <p:ext uri="{BB962C8B-B14F-4D97-AF65-F5344CB8AC3E}">
        <p14:creationId xmlns:p14="http://schemas.microsoft.com/office/powerpoint/2010/main" val="10273284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76850326-C6F0-66E4-61D3-4A3506E84890}"/>
            </a:ext>
          </a:extLst>
        </p:cNvPr>
        <p:cNvGrpSpPr/>
        <p:nvPr/>
      </p:nvGrpSpPr>
      <p:grpSpPr>
        <a:xfrm>
          <a:off x="0" y="0"/>
          <a:ext cx="0" cy="0"/>
          <a:chOff x="0" y="0"/>
          <a:chExt cx="0" cy="0"/>
        </a:xfrm>
      </p:grpSpPr>
      <p:sp>
        <p:nvSpPr>
          <p:cNvPr id="2" name="Naslov 1">
            <a:extLst>
              <a:ext uri="{FF2B5EF4-FFF2-40B4-BE49-F238E27FC236}">
                <a16:creationId xmlns:a16="http://schemas.microsoft.com/office/drawing/2014/main" id="{B4B13148-6C87-590F-3B97-2326D8801289}"/>
              </a:ext>
            </a:extLst>
          </p:cNvPr>
          <p:cNvSpPr>
            <a:spLocks noGrp="1"/>
          </p:cNvSpPr>
          <p:nvPr>
            <p:ph type="title"/>
          </p:nvPr>
        </p:nvSpPr>
        <p:spPr>
          <a:xfrm>
            <a:off x="838200" y="365126"/>
            <a:ext cx="10515600" cy="610394"/>
          </a:xfrm>
        </p:spPr>
        <p:txBody>
          <a:bodyPr>
            <a:normAutofit fontScale="90000"/>
          </a:bodyPr>
          <a:lstStyle/>
          <a:p>
            <a:r>
              <a:rPr lang="sl-SI" sz="4000" dirty="0">
                <a:solidFill>
                  <a:srgbClr val="004B8C"/>
                </a:solidFill>
                <a:latin typeface="Barlow" panose="00000500000000000000" pitchFamily="2" charset="-18"/>
              </a:rPr>
              <a:t>Več ponudbe</a:t>
            </a:r>
          </a:p>
        </p:txBody>
      </p:sp>
      <p:sp>
        <p:nvSpPr>
          <p:cNvPr id="3" name="Označba mesta vsebine 2">
            <a:extLst>
              <a:ext uri="{FF2B5EF4-FFF2-40B4-BE49-F238E27FC236}">
                <a16:creationId xmlns:a16="http://schemas.microsoft.com/office/drawing/2014/main" id="{35B4D5CB-24C2-4CCA-66E8-A8762F2A3247}"/>
              </a:ext>
            </a:extLst>
          </p:cNvPr>
          <p:cNvSpPr>
            <a:spLocks noGrp="1"/>
          </p:cNvSpPr>
          <p:nvPr>
            <p:ph idx="1"/>
          </p:nvPr>
        </p:nvSpPr>
        <p:spPr>
          <a:xfrm>
            <a:off x="838200" y="975520"/>
            <a:ext cx="10515600" cy="4351338"/>
          </a:xfrm>
        </p:spPr>
        <p:txBody>
          <a:bodyPr>
            <a:normAutofit/>
          </a:bodyPr>
          <a:lstStyle/>
          <a:p>
            <a:pPr marL="0" indent="0">
              <a:buNone/>
            </a:pPr>
            <a:r>
              <a:rPr lang="sl-SI" sz="1400" kern="100" dirty="0">
                <a:solidFill>
                  <a:srgbClr val="004B8C"/>
                </a:solidFill>
                <a:latin typeface="Barlow" panose="00000500000000000000" pitchFamily="2" charset="-18"/>
                <a:ea typeface="Calibri" panose="020F0502020204030204" pitchFamily="34" charset="0"/>
                <a:cs typeface="Times New Roman" panose="02020603050405020304" pitchFamily="18" charset="0"/>
              </a:rPr>
              <a:t>V 2024 smo:</a:t>
            </a:r>
          </a:p>
          <a:p>
            <a:pPr marL="0" indent="0">
              <a:buNone/>
            </a:pPr>
            <a:r>
              <a:rPr lang="sl-SI" sz="1400" b="1" kern="100" dirty="0">
                <a:solidFill>
                  <a:prstClr val="black"/>
                </a:solidFill>
                <a:latin typeface="Barlow" panose="00000500000000000000" pitchFamily="2" charset="-18"/>
                <a:ea typeface="Calibri" panose="020F0502020204030204" pitchFamily="34" charset="0"/>
                <a:cs typeface="Times New Roman" panose="02020603050405020304" pitchFamily="18" charset="0"/>
              </a:rPr>
              <a:t>Realizirali</a:t>
            </a:r>
            <a:r>
              <a:rPr lang="sl-SI" sz="1400" kern="100" dirty="0">
                <a:solidFill>
                  <a:prstClr val="black"/>
                </a:solidFill>
                <a:latin typeface="Barlow" panose="00000500000000000000" pitchFamily="2" charset="-18"/>
                <a:ea typeface="Calibri" panose="020F0502020204030204" pitchFamily="34" charset="0"/>
                <a:cs typeface="Times New Roman" panose="02020603050405020304" pitchFamily="18" charset="0"/>
              </a:rPr>
              <a:t>: 8,5 % več avtobusnih in 2,7 % več železniških prevozov</a:t>
            </a:r>
          </a:p>
          <a:p>
            <a:pPr marL="0" indent="0">
              <a:buNone/>
            </a:pPr>
            <a:r>
              <a:rPr lang="sl-SI" sz="1400" b="1" kern="100" dirty="0">
                <a:solidFill>
                  <a:prstClr val="black"/>
                </a:solidFill>
                <a:latin typeface="Barlow" panose="00000500000000000000" pitchFamily="2" charset="-18"/>
                <a:ea typeface="Calibri" panose="020F0502020204030204" pitchFamily="34" charset="0"/>
                <a:cs typeface="Times New Roman" panose="02020603050405020304" pitchFamily="18" charset="0"/>
              </a:rPr>
              <a:t>Prevozili</a:t>
            </a:r>
            <a:r>
              <a:rPr lang="sl-SI" sz="1400" kern="100" dirty="0">
                <a:solidFill>
                  <a:prstClr val="black"/>
                </a:solidFill>
                <a:latin typeface="Barlow" panose="00000500000000000000" pitchFamily="2" charset="-18"/>
                <a:ea typeface="Calibri" panose="020F0502020204030204" pitchFamily="34" charset="0"/>
                <a:cs typeface="Times New Roman" panose="02020603050405020304" pitchFamily="18" charset="0"/>
              </a:rPr>
              <a:t>: za 4.700.000 več cestnih in 318.000 več vlakovnih kilometrov</a:t>
            </a:r>
          </a:p>
          <a:p>
            <a:pPr marL="0" indent="0">
              <a:buNone/>
            </a:pPr>
            <a:r>
              <a:rPr lang="sl-SI" sz="1400" b="1" kern="100" dirty="0">
                <a:solidFill>
                  <a:prstClr val="black"/>
                </a:solidFill>
                <a:latin typeface="Barlow" panose="00000500000000000000" pitchFamily="2" charset="-18"/>
                <a:ea typeface="Calibri" panose="020F0502020204030204" pitchFamily="34" charset="0"/>
                <a:cs typeface="Times New Roman" panose="02020603050405020304" pitchFamily="18" charset="0"/>
              </a:rPr>
              <a:t>V</a:t>
            </a: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zpostavili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29 novih intervalnih voznih redov</a:t>
            </a:r>
          </a:p>
          <a:p>
            <a:pPr marL="0" indent="0">
              <a:buNone/>
            </a:pPr>
            <a:r>
              <a:rPr lang="sl-SI" sz="1400" b="1" kern="100" dirty="0">
                <a:solidFill>
                  <a:srgbClr val="000000"/>
                </a:solidFill>
                <a:latin typeface="Barlow" panose="00000500000000000000" pitchFamily="2" charset="-18"/>
                <a:ea typeface="Calibri" panose="020F0502020204030204" pitchFamily="34" charset="0"/>
                <a:cs typeface="Arial" panose="020B0604020202020204" pitchFamily="34" charset="0"/>
              </a:rPr>
              <a:t>Prevažali</a:t>
            </a:r>
            <a:r>
              <a:rPr lang="sl-SI" sz="1400" kern="100" dirty="0">
                <a:solidFill>
                  <a:srgbClr val="000000"/>
                </a:solidFill>
                <a:latin typeface="Barlow" panose="00000500000000000000" pitchFamily="2" charset="-18"/>
                <a:ea typeface="Calibri" panose="020F0502020204030204" pitchFamily="34" charset="0"/>
                <a:cs typeface="Arial" panose="020B0604020202020204" pitchFamily="34" charset="0"/>
              </a:rPr>
              <a:t>: </a:t>
            </a:r>
            <a:r>
              <a:rPr lang="sl-SI" sz="1400" kern="100" dirty="0">
                <a:solidFill>
                  <a:prstClr val="black"/>
                </a:solidFill>
                <a:latin typeface="Barlow" panose="00000500000000000000" pitchFamily="2" charset="-18"/>
                <a:ea typeface="Calibri" panose="020F0502020204030204" pitchFamily="34" charset="0"/>
                <a:cs typeface="Times New Roman" panose="02020603050405020304" pitchFamily="18" charset="0"/>
              </a:rPr>
              <a:t>440.000 uporabnikov s kartico IJPP (43,9 % upokojenci, 37,4 % splošni potniki, 10,5 % dijaki, 8,2 % študentje)</a:t>
            </a:r>
            <a:endPar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endParaRPr>
          </a:p>
          <a:p>
            <a:pPr marL="0" inden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Prisluhnili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4.092 zadev v izboljševanju ponudbe v dialogu s potniki, lokalnimi skupnostmi in strokovnimi organizacijami</a:t>
            </a:r>
          </a:p>
          <a:p>
            <a:pPr marL="0" inden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Potrdili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preko 30 izboljšav v železniških voznih redih uvedenih za tekoče leto</a:t>
            </a:r>
          </a:p>
          <a:p>
            <a:pPr marL="0" indent="0">
              <a:lnSpc>
                <a:spcPct val="100000"/>
              </a:lnSpc>
              <a:spcBef>
                <a:spcPts val="0"/>
              </a:spcBef>
              <a:buNone/>
            </a:pPr>
            <a:endParaRPr lang="sl-SI" sz="1400" b="1" dirty="0">
              <a:effectLst/>
              <a:latin typeface="Barlow" panose="00000500000000000000" pitchFamily="2" charset="-18"/>
              <a:ea typeface="Yu Mincho" panose="02020400000000000000" pitchFamily="18" charset="-128"/>
              <a:cs typeface="Arial" panose="020B0604020202020204" pitchFamily="34" charset="0"/>
            </a:endParaRPr>
          </a:p>
        </p:txBody>
      </p:sp>
      <p:sp>
        <p:nvSpPr>
          <p:cNvPr id="4" name="Naslov 1">
            <a:extLst>
              <a:ext uri="{FF2B5EF4-FFF2-40B4-BE49-F238E27FC236}">
                <a16:creationId xmlns:a16="http://schemas.microsoft.com/office/drawing/2014/main" id="{DC3A9DFF-45DA-A990-DEF6-BBA04A13CB51}"/>
              </a:ext>
            </a:extLst>
          </p:cNvPr>
          <p:cNvSpPr txBox="1">
            <a:spLocks/>
          </p:cNvSpPr>
          <p:nvPr/>
        </p:nvSpPr>
        <p:spPr>
          <a:xfrm>
            <a:off x="838200" y="3589866"/>
            <a:ext cx="10515600" cy="7125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l-SI" sz="4000" dirty="0">
                <a:solidFill>
                  <a:srgbClr val="8DC63F"/>
                </a:solidFill>
                <a:latin typeface="Barlow" panose="00000500000000000000" pitchFamily="2" charset="-18"/>
              </a:rPr>
              <a:t>Več sodelovanja</a:t>
            </a:r>
          </a:p>
        </p:txBody>
      </p:sp>
      <p:sp>
        <p:nvSpPr>
          <p:cNvPr id="5" name="Označba mesta vsebine 2">
            <a:extLst>
              <a:ext uri="{FF2B5EF4-FFF2-40B4-BE49-F238E27FC236}">
                <a16:creationId xmlns:a16="http://schemas.microsoft.com/office/drawing/2014/main" id="{FB2A2C79-D071-F883-A388-B43B400809AC}"/>
              </a:ext>
            </a:extLst>
          </p:cNvPr>
          <p:cNvSpPr txBox="1">
            <a:spLocks/>
          </p:cNvSpPr>
          <p:nvPr/>
        </p:nvSpPr>
        <p:spPr>
          <a:xfrm>
            <a:off x="838200" y="4238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sl-SI" sz="1400" dirty="0">
                <a:solidFill>
                  <a:srgbClr val="004B8C"/>
                </a:solidFill>
                <a:latin typeface="Barlow" panose="00000500000000000000" pitchFamily="2" charset="-18"/>
                <a:ea typeface="Calibri" panose="020F0502020204030204" pitchFamily="34" charset="0"/>
                <a:cs typeface="Arial" panose="020B0604020202020204" pitchFamily="34" charset="0"/>
              </a:rPr>
              <a:t>V 2024 smo:</a:t>
            </a:r>
          </a:p>
          <a:p>
            <a:pPr marL="0" indent="0">
              <a:buFont typeface="Arial" panose="020B0604020202020204" pitchFamily="34" charse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Integrirali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23 šolskih linij z ocenjeno vrednostjo prihranka 4,5 mio EUR za občinske proračune</a:t>
            </a:r>
          </a:p>
          <a:p>
            <a:pPr marL="0" indent="0">
              <a:buFont typeface="Arial" panose="020B0604020202020204" pitchFamily="34" charse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Uvedli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4 delavske linije v lokalnih skupnostih z večjimi poslovno-gospodarskimi conami (Iskra, Revoz, Eta, Predilnica Litija)</a:t>
            </a:r>
          </a:p>
          <a:p>
            <a:pPr marL="0" indent="0">
              <a:buFont typeface="Arial" panose="020B0604020202020204" pitchFamily="34" charse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Sofinancirali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prevzeli pogodbena razmerja pri sofinanciranju nakupa vozovnic v 10 občinah</a:t>
            </a:r>
          </a:p>
          <a:p>
            <a:pPr marL="0" indent="0">
              <a:buFont typeface="Arial" panose="020B0604020202020204" pitchFamily="34" charse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Sodelovali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v 6-ih projektih izboljšanja javnega potniškega prometa in trajnostne mobilnosti</a:t>
            </a:r>
          </a:p>
          <a:p>
            <a:pPr marL="0" indent="0">
              <a:buFont typeface="Arial" panose="020B0604020202020204" pitchFamily="34" charse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Izvedli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2 svetovalna posveta s Strokovnim svetom DUJPP</a:t>
            </a:r>
          </a:p>
          <a:p>
            <a:pPr marL="0" indent="0">
              <a:buFont typeface="Arial" panose="020B0604020202020204" pitchFamily="34" charse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Prezentirali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bili sogovornik na 10 strokovnih konferencah</a:t>
            </a:r>
          </a:p>
        </p:txBody>
      </p:sp>
    </p:spTree>
    <p:extLst>
      <p:ext uri="{BB962C8B-B14F-4D97-AF65-F5344CB8AC3E}">
        <p14:creationId xmlns:p14="http://schemas.microsoft.com/office/powerpoint/2010/main" val="15832730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29A85184-9DF8-5C5D-7140-C08D24229EEF}"/>
            </a:ext>
          </a:extLst>
        </p:cNvPr>
        <p:cNvGrpSpPr/>
        <p:nvPr/>
      </p:nvGrpSpPr>
      <p:grpSpPr>
        <a:xfrm>
          <a:off x="0" y="0"/>
          <a:ext cx="0" cy="0"/>
          <a:chOff x="0" y="0"/>
          <a:chExt cx="0" cy="0"/>
        </a:xfrm>
      </p:grpSpPr>
      <p:sp>
        <p:nvSpPr>
          <p:cNvPr id="2" name="Naslov 1">
            <a:extLst>
              <a:ext uri="{FF2B5EF4-FFF2-40B4-BE49-F238E27FC236}">
                <a16:creationId xmlns:a16="http://schemas.microsoft.com/office/drawing/2014/main" id="{DD7CCE7C-E94E-57AF-C689-6E77FF486196}"/>
              </a:ext>
            </a:extLst>
          </p:cNvPr>
          <p:cNvSpPr>
            <a:spLocks noGrp="1"/>
          </p:cNvSpPr>
          <p:nvPr>
            <p:ph type="title"/>
          </p:nvPr>
        </p:nvSpPr>
        <p:spPr>
          <a:xfrm>
            <a:off x="838200" y="365125"/>
            <a:ext cx="10515600" cy="1325563"/>
          </a:xfrm>
        </p:spPr>
        <p:txBody>
          <a:bodyPr>
            <a:normAutofit/>
          </a:bodyPr>
          <a:lstStyle/>
          <a:p>
            <a:r>
              <a:rPr lang="sl-SI" sz="4000" dirty="0">
                <a:solidFill>
                  <a:srgbClr val="004B8C"/>
                </a:solidFill>
                <a:latin typeface="Barlow" panose="00000500000000000000" pitchFamily="2" charset="-18"/>
              </a:rPr>
              <a:t>Potnik v središču</a:t>
            </a:r>
          </a:p>
        </p:txBody>
      </p:sp>
      <p:sp>
        <p:nvSpPr>
          <p:cNvPr id="3" name="Označba mesta vsebine 2">
            <a:extLst>
              <a:ext uri="{FF2B5EF4-FFF2-40B4-BE49-F238E27FC236}">
                <a16:creationId xmlns:a16="http://schemas.microsoft.com/office/drawing/2014/main" id="{213996C6-682A-A1F1-6E47-98FBF8B5A35F}"/>
              </a:ext>
            </a:extLst>
          </p:cNvPr>
          <p:cNvSpPr>
            <a:spLocks noGrp="1"/>
          </p:cNvSpPr>
          <p:nvPr>
            <p:ph idx="1"/>
          </p:nvPr>
        </p:nvSpPr>
        <p:spPr>
          <a:xfrm>
            <a:off x="838200" y="1825625"/>
            <a:ext cx="10515600" cy="4351338"/>
          </a:xfrm>
        </p:spPr>
        <p:txBody>
          <a:bodyPr>
            <a:normAutofit/>
          </a:bodyPr>
          <a:lstStyle/>
          <a:p>
            <a:pPr marL="0" indent="0">
              <a:buNone/>
            </a:pPr>
            <a:r>
              <a:rPr lang="sl-SI" sz="1400" kern="100" dirty="0">
                <a:solidFill>
                  <a:srgbClr val="004B8C"/>
                </a:solidFill>
                <a:effectLst/>
                <a:latin typeface="Barlow" panose="00000500000000000000" pitchFamily="2" charset="-18"/>
                <a:ea typeface="Calibri" panose="020F0502020204030204" pitchFamily="34" charset="0"/>
                <a:cs typeface="Times New Roman" panose="02020603050405020304" pitchFamily="18" charset="0"/>
              </a:rPr>
              <a:t>V 2024 smo:</a:t>
            </a:r>
          </a:p>
          <a:p>
            <a:pPr marL="0" indent="0">
              <a:buNone/>
            </a:pPr>
            <a:r>
              <a:rPr lang="sl-SI" sz="1400" b="1" kern="100" dirty="0">
                <a:solidFill>
                  <a:prstClr val="black"/>
                </a:solidFill>
                <a:latin typeface="Barlow" panose="00000500000000000000" pitchFamily="2" charset="-18"/>
                <a:ea typeface="Calibri" panose="020F0502020204030204" pitchFamily="34" charset="0"/>
                <a:cs typeface="Times New Roman" panose="02020603050405020304" pitchFamily="18" charset="0"/>
              </a:rPr>
              <a:t>Poenostavili</a:t>
            </a:r>
            <a:r>
              <a:rPr lang="sl-SI" sz="1400" kern="100" dirty="0">
                <a:solidFill>
                  <a:prstClr val="black"/>
                </a:solidFill>
                <a:latin typeface="Barlow" panose="00000500000000000000" pitchFamily="2" charset="-18"/>
                <a:ea typeface="Calibri" panose="020F0502020204030204" pitchFamily="34" charset="0"/>
                <a:cs typeface="Times New Roman" panose="02020603050405020304" pitchFamily="18" charset="0"/>
              </a:rPr>
              <a:t>: z integracijo baze IJPP in eUprave skrajšali pridobivanje subvencionirane vozovnice na 3 minute</a:t>
            </a:r>
          </a:p>
          <a:p>
            <a:pPr marL="0" indent="0">
              <a:buNone/>
            </a:pPr>
            <a:r>
              <a:rPr lang="sl-SI" sz="1400" b="1" kern="100" dirty="0">
                <a:latin typeface="Barlow" panose="00000500000000000000" pitchFamily="2" charset="-18"/>
                <a:ea typeface="Calibri" panose="020F0502020204030204" pitchFamily="34" charset="0"/>
                <a:cs typeface="Times New Roman" panose="02020603050405020304" pitchFamily="18" charset="0"/>
              </a:rPr>
              <a:t>Prepeljali</a:t>
            </a:r>
            <a:r>
              <a:rPr lang="sl-SI" sz="1400" kern="100" dirty="0">
                <a:latin typeface="Barlow" panose="00000500000000000000" pitchFamily="2" charset="-18"/>
                <a:ea typeface="Calibri" panose="020F0502020204030204" pitchFamily="34" charset="0"/>
                <a:cs typeface="Times New Roman" panose="02020603050405020304" pitchFamily="18" charset="0"/>
              </a:rPr>
              <a:t>: v upravljanju DUJPP p</a:t>
            </a:r>
            <a:r>
              <a:rPr lang="sl-SI" sz="1400" kern="100" dirty="0">
                <a:effectLst/>
                <a:latin typeface="Barlow" panose="00000500000000000000" pitchFamily="2" charset="-18"/>
                <a:ea typeface="Calibri" panose="020F0502020204030204" pitchFamily="34" charset="0"/>
                <a:cs typeface="Times New Roman" panose="02020603050405020304" pitchFamily="18" charset="0"/>
              </a:rPr>
              <a:t>repeljali 9,5% več potnikov v avtobusnem in 7,7 % več potnikov v železniškem prometu </a:t>
            </a:r>
          </a:p>
          <a:p>
            <a:pPr marL="0" inden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Prisluhnili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3.614 vprašanjem, predlogom in pobudam potnikov</a:t>
            </a:r>
            <a:endParaRPr lang="sl-SI" sz="1400" kern="100" dirty="0">
              <a:effectLst/>
              <a:latin typeface="Barlow" panose="00000500000000000000" pitchFamily="2" charset="-18"/>
              <a:ea typeface="Calibri" panose="020F0502020204030204" pitchFamily="34" charset="0"/>
              <a:cs typeface="Times New Roman" panose="02020603050405020304" pitchFamily="18" charset="0"/>
            </a:endParaRPr>
          </a:p>
          <a:p>
            <a:pPr marL="0" inden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Reševali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595 prejetih zadev z lokalnimi skupnostmi in šolami</a:t>
            </a:r>
          </a:p>
          <a:p>
            <a:pPr marL="0" indent="0">
              <a:buNone/>
            </a:pPr>
            <a:r>
              <a:rPr lang="sl-SI" sz="1400" b="1" dirty="0">
                <a:solidFill>
                  <a:srgbClr val="000000"/>
                </a:solidFill>
                <a:latin typeface="Barlow" panose="00000500000000000000" pitchFamily="2" charset="-18"/>
                <a:ea typeface="Calibri" panose="020F0502020204030204" pitchFamily="34" charset="0"/>
                <a:cs typeface="Arial" panose="020B0604020202020204" pitchFamily="34" charset="0"/>
              </a:rPr>
              <a:t>Prejeli</a:t>
            </a:r>
            <a:r>
              <a:rPr lang="sl-SI" sz="1400" dirty="0">
                <a:solidFill>
                  <a:srgbClr val="000000"/>
                </a:solidFill>
                <a:latin typeface="Barlow" panose="00000500000000000000" pitchFamily="2" charset="-18"/>
                <a:ea typeface="Calibri" panose="020F0502020204030204" pitchFamily="34" charset="0"/>
                <a:cs typeface="Arial" panose="020B0604020202020204" pitchFamily="34" charset="0"/>
              </a:rPr>
              <a:t>: 117 vprašanj novinarjev  </a:t>
            </a:r>
            <a:endParaRPr lang="sl-SI" sz="1400" dirty="0">
              <a:solidFill>
                <a:srgbClr val="000000"/>
              </a:solidFill>
              <a:effectLst/>
              <a:latin typeface="Barlow" panose="00000500000000000000" pitchFamily="2" charset="-18"/>
              <a:ea typeface="Calibri" panose="020F0502020204030204" pitchFamily="34" charset="0"/>
              <a:cs typeface="Arial" panose="020B0604020202020204" pitchFamily="34" charset="0"/>
            </a:endParaRPr>
          </a:p>
          <a:p>
            <a:pPr marL="0" indent="0">
              <a:buNone/>
            </a:pPr>
            <a:r>
              <a:rPr lang="sl-SI" sz="1400" b="1" dirty="0">
                <a:solidFill>
                  <a:srgbClr val="000000"/>
                </a:solidFill>
                <a:effectLst/>
                <a:latin typeface="Barlow" panose="00000500000000000000" pitchFamily="2" charset="-18"/>
                <a:ea typeface="Calibri" panose="020F0502020204030204" pitchFamily="34" charset="0"/>
                <a:cs typeface="Arial" panose="020B0604020202020204" pitchFamily="34" charset="0"/>
              </a:rPr>
              <a:t>Izvedli</a:t>
            </a:r>
            <a:r>
              <a:rPr lang="sl-SI" sz="1400" dirty="0">
                <a:solidFill>
                  <a:srgbClr val="000000"/>
                </a:solidFill>
                <a:effectLst/>
                <a:latin typeface="Barlow" panose="00000500000000000000" pitchFamily="2" charset="-18"/>
                <a:ea typeface="Calibri" panose="020F0502020204030204" pitchFamily="34" charset="0"/>
                <a:cs typeface="Arial" panose="020B0604020202020204" pitchFamily="34" charset="0"/>
              </a:rPr>
              <a:t>: 2 raziskavi o uporabi JPP med splošno populacijo</a:t>
            </a:r>
          </a:p>
        </p:txBody>
      </p:sp>
    </p:spTree>
    <p:extLst>
      <p:ext uri="{BB962C8B-B14F-4D97-AF65-F5344CB8AC3E}">
        <p14:creationId xmlns:p14="http://schemas.microsoft.com/office/powerpoint/2010/main" val="42418755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7F5031B5-80BD-7FFD-5F6E-5285FC2B47AA}"/>
            </a:ext>
          </a:extLst>
        </p:cNvPr>
        <p:cNvGrpSpPr/>
        <p:nvPr/>
      </p:nvGrpSpPr>
      <p:grpSpPr>
        <a:xfrm>
          <a:off x="0" y="0"/>
          <a:ext cx="0" cy="0"/>
          <a:chOff x="0" y="0"/>
          <a:chExt cx="0" cy="0"/>
        </a:xfrm>
      </p:grpSpPr>
      <p:sp>
        <p:nvSpPr>
          <p:cNvPr id="2" name="Naslov 1">
            <a:extLst>
              <a:ext uri="{FF2B5EF4-FFF2-40B4-BE49-F238E27FC236}">
                <a16:creationId xmlns:a16="http://schemas.microsoft.com/office/drawing/2014/main" id="{4F00257F-D71F-17EC-0280-07CD45704061}"/>
              </a:ext>
            </a:extLst>
          </p:cNvPr>
          <p:cNvSpPr>
            <a:spLocks noGrp="1"/>
          </p:cNvSpPr>
          <p:nvPr>
            <p:ph type="title"/>
          </p:nvPr>
        </p:nvSpPr>
        <p:spPr>
          <a:xfrm>
            <a:off x="838200" y="365125"/>
            <a:ext cx="10515600" cy="1325563"/>
          </a:xfrm>
        </p:spPr>
        <p:txBody>
          <a:bodyPr>
            <a:normAutofit/>
          </a:bodyPr>
          <a:lstStyle/>
          <a:p>
            <a:r>
              <a:rPr lang="sl-SI" sz="4000" dirty="0">
                <a:solidFill>
                  <a:srgbClr val="004B8C"/>
                </a:solidFill>
                <a:latin typeface="Barlow" panose="00000500000000000000" pitchFamily="2" charset="-18"/>
              </a:rPr>
              <a:t>Mobilnostna revščina</a:t>
            </a:r>
          </a:p>
        </p:txBody>
      </p:sp>
      <p:sp>
        <p:nvSpPr>
          <p:cNvPr id="3" name="Označba mesta vsebine 2">
            <a:extLst>
              <a:ext uri="{FF2B5EF4-FFF2-40B4-BE49-F238E27FC236}">
                <a16:creationId xmlns:a16="http://schemas.microsoft.com/office/drawing/2014/main" id="{83FD2C6A-C0B6-69EA-D29A-54193A526946}"/>
              </a:ext>
            </a:extLst>
          </p:cNvPr>
          <p:cNvSpPr>
            <a:spLocks noGrp="1"/>
          </p:cNvSpPr>
          <p:nvPr>
            <p:ph idx="1"/>
          </p:nvPr>
        </p:nvSpPr>
        <p:spPr>
          <a:xfrm>
            <a:off x="838200" y="1825625"/>
            <a:ext cx="10515600" cy="4351338"/>
          </a:xfrm>
        </p:spPr>
        <p:txBody>
          <a:bodyPr>
            <a:normAutofit/>
          </a:bodyPr>
          <a:lstStyle/>
          <a:p>
            <a:pPr marL="0" indent="0">
              <a:lnSpc>
                <a:spcPct val="110000"/>
              </a:lnSpc>
              <a:buNone/>
            </a:pPr>
            <a:r>
              <a:rPr lang="sl-SI" sz="1400" dirty="0">
                <a:solidFill>
                  <a:srgbClr val="004B8C"/>
                </a:solidFill>
                <a:latin typeface="Barlow" panose="00000500000000000000" pitchFamily="2" charset="-18"/>
              </a:rPr>
              <a:t>DUJPP sodeluje v pripravi Socialno podnebnega načrta, MOPE, ki na področju JPP obsega:</a:t>
            </a:r>
          </a:p>
          <a:p>
            <a:pPr marL="0" indent="0">
              <a:lnSpc>
                <a:spcPct val="110000"/>
              </a:lnSpc>
              <a:buNone/>
            </a:pPr>
            <a:r>
              <a:rPr lang="sl-SI" sz="1400" b="1" dirty="0">
                <a:latin typeface="Barlow" panose="00000500000000000000" pitchFamily="2" charset="-18"/>
              </a:rPr>
              <a:t>Ponudba dostopnosti JPP</a:t>
            </a:r>
            <a:r>
              <a:rPr lang="sl-SI" sz="1400" dirty="0">
                <a:latin typeface="Barlow" panose="00000500000000000000" pitchFamily="2" charset="-18"/>
              </a:rPr>
              <a:t>: izboljševanje zakonskih podlag in uredb; integracija avtobusnih in železniških voznih redov </a:t>
            </a:r>
          </a:p>
          <a:p>
            <a:pPr marL="0" indent="0">
              <a:lnSpc>
                <a:spcPct val="110000"/>
              </a:lnSpc>
              <a:buNone/>
            </a:pPr>
            <a:r>
              <a:rPr lang="sl-SI" sz="1400" b="1" dirty="0">
                <a:latin typeface="Barlow" panose="00000500000000000000" pitchFamily="2" charset="-18"/>
              </a:rPr>
              <a:t>Integracija šolskih </a:t>
            </a:r>
            <a:r>
              <a:rPr lang="sl-SI" sz="1400" b="1">
                <a:latin typeface="Barlow" panose="00000500000000000000" pitchFamily="2" charset="-18"/>
              </a:rPr>
              <a:t>in delavskih prevozov</a:t>
            </a:r>
            <a:r>
              <a:rPr lang="sl-SI" sz="1400" dirty="0">
                <a:latin typeface="Barlow" panose="00000500000000000000" pitchFamily="2" charset="-18"/>
              </a:rPr>
              <a:t>: v sistem JPP, kjer je to možno</a:t>
            </a:r>
          </a:p>
          <a:p>
            <a:pPr marL="0" indent="0">
              <a:lnSpc>
                <a:spcPct val="110000"/>
              </a:lnSpc>
              <a:buNone/>
            </a:pPr>
            <a:r>
              <a:rPr lang="sl-SI" sz="1400" b="1" dirty="0">
                <a:latin typeface="Barlow" panose="00000500000000000000" pitchFamily="2" charset="-18"/>
              </a:rPr>
              <a:t>Prevozi na klic</a:t>
            </a:r>
            <a:r>
              <a:rPr lang="sl-SI" sz="1400" dirty="0">
                <a:latin typeface="Barlow" panose="00000500000000000000" pitchFamily="2" charset="-18"/>
              </a:rPr>
              <a:t>: večanje ponudbe dostopnosti za invalide</a:t>
            </a:r>
          </a:p>
          <a:p>
            <a:pPr marL="0" indent="0">
              <a:lnSpc>
                <a:spcPct val="110000"/>
              </a:lnSpc>
              <a:buNone/>
            </a:pPr>
            <a:r>
              <a:rPr lang="sl-SI" sz="1400" b="1" dirty="0">
                <a:latin typeface="Barlow" panose="00000500000000000000" pitchFamily="2" charset="-18"/>
              </a:rPr>
              <a:t>Mobilnostno svetovanje</a:t>
            </a:r>
            <a:r>
              <a:rPr lang="sl-SI" sz="1400" dirty="0">
                <a:latin typeface="Barlow" panose="00000500000000000000" pitchFamily="2" charset="-18"/>
              </a:rPr>
              <a:t>: informiranje o prevozih; vzpostavitev informacijskega portala za potnike </a:t>
            </a:r>
          </a:p>
          <a:p>
            <a:pPr marL="0" indent="0">
              <a:lnSpc>
                <a:spcPct val="100000"/>
              </a:lnSpc>
              <a:spcBef>
                <a:spcPts val="0"/>
              </a:spcBef>
              <a:buNone/>
            </a:pPr>
            <a:endParaRPr lang="sl-SI" sz="1400" b="1" dirty="0">
              <a:effectLst/>
              <a:latin typeface="Barlow" panose="00000500000000000000" pitchFamily="2" charset="-18"/>
              <a:ea typeface="Yu Mincho" panose="02020400000000000000" pitchFamily="18" charset="-128"/>
              <a:cs typeface="Arial" panose="020B0604020202020204" pitchFamily="34" charset="0"/>
            </a:endParaRPr>
          </a:p>
        </p:txBody>
      </p:sp>
    </p:spTree>
    <p:extLst>
      <p:ext uri="{BB962C8B-B14F-4D97-AF65-F5344CB8AC3E}">
        <p14:creationId xmlns:p14="http://schemas.microsoft.com/office/powerpoint/2010/main" val="21556227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Slika 1">
            <a:extLst>
              <a:ext uri="{FF2B5EF4-FFF2-40B4-BE49-F238E27FC236}">
                <a16:creationId xmlns:a16="http://schemas.microsoft.com/office/drawing/2014/main" id="{6C87B633-2A91-97EE-0310-0C389A3B7FF1}"/>
              </a:ext>
            </a:extLst>
          </p:cNvPr>
          <p:cNvPicPr>
            <a:picLocks noChangeAspect="1"/>
          </p:cNvPicPr>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38564373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txBox="1">
            <a:spLocks noGrp="1"/>
          </p:cNvSpPr>
          <p:nvPr>
            <p:ph type="ctrTitle"/>
          </p:nvPr>
        </p:nvSpPr>
        <p:spPr>
          <a:xfrm>
            <a:off x="218662" y="1563129"/>
            <a:ext cx="7010041" cy="1946833"/>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lt1"/>
              </a:buClr>
              <a:buSzPts val="6000"/>
              <a:buFont typeface="Arial"/>
              <a:buNone/>
            </a:pPr>
            <a:r>
              <a:rPr lang="en-SI"/>
              <a:t>Lokalno povezani s ToyotaGo</a:t>
            </a:r>
            <a:endParaRPr/>
          </a:p>
        </p:txBody>
      </p:sp>
      <p:sp>
        <p:nvSpPr>
          <p:cNvPr id="85" name="Google Shape;85;p1"/>
          <p:cNvSpPr txBox="1">
            <a:spLocks noGrp="1"/>
          </p:cNvSpPr>
          <p:nvPr>
            <p:ph type="subTitle" idx="1"/>
          </p:nvPr>
        </p:nvSpPr>
        <p:spPr>
          <a:xfrm>
            <a:off x="218662" y="3639108"/>
            <a:ext cx="7010041" cy="132830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2400"/>
              <a:buNone/>
            </a:pPr>
            <a:r>
              <a:rPr lang="en-SI"/>
              <a:t>Marko Zevnik</a:t>
            </a:r>
            <a:endParaRPr/>
          </a:p>
          <a:p>
            <a:pPr marL="0" lvl="0" indent="0" algn="l" rtl="0">
              <a:lnSpc>
                <a:spcPct val="90000"/>
              </a:lnSpc>
              <a:spcBef>
                <a:spcPts val="1000"/>
              </a:spcBef>
              <a:spcAft>
                <a:spcPts val="0"/>
              </a:spcAft>
              <a:buClr>
                <a:schemeClr val="lt1"/>
              </a:buClr>
              <a:buSzPts val="2400"/>
              <a:buNone/>
            </a:pPr>
            <a:r>
              <a:rPr lang="en-SI"/>
              <a:t>Zavod Sopotniki</a:t>
            </a:r>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2"/>
          <p:cNvSpPr txBox="1">
            <a:spLocks noGrp="1"/>
          </p:cNvSpPr>
          <p:nvPr>
            <p:ph type="title"/>
          </p:nvPr>
        </p:nvSpPr>
        <p:spPr>
          <a:xfrm>
            <a:off x="838200" y="1424587"/>
            <a:ext cx="8153400" cy="5461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Arial"/>
              <a:buNone/>
            </a:pPr>
            <a:r>
              <a:rPr lang="en-SI"/>
              <a:t>Deležniki projekta </a:t>
            </a:r>
            <a:endParaRPr/>
          </a:p>
        </p:txBody>
      </p:sp>
      <p:sp>
        <p:nvSpPr>
          <p:cNvPr id="91" name="Google Shape;91;p2"/>
          <p:cNvSpPr txBox="1">
            <a:spLocks noGrp="1"/>
          </p:cNvSpPr>
          <p:nvPr>
            <p:ph type="body" idx="1"/>
          </p:nvPr>
        </p:nvSpPr>
        <p:spPr>
          <a:xfrm>
            <a:off x="838200" y="2192215"/>
            <a:ext cx="10515600" cy="3984747"/>
          </a:xfrm>
          <a:prstGeom prst="rect">
            <a:avLst/>
          </a:prstGeom>
          <a:noFill/>
          <a:ln>
            <a:noFill/>
          </a:ln>
        </p:spPr>
        <p:txBody>
          <a:bodyPr spcFirstLastPara="1" wrap="square" lIns="91425" tIns="45700" rIns="91425" bIns="45700" anchor="t" anchorCtr="0">
            <a:normAutofit fontScale="70000" lnSpcReduction="20000"/>
          </a:bodyPr>
          <a:lstStyle/>
          <a:p>
            <a:pPr marL="0" lvl="0" indent="0" algn="l" rtl="0">
              <a:lnSpc>
                <a:spcPct val="120000"/>
              </a:lnSpc>
              <a:spcBef>
                <a:spcPts val="0"/>
              </a:spcBef>
              <a:spcAft>
                <a:spcPts val="0"/>
              </a:spcAft>
              <a:buClr>
                <a:schemeClr val="dk1"/>
              </a:buClr>
              <a:buSzPct val="100000"/>
              <a:buNone/>
            </a:pPr>
            <a:r>
              <a:rPr lang="en-SI" b="1"/>
              <a:t>Območna razvojna agencija Krasa in Brkinov d.o.o.</a:t>
            </a:r>
            <a:br>
              <a:rPr lang="en-SI" b="1"/>
            </a:br>
            <a:r>
              <a:rPr lang="en-SI"/>
              <a:t>vodilni partner</a:t>
            </a:r>
            <a:endParaRPr/>
          </a:p>
          <a:p>
            <a:pPr marL="0" marR="0" lvl="0" indent="0" algn="l" rtl="0">
              <a:lnSpc>
                <a:spcPct val="120000"/>
              </a:lnSpc>
              <a:spcBef>
                <a:spcPts val="1000"/>
              </a:spcBef>
              <a:spcAft>
                <a:spcPts val="0"/>
              </a:spcAft>
              <a:buClr>
                <a:schemeClr val="dk1"/>
              </a:buClr>
              <a:buSzPct val="96551"/>
              <a:buFont typeface="Arial"/>
              <a:buNone/>
            </a:pPr>
            <a:br>
              <a:rPr lang="en-SI"/>
            </a:br>
            <a:r>
              <a:rPr lang="en-SI" b="1"/>
              <a:t>Zavod Sopotniki - brezplačni prevozi za starejše</a:t>
            </a:r>
            <a:br>
              <a:rPr lang="en-SI" b="1"/>
            </a:br>
            <a:r>
              <a:rPr lang="en-SI"/>
              <a:t>partner</a:t>
            </a:r>
            <a:endParaRPr sz="2900" b="0" i="0" u="none" strike="noStrike" cap="none">
              <a:solidFill>
                <a:srgbClr val="000000"/>
              </a:solidFill>
              <a:latin typeface="Arial"/>
              <a:ea typeface="Arial"/>
              <a:cs typeface="Arial"/>
              <a:sym typeface="Arial"/>
            </a:endParaRPr>
          </a:p>
          <a:p>
            <a:pPr marL="0" lvl="0" indent="0" algn="l" rtl="0">
              <a:lnSpc>
                <a:spcPct val="120000"/>
              </a:lnSpc>
              <a:spcBef>
                <a:spcPts val="1000"/>
              </a:spcBef>
              <a:spcAft>
                <a:spcPts val="0"/>
              </a:spcAft>
              <a:buClr>
                <a:srgbClr val="000000"/>
              </a:buClr>
              <a:buSzPct val="100000"/>
              <a:buNone/>
            </a:pPr>
            <a:br>
              <a:rPr lang="en-SI" sz="2900" b="0" i="0" u="none" strike="noStrike" cap="none">
                <a:solidFill>
                  <a:srgbClr val="000000"/>
                </a:solidFill>
                <a:latin typeface="Arial"/>
                <a:ea typeface="Arial"/>
                <a:cs typeface="Arial"/>
                <a:sym typeface="Arial"/>
              </a:rPr>
            </a:br>
            <a:r>
              <a:rPr lang="en-SI" sz="2800" b="1"/>
              <a:t>Občine Divača, Hrpelje-Kozina, Komen</a:t>
            </a:r>
            <a:r>
              <a:rPr lang="en-SI" b="1"/>
              <a:t> in </a:t>
            </a:r>
            <a:r>
              <a:rPr lang="en-SI" sz="2800" b="1"/>
              <a:t>Sežana</a:t>
            </a:r>
            <a:br>
              <a:rPr lang="en-SI"/>
            </a:br>
            <a:r>
              <a:rPr lang="en-SI"/>
              <a:t>partnerji</a:t>
            </a:r>
            <a:endParaRPr/>
          </a:p>
          <a:p>
            <a:pPr marL="0" lvl="0" indent="0" algn="l" rtl="0">
              <a:lnSpc>
                <a:spcPct val="120000"/>
              </a:lnSpc>
              <a:spcBef>
                <a:spcPts val="1000"/>
              </a:spcBef>
              <a:spcAft>
                <a:spcPts val="0"/>
              </a:spcAft>
              <a:buClr>
                <a:schemeClr val="dk1"/>
              </a:buClr>
              <a:buSzPct val="100000"/>
              <a:buNone/>
            </a:pPr>
            <a:br>
              <a:rPr lang="en-SI"/>
            </a:br>
            <a:r>
              <a:rPr lang="en-SI" b="1"/>
              <a:t>Toyota Adria d.o.o.</a:t>
            </a:r>
            <a:br>
              <a:rPr lang="en-SI" b="1"/>
            </a:br>
            <a:r>
              <a:rPr lang="en-SI"/>
              <a:t>nosilec platforme ToyotaGo</a:t>
            </a:r>
            <a:endParaRPr sz="2800"/>
          </a:p>
        </p:txBody>
      </p:sp>
      <p:pic>
        <p:nvPicPr>
          <p:cNvPr id="92" name="Google Shape;92;p2"/>
          <p:cNvPicPr preferRelativeResize="0"/>
          <p:nvPr/>
        </p:nvPicPr>
        <p:blipFill rotWithShape="1">
          <a:blip r:embed="rId3">
            <a:alphaModFix/>
          </a:blip>
          <a:srcRect l="16329" r="11517"/>
          <a:stretch/>
        </p:blipFill>
        <p:spPr>
          <a:xfrm>
            <a:off x="6268956" y="5306304"/>
            <a:ext cx="1602056" cy="1665246"/>
          </a:xfrm>
          <a:prstGeom prst="rect">
            <a:avLst/>
          </a:prstGeom>
          <a:noFill/>
          <a:ln>
            <a:noFill/>
          </a:ln>
        </p:spPr>
      </p:pic>
      <p:pic>
        <p:nvPicPr>
          <p:cNvPr id="93" name="Google Shape;93;p2" descr="A brown van driving on a road with trees in the background&#10;&#10;Description automatically generated"/>
          <p:cNvPicPr preferRelativeResize="0"/>
          <p:nvPr/>
        </p:nvPicPr>
        <p:blipFill rotWithShape="1">
          <a:blip r:embed="rId4">
            <a:alphaModFix/>
          </a:blip>
          <a:srcRect r="16987"/>
          <a:stretch/>
        </p:blipFill>
        <p:spPr>
          <a:xfrm>
            <a:off x="7823199" y="2192215"/>
            <a:ext cx="5549661" cy="4665785"/>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3"/>
          <p:cNvSpPr txBox="1">
            <a:spLocks noGrp="1"/>
          </p:cNvSpPr>
          <p:nvPr>
            <p:ph type="title"/>
          </p:nvPr>
        </p:nvSpPr>
        <p:spPr>
          <a:xfrm>
            <a:off x="839788" y="1235676"/>
            <a:ext cx="8023318" cy="926756"/>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Arial"/>
              <a:buNone/>
            </a:pPr>
            <a:r>
              <a:rPr lang="en-SI" sz="4400"/>
              <a:t>Prednosti rešitve Lokalno povezni</a:t>
            </a:r>
            <a:endParaRPr/>
          </a:p>
        </p:txBody>
      </p:sp>
      <p:sp>
        <p:nvSpPr>
          <p:cNvPr id="99" name="Google Shape;99;p3"/>
          <p:cNvSpPr txBox="1"/>
          <p:nvPr/>
        </p:nvSpPr>
        <p:spPr>
          <a:xfrm>
            <a:off x="7135892" y="2284792"/>
            <a:ext cx="4987271" cy="4086125"/>
          </a:xfrm>
          <a:prstGeom prst="rect">
            <a:avLst/>
          </a:prstGeom>
          <a:noFill/>
          <a:ln>
            <a:noFill/>
          </a:ln>
        </p:spPr>
        <p:txBody>
          <a:bodyPr spcFirstLastPara="1" wrap="square" lIns="91425" tIns="45700" rIns="91425" bIns="45700" anchor="t" anchorCtr="0">
            <a:normAutofit lnSpcReduction="10000"/>
          </a:bodyPr>
          <a:lstStyle/>
          <a:p>
            <a:pPr marL="0" marR="0" lvl="0" indent="0" algn="l" rtl="0">
              <a:lnSpc>
                <a:spcPct val="90000"/>
              </a:lnSpc>
              <a:spcBef>
                <a:spcPts val="1000"/>
              </a:spcBef>
              <a:spcAft>
                <a:spcPts val="0"/>
              </a:spcAft>
              <a:buNone/>
            </a:pPr>
            <a:r>
              <a:rPr lang="en-SI" sz="1400" b="1" i="0" u="none" strike="noStrike" cap="none">
                <a:solidFill>
                  <a:schemeClr val="dk1"/>
                </a:solidFill>
                <a:latin typeface="Arial"/>
                <a:ea typeface="Arial"/>
                <a:cs typeface="Arial"/>
                <a:sym typeface="Arial"/>
              </a:rPr>
              <a:t>Prihranek časa, denarja ter razbremenitev staršev in starih staršev</a:t>
            </a:r>
            <a:br>
              <a:rPr lang="en-SI" sz="1400" b="1" i="0" u="none" strike="noStrike" cap="none">
                <a:solidFill>
                  <a:schemeClr val="dk1"/>
                </a:solidFill>
                <a:latin typeface="Arial"/>
                <a:ea typeface="Arial"/>
                <a:cs typeface="Arial"/>
                <a:sym typeface="Arial"/>
              </a:rPr>
            </a:br>
            <a:endParaRPr sz="1400" b="0" i="0" u="none" strike="noStrike" cap="none">
              <a:solidFill>
                <a:schemeClr val="dk1"/>
              </a:solidFill>
              <a:latin typeface="Arial"/>
              <a:ea typeface="Arial"/>
              <a:cs typeface="Arial"/>
              <a:sym typeface="Arial"/>
            </a:endParaRPr>
          </a:p>
          <a:p>
            <a:pPr marL="0" marR="0" lvl="0" indent="0" algn="l" rtl="0">
              <a:lnSpc>
                <a:spcPct val="90000"/>
              </a:lnSpc>
              <a:spcBef>
                <a:spcPts val="1000"/>
              </a:spcBef>
              <a:spcAft>
                <a:spcPts val="0"/>
              </a:spcAft>
              <a:buNone/>
            </a:pPr>
            <a:r>
              <a:rPr lang="en-SI" sz="1400" b="1" i="0" u="none" strike="noStrike" cap="none">
                <a:solidFill>
                  <a:schemeClr val="dk1"/>
                </a:solidFill>
                <a:latin typeface="Arial"/>
                <a:ea typeface="Arial"/>
                <a:cs typeface="Arial"/>
                <a:sym typeface="Arial"/>
              </a:rPr>
              <a:t>Nižji obratovalni stroški od sistema javnega prevoza</a:t>
            </a:r>
            <a:br>
              <a:rPr lang="en-SI" sz="1400" b="1" i="0" u="none" strike="noStrike" cap="none">
                <a:solidFill>
                  <a:schemeClr val="dk1"/>
                </a:solidFill>
                <a:latin typeface="Arial"/>
                <a:ea typeface="Arial"/>
                <a:cs typeface="Arial"/>
                <a:sym typeface="Arial"/>
              </a:rPr>
            </a:br>
            <a:endParaRPr sz="1400" b="0" i="0" u="none" strike="noStrike" cap="none">
              <a:solidFill>
                <a:schemeClr val="dk1"/>
              </a:solidFill>
              <a:latin typeface="Arial"/>
              <a:ea typeface="Arial"/>
              <a:cs typeface="Arial"/>
              <a:sym typeface="Arial"/>
            </a:endParaRPr>
          </a:p>
          <a:p>
            <a:pPr marL="0" marR="0" lvl="0" indent="0" algn="l" rtl="0">
              <a:lnSpc>
                <a:spcPct val="90000"/>
              </a:lnSpc>
              <a:spcBef>
                <a:spcPts val="1000"/>
              </a:spcBef>
              <a:spcAft>
                <a:spcPts val="0"/>
              </a:spcAft>
              <a:buNone/>
            </a:pPr>
            <a:r>
              <a:rPr lang="en-SI" sz="1400" b="1" i="0" u="none" strike="noStrike" cap="none">
                <a:solidFill>
                  <a:schemeClr val="dk1"/>
                </a:solidFill>
                <a:latin typeface="Arial"/>
                <a:ea typeface="Arial"/>
                <a:cs typeface="Arial"/>
                <a:sym typeface="Arial"/>
              </a:rPr>
              <a:t>Socialni vidiki: druženje med vožnjo in ohranjanje stikov</a:t>
            </a:r>
            <a:br>
              <a:rPr lang="en-SI" sz="1400" b="1" i="0" u="none" strike="noStrike" cap="none">
                <a:solidFill>
                  <a:schemeClr val="dk1"/>
                </a:solidFill>
                <a:latin typeface="Arial"/>
                <a:ea typeface="Arial"/>
                <a:cs typeface="Arial"/>
                <a:sym typeface="Arial"/>
              </a:rPr>
            </a:br>
            <a:endParaRPr sz="1400" b="0" i="0" u="none" strike="noStrike" cap="none">
              <a:solidFill>
                <a:schemeClr val="dk1"/>
              </a:solidFill>
              <a:latin typeface="Arial"/>
              <a:ea typeface="Arial"/>
              <a:cs typeface="Arial"/>
              <a:sym typeface="Arial"/>
            </a:endParaRPr>
          </a:p>
          <a:p>
            <a:pPr marL="0" marR="0" lvl="0" indent="0" algn="l" rtl="0">
              <a:lnSpc>
                <a:spcPct val="90000"/>
              </a:lnSpc>
              <a:spcBef>
                <a:spcPts val="1000"/>
              </a:spcBef>
              <a:spcAft>
                <a:spcPts val="0"/>
              </a:spcAft>
              <a:buNone/>
            </a:pPr>
            <a:r>
              <a:rPr lang="en-SI" sz="1400" b="1" i="0" u="none" strike="noStrike" cap="none">
                <a:solidFill>
                  <a:schemeClr val="dk1"/>
                </a:solidFill>
                <a:latin typeface="Arial"/>
                <a:ea typeface="Arial"/>
                <a:cs typeface="Arial"/>
                <a:sym typeface="Arial"/>
              </a:rPr>
              <a:t>Zmanjšanje števila vozil, večja pretočnost prometa, manjši vpliv na okolje</a:t>
            </a:r>
            <a:br>
              <a:rPr lang="en-SI" sz="1400" b="1" i="0" u="none" strike="noStrike" cap="none">
                <a:solidFill>
                  <a:schemeClr val="dk1"/>
                </a:solidFill>
                <a:latin typeface="Arial"/>
                <a:ea typeface="Arial"/>
                <a:cs typeface="Arial"/>
                <a:sym typeface="Arial"/>
              </a:rPr>
            </a:br>
            <a:endParaRPr sz="1400" b="1" i="0" u="none" strike="noStrike" cap="none">
              <a:solidFill>
                <a:schemeClr val="dk1"/>
              </a:solidFill>
              <a:latin typeface="Arial"/>
              <a:ea typeface="Arial"/>
              <a:cs typeface="Arial"/>
              <a:sym typeface="Arial"/>
            </a:endParaRPr>
          </a:p>
          <a:p>
            <a:pPr marL="0" marR="0" lvl="0" indent="0" algn="l" rtl="0">
              <a:lnSpc>
                <a:spcPct val="90000"/>
              </a:lnSpc>
              <a:spcBef>
                <a:spcPts val="1000"/>
              </a:spcBef>
              <a:spcAft>
                <a:spcPts val="0"/>
              </a:spcAft>
              <a:buNone/>
            </a:pPr>
            <a:r>
              <a:rPr lang="en-SI" sz="1400" b="1" i="0" u="none" strike="noStrike" cap="none">
                <a:solidFill>
                  <a:schemeClr val="dk1"/>
                </a:solidFill>
                <a:latin typeface="Arial"/>
                <a:ea typeface="Arial"/>
                <a:cs typeface="Arial"/>
                <a:sym typeface="Arial"/>
              </a:rPr>
              <a:t>Manj težav s parkiranjem / manjša potreba po parkiriščih</a:t>
            </a:r>
            <a:endParaRPr sz="1400" b="0" i="0" u="none" strike="noStrike" cap="none">
              <a:solidFill>
                <a:schemeClr val="dk1"/>
              </a:solidFill>
              <a:latin typeface="Arial"/>
              <a:ea typeface="Arial"/>
              <a:cs typeface="Arial"/>
              <a:sym typeface="Arial"/>
            </a:endParaRPr>
          </a:p>
          <a:p>
            <a:pPr marL="0" marR="0" lvl="0" indent="0" algn="l" rtl="0">
              <a:lnSpc>
                <a:spcPct val="90000"/>
              </a:lnSpc>
              <a:spcBef>
                <a:spcPts val="1000"/>
              </a:spcBef>
              <a:spcAft>
                <a:spcPts val="0"/>
              </a:spcAft>
              <a:buNone/>
            </a:pPr>
            <a:endParaRPr sz="1400" b="0" i="0" u="none" strike="noStrike" cap="none">
              <a:solidFill>
                <a:schemeClr val="dk1"/>
              </a:solidFill>
              <a:latin typeface="Arial"/>
              <a:ea typeface="Arial"/>
              <a:cs typeface="Arial"/>
              <a:sym typeface="Arial"/>
            </a:endParaRPr>
          </a:p>
          <a:p>
            <a:pPr marL="0" marR="0" lvl="0" indent="0" algn="l" rtl="0">
              <a:lnSpc>
                <a:spcPct val="90000"/>
              </a:lnSpc>
              <a:spcBef>
                <a:spcPts val="1000"/>
              </a:spcBef>
              <a:spcAft>
                <a:spcPts val="0"/>
              </a:spcAft>
              <a:buNone/>
            </a:pPr>
            <a:r>
              <a:rPr lang="en-SI" sz="1400" b="1" i="0" u="none" strike="noStrike" cap="none">
                <a:solidFill>
                  <a:schemeClr val="dk1"/>
                </a:solidFill>
                <a:latin typeface="Arial"/>
                <a:ea typeface="Arial"/>
                <a:cs typeface="Arial"/>
                <a:sym typeface="Arial"/>
              </a:rPr>
              <a:t>Višja kakovost življenja prebivalcev</a:t>
            </a:r>
            <a:endParaRPr/>
          </a:p>
          <a:p>
            <a:pPr marL="0" marR="0" lvl="0" indent="0" algn="l" rtl="0">
              <a:lnSpc>
                <a:spcPct val="90000"/>
              </a:lnSpc>
              <a:spcBef>
                <a:spcPts val="1000"/>
              </a:spcBef>
              <a:spcAft>
                <a:spcPts val="0"/>
              </a:spcAft>
              <a:buNone/>
            </a:pPr>
            <a:endParaRPr sz="1400" b="0" i="0" u="none" strike="noStrike" cap="none">
              <a:solidFill>
                <a:schemeClr val="dk1"/>
              </a:solidFill>
              <a:latin typeface="Arial"/>
              <a:ea typeface="Arial"/>
              <a:cs typeface="Arial"/>
              <a:sym typeface="Arial"/>
            </a:endParaRPr>
          </a:p>
          <a:p>
            <a:pPr marL="0" marR="0" lvl="0" indent="0" algn="l" rtl="0">
              <a:lnSpc>
                <a:spcPct val="90000"/>
              </a:lnSpc>
              <a:spcBef>
                <a:spcPts val="1000"/>
              </a:spcBef>
              <a:spcAft>
                <a:spcPts val="0"/>
              </a:spcAft>
              <a:buNone/>
            </a:pPr>
            <a:r>
              <a:rPr lang="en-SI" sz="1400" b="1" i="0" u="none" strike="noStrike" cap="none">
                <a:solidFill>
                  <a:schemeClr val="dk1"/>
                </a:solidFill>
                <a:latin typeface="Arial"/>
                <a:ea typeface="Arial"/>
                <a:cs typeface="Arial"/>
                <a:sym typeface="Arial"/>
              </a:rPr>
              <a:t>Oživljanje podeželja</a:t>
            </a:r>
            <a:endParaRPr sz="1400" b="0" i="0" u="none" strike="noStrike" cap="none">
              <a:solidFill>
                <a:schemeClr val="dk1"/>
              </a:solidFill>
              <a:latin typeface="Arial"/>
              <a:ea typeface="Arial"/>
              <a:cs typeface="Arial"/>
              <a:sym typeface="Arial"/>
            </a:endParaRPr>
          </a:p>
        </p:txBody>
      </p:sp>
      <p:grpSp>
        <p:nvGrpSpPr>
          <p:cNvPr id="100" name="Google Shape;100;p3"/>
          <p:cNvGrpSpPr/>
          <p:nvPr/>
        </p:nvGrpSpPr>
        <p:grpSpPr>
          <a:xfrm>
            <a:off x="908424" y="2461679"/>
            <a:ext cx="5582117" cy="3437639"/>
            <a:chOff x="0" y="87240"/>
            <a:chExt cx="5582117" cy="3437639"/>
          </a:xfrm>
        </p:grpSpPr>
        <p:sp>
          <p:nvSpPr>
            <p:cNvPr id="101" name="Google Shape;101;p3"/>
            <p:cNvSpPr/>
            <p:nvPr/>
          </p:nvSpPr>
          <p:spPr>
            <a:xfrm>
              <a:off x="0" y="87240"/>
              <a:ext cx="5582117" cy="659879"/>
            </a:xfrm>
            <a:prstGeom prst="roundRect">
              <a:avLst>
                <a:gd name="adj" fmla="val 16667"/>
              </a:avLst>
            </a:prstGeom>
            <a:solidFill>
              <a:srgbClr val="39C9B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3"/>
            <p:cNvSpPr txBox="1"/>
            <p:nvPr/>
          </p:nvSpPr>
          <p:spPr>
            <a:xfrm>
              <a:off x="32213" y="119453"/>
              <a:ext cx="5517691" cy="595453"/>
            </a:xfrm>
            <a:prstGeom prst="rect">
              <a:avLst/>
            </a:prstGeom>
            <a:noFill/>
            <a:ln>
              <a:noFill/>
            </a:ln>
          </p:spPr>
          <p:txBody>
            <a:bodyPr spcFirstLastPara="1" wrap="square" lIns="45700" tIns="45700" rIns="45700" bIns="45700" anchor="ctr" anchorCtr="0">
              <a:noAutofit/>
            </a:bodyPr>
            <a:lstStyle/>
            <a:p>
              <a:pPr marL="0" marR="0" lvl="0" indent="0" algn="l" rtl="0">
                <a:lnSpc>
                  <a:spcPct val="90000"/>
                </a:lnSpc>
                <a:spcBef>
                  <a:spcPts val="0"/>
                </a:spcBef>
                <a:spcAft>
                  <a:spcPts val="0"/>
                </a:spcAft>
                <a:buClr>
                  <a:schemeClr val="lt1"/>
                </a:buClr>
                <a:buSzPts val="1200"/>
                <a:buFont typeface="Calibri"/>
                <a:buNone/>
              </a:pPr>
              <a:r>
                <a:rPr lang="en-SI" sz="1200" b="0" i="0" u="none" strike="noStrike" cap="none">
                  <a:solidFill>
                    <a:schemeClr val="lt1"/>
                  </a:solidFill>
                  <a:latin typeface="Calibri"/>
                  <a:ea typeface="Calibri"/>
                  <a:cs typeface="Calibri"/>
                  <a:sym typeface="Calibri"/>
                </a:rPr>
                <a:t>Nova mobilnostna rešitev, ki omogoča samodejno združevanje prevozov in poskuša na trajnosten način rešiti problematiko mobilnosti na manj poseljenih področjih / podeželju </a:t>
              </a:r>
              <a:endParaRPr sz="1200" b="0" i="0" u="none" strike="noStrike" cap="none">
                <a:solidFill>
                  <a:schemeClr val="lt1"/>
                </a:solidFill>
                <a:latin typeface="Calibri"/>
                <a:ea typeface="Calibri"/>
                <a:cs typeface="Calibri"/>
                <a:sym typeface="Calibri"/>
              </a:endParaRPr>
            </a:p>
          </p:txBody>
        </p:sp>
        <p:sp>
          <p:nvSpPr>
            <p:cNvPr id="103" name="Google Shape;103;p3"/>
            <p:cNvSpPr/>
            <p:nvPr/>
          </p:nvSpPr>
          <p:spPr>
            <a:xfrm>
              <a:off x="0" y="781680"/>
              <a:ext cx="5582117" cy="659879"/>
            </a:xfrm>
            <a:prstGeom prst="roundRect">
              <a:avLst>
                <a:gd name="adj" fmla="val 16667"/>
              </a:avLst>
            </a:prstGeom>
            <a:solidFill>
              <a:srgbClr val="39C9B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3"/>
            <p:cNvSpPr txBox="1"/>
            <p:nvPr/>
          </p:nvSpPr>
          <p:spPr>
            <a:xfrm>
              <a:off x="32213" y="813893"/>
              <a:ext cx="5517691" cy="595453"/>
            </a:xfrm>
            <a:prstGeom prst="rect">
              <a:avLst/>
            </a:prstGeom>
            <a:noFill/>
            <a:ln>
              <a:noFill/>
            </a:ln>
          </p:spPr>
          <p:txBody>
            <a:bodyPr spcFirstLastPara="1" wrap="square" lIns="45700" tIns="45700" rIns="45700" bIns="45700" anchor="ctr" anchorCtr="0">
              <a:noAutofit/>
            </a:bodyPr>
            <a:lstStyle/>
            <a:p>
              <a:pPr marL="0" marR="0" lvl="0" indent="0" algn="l" rtl="0">
                <a:lnSpc>
                  <a:spcPct val="90000"/>
                </a:lnSpc>
                <a:spcBef>
                  <a:spcPts val="0"/>
                </a:spcBef>
                <a:spcAft>
                  <a:spcPts val="0"/>
                </a:spcAft>
                <a:buClr>
                  <a:schemeClr val="lt1"/>
                </a:buClr>
                <a:buSzPts val="1200"/>
                <a:buFont typeface="Calibri"/>
                <a:buNone/>
              </a:pPr>
              <a:r>
                <a:rPr lang="en-SI" sz="1200" b="0" i="0" u="none" strike="noStrike" cap="none">
                  <a:solidFill>
                    <a:schemeClr val="lt1"/>
                  </a:solidFill>
                  <a:latin typeface="Calibri"/>
                  <a:ea typeface="Calibri"/>
                  <a:cs typeface="Calibri"/>
                  <a:sym typeface="Calibri"/>
                </a:rPr>
                <a:t>Za prevoze na treninge, obšolske dejavnosti otrok, službo, opravke, družabne dogodke itd. po ugodni ceni (1,5 EUR – 4 EUR, odvisno od razdalje in števila potnikov)</a:t>
              </a:r>
              <a:endParaRPr sz="1200" b="0" i="0" u="none" strike="noStrike" cap="none">
                <a:solidFill>
                  <a:schemeClr val="lt1"/>
                </a:solidFill>
                <a:latin typeface="Calibri"/>
                <a:ea typeface="Calibri"/>
                <a:cs typeface="Calibri"/>
                <a:sym typeface="Calibri"/>
              </a:endParaRPr>
            </a:p>
          </p:txBody>
        </p:sp>
        <p:sp>
          <p:nvSpPr>
            <p:cNvPr id="105" name="Google Shape;105;p3"/>
            <p:cNvSpPr/>
            <p:nvPr/>
          </p:nvSpPr>
          <p:spPr>
            <a:xfrm>
              <a:off x="0" y="1476120"/>
              <a:ext cx="5582117" cy="659879"/>
            </a:xfrm>
            <a:prstGeom prst="roundRect">
              <a:avLst>
                <a:gd name="adj" fmla="val 16667"/>
              </a:avLst>
            </a:prstGeom>
            <a:solidFill>
              <a:srgbClr val="39C9B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3"/>
            <p:cNvSpPr txBox="1"/>
            <p:nvPr/>
          </p:nvSpPr>
          <p:spPr>
            <a:xfrm>
              <a:off x="32213" y="1508333"/>
              <a:ext cx="5517691" cy="595453"/>
            </a:xfrm>
            <a:prstGeom prst="rect">
              <a:avLst/>
            </a:prstGeom>
            <a:noFill/>
            <a:ln>
              <a:noFill/>
            </a:ln>
          </p:spPr>
          <p:txBody>
            <a:bodyPr spcFirstLastPara="1" wrap="square" lIns="45700" tIns="45700" rIns="45700" bIns="45700" anchor="ctr" anchorCtr="0">
              <a:noAutofit/>
            </a:bodyPr>
            <a:lstStyle/>
            <a:p>
              <a:pPr marL="0" marR="0" lvl="0" indent="0" algn="l" rtl="0">
                <a:lnSpc>
                  <a:spcPct val="90000"/>
                </a:lnSpc>
                <a:spcBef>
                  <a:spcPts val="0"/>
                </a:spcBef>
                <a:spcAft>
                  <a:spcPts val="0"/>
                </a:spcAft>
                <a:buClr>
                  <a:schemeClr val="lt1"/>
                </a:buClr>
                <a:buSzPts val="1200"/>
                <a:buFont typeface="Calibri"/>
                <a:buNone/>
              </a:pPr>
              <a:r>
                <a:rPr lang="en-SI" sz="1200" b="0" i="0" u="none" strike="noStrike" cap="none">
                  <a:solidFill>
                    <a:schemeClr val="lt1"/>
                  </a:solidFill>
                  <a:latin typeface="Calibri"/>
                  <a:ea typeface="Calibri"/>
                  <a:cs typeface="Calibri"/>
                  <a:sym typeface="Calibri"/>
                </a:rPr>
                <a:t>Na voljo od ponedeljka do petka, med 6:00 in 20:00 z dvema kombijema na območju 4 kraško-brkinskih občin (Divača, Hrpelje–Kozina, Komen, Sežana)</a:t>
              </a:r>
              <a:endParaRPr sz="1200" b="0" i="0" u="none" strike="noStrike" cap="none">
                <a:solidFill>
                  <a:schemeClr val="lt1"/>
                </a:solidFill>
                <a:latin typeface="Calibri"/>
                <a:ea typeface="Calibri"/>
                <a:cs typeface="Calibri"/>
                <a:sym typeface="Calibri"/>
              </a:endParaRPr>
            </a:p>
          </p:txBody>
        </p:sp>
        <p:sp>
          <p:nvSpPr>
            <p:cNvPr id="107" name="Google Shape;107;p3"/>
            <p:cNvSpPr/>
            <p:nvPr/>
          </p:nvSpPr>
          <p:spPr>
            <a:xfrm>
              <a:off x="0" y="2170560"/>
              <a:ext cx="5582117" cy="659879"/>
            </a:xfrm>
            <a:prstGeom prst="roundRect">
              <a:avLst>
                <a:gd name="adj" fmla="val 16667"/>
              </a:avLst>
            </a:prstGeom>
            <a:solidFill>
              <a:srgbClr val="39C9B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3"/>
            <p:cNvSpPr txBox="1"/>
            <p:nvPr/>
          </p:nvSpPr>
          <p:spPr>
            <a:xfrm>
              <a:off x="32213" y="2202773"/>
              <a:ext cx="5517691" cy="595453"/>
            </a:xfrm>
            <a:prstGeom prst="rect">
              <a:avLst/>
            </a:prstGeom>
            <a:noFill/>
            <a:ln>
              <a:noFill/>
            </a:ln>
          </p:spPr>
          <p:txBody>
            <a:bodyPr spcFirstLastPara="1" wrap="square" lIns="45700" tIns="45700" rIns="45700" bIns="45700" anchor="ctr" anchorCtr="0">
              <a:noAutofit/>
            </a:bodyPr>
            <a:lstStyle/>
            <a:p>
              <a:pPr marL="0" marR="0" lvl="0" indent="0" algn="l" rtl="0">
                <a:lnSpc>
                  <a:spcPct val="90000"/>
                </a:lnSpc>
                <a:spcBef>
                  <a:spcPts val="0"/>
                </a:spcBef>
                <a:spcAft>
                  <a:spcPts val="0"/>
                </a:spcAft>
                <a:buClr>
                  <a:schemeClr val="lt1"/>
                </a:buClr>
                <a:buSzPts val="1200"/>
                <a:buFont typeface="Calibri"/>
                <a:buNone/>
              </a:pPr>
              <a:r>
                <a:rPr lang="en-SI" sz="1200" b="0" i="0" u="none" strike="noStrike" cap="none">
                  <a:solidFill>
                    <a:schemeClr val="lt1"/>
                  </a:solidFill>
                  <a:latin typeface="Calibri"/>
                  <a:ea typeface="Calibri"/>
                  <a:cs typeface="Calibri"/>
                  <a:sym typeface="Calibri"/>
                </a:rPr>
                <a:t>Rezervacija poteka s pomočjo aplikacije ToyotaGo</a:t>
              </a:r>
              <a:endParaRPr sz="1200" b="0" i="0" u="none" strike="noStrike" cap="none">
                <a:solidFill>
                  <a:schemeClr val="lt1"/>
                </a:solidFill>
                <a:latin typeface="Calibri"/>
                <a:ea typeface="Calibri"/>
                <a:cs typeface="Calibri"/>
                <a:sym typeface="Calibri"/>
              </a:endParaRPr>
            </a:p>
          </p:txBody>
        </p:sp>
        <p:sp>
          <p:nvSpPr>
            <p:cNvPr id="109" name="Google Shape;109;p3"/>
            <p:cNvSpPr/>
            <p:nvPr/>
          </p:nvSpPr>
          <p:spPr>
            <a:xfrm>
              <a:off x="0" y="2865000"/>
              <a:ext cx="5582117" cy="659879"/>
            </a:xfrm>
            <a:prstGeom prst="roundRect">
              <a:avLst>
                <a:gd name="adj" fmla="val 16667"/>
              </a:avLst>
            </a:prstGeom>
            <a:solidFill>
              <a:srgbClr val="39C9B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3"/>
            <p:cNvSpPr txBox="1"/>
            <p:nvPr/>
          </p:nvSpPr>
          <p:spPr>
            <a:xfrm>
              <a:off x="32213" y="2897213"/>
              <a:ext cx="5517691" cy="595453"/>
            </a:xfrm>
            <a:prstGeom prst="rect">
              <a:avLst/>
            </a:prstGeom>
            <a:noFill/>
            <a:ln>
              <a:noFill/>
            </a:ln>
          </p:spPr>
          <p:txBody>
            <a:bodyPr spcFirstLastPara="1" wrap="square" lIns="45700" tIns="45700" rIns="45700" bIns="45700" anchor="ctr" anchorCtr="0">
              <a:noAutofit/>
            </a:bodyPr>
            <a:lstStyle/>
            <a:p>
              <a:pPr marL="0" marR="0" lvl="0" indent="0" algn="l" rtl="0">
                <a:lnSpc>
                  <a:spcPct val="90000"/>
                </a:lnSpc>
                <a:spcBef>
                  <a:spcPts val="0"/>
                </a:spcBef>
                <a:spcAft>
                  <a:spcPts val="0"/>
                </a:spcAft>
                <a:buClr>
                  <a:schemeClr val="lt1"/>
                </a:buClr>
                <a:buSzPts val="1200"/>
                <a:buFont typeface="Calibri"/>
                <a:buNone/>
              </a:pPr>
              <a:r>
                <a:rPr lang="en-SI" sz="1200" b="0" i="0" u="none" strike="noStrike" cap="none">
                  <a:solidFill>
                    <a:schemeClr val="lt1"/>
                  </a:solidFill>
                  <a:latin typeface="Calibri"/>
                  <a:ea typeface="Calibri"/>
                  <a:cs typeface="Calibri"/>
                  <a:sym typeface="Calibri"/>
                </a:rPr>
                <a:t>Več informacij na </a:t>
              </a:r>
              <a:r>
                <a:rPr lang="en-SI" sz="1200" b="0" i="0" u="sng" strike="noStrike" cap="none">
                  <a:solidFill>
                    <a:schemeClr val="lt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www.lokalnopovezani.si</a:t>
              </a:r>
              <a:endParaRPr sz="1200" b="0" i="0" u="none" strike="noStrike" cap="none">
                <a:solidFill>
                  <a:schemeClr val="lt1"/>
                </a:solidFill>
                <a:latin typeface="Calibri"/>
                <a:ea typeface="Calibri"/>
                <a:cs typeface="Calibri"/>
                <a:sym typeface="Calibri"/>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Effect transition="in" filter="fade">
                                      <p:cBhvr>
                                        <p:cTn id="7" dur="500"/>
                                        <p:tgtEl>
                                          <p:spTgt spid="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pic>
        <p:nvPicPr>
          <p:cNvPr id="115" name="Google Shape;115;p4"/>
          <p:cNvPicPr preferRelativeResize="0"/>
          <p:nvPr/>
        </p:nvPicPr>
        <p:blipFill rotWithShape="1">
          <a:blip r:embed="rId3">
            <a:alphaModFix/>
          </a:blip>
          <a:srcRect/>
          <a:stretch/>
        </p:blipFill>
        <p:spPr>
          <a:xfrm>
            <a:off x="6787097" y="2187476"/>
            <a:ext cx="6358421" cy="4670524"/>
          </a:xfrm>
          <a:prstGeom prst="rect">
            <a:avLst/>
          </a:prstGeom>
          <a:noFill/>
          <a:ln>
            <a:noFill/>
          </a:ln>
        </p:spPr>
      </p:pic>
      <p:pic>
        <p:nvPicPr>
          <p:cNvPr id="116" name="Google Shape;116;p4" descr="A graph of blue bars&#10;&#10;AI-generated content may be incorrect."/>
          <p:cNvPicPr preferRelativeResize="0"/>
          <p:nvPr/>
        </p:nvPicPr>
        <p:blipFill rotWithShape="1">
          <a:blip r:embed="rId4">
            <a:alphaModFix/>
          </a:blip>
          <a:srcRect t="1267" r="476"/>
          <a:stretch/>
        </p:blipFill>
        <p:spPr>
          <a:xfrm>
            <a:off x="-1" y="1568334"/>
            <a:ext cx="9265921" cy="5289665"/>
          </a:xfrm>
          <a:prstGeom prst="rect">
            <a:avLst/>
          </a:prstGeom>
          <a:noFill/>
          <a:ln>
            <a:noFill/>
          </a:ln>
        </p:spPr>
      </p:pic>
      <p:sp>
        <p:nvSpPr>
          <p:cNvPr id="117" name="Google Shape;117;p4"/>
          <p:cNvSpPr txBox="1">
            <a:spLocks noGrp="1"/>
          </p:cNvSpPr>
          <p:nvPr>
            <p:ph type="title"/>
          </p:nvPr>
        </p:nvSpPr>
        <p:spPr>
          <a:xfrm>
            <a:off x="839788" y="1235676"/>
            <a:ext cx="8023318" cy="92675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Arial"/>
              <a:buNone/>
            </a:pPr>
            <a:r>
              <a:rPr lang="en-SI" sz="4400"/>
              <a:t>Statistika</a:t>
            </a:r>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pic>
        <p:nvPicPr>
          <p:cNvPr id="122" name="Google Shape;122;p5">
            <a:hlinkClick r:id="rId3"/>
          </p:cNvPr>
          <p:cNvPicPr preferRelativeResize="0"/>
          <p:nvPr/>
        </p:nvPicPr>
        <p:blipFill rotWithShape="1">
          <a:blip r:embed="rId4">
            <a:alphaModFix/>
          </a:blip>
          <a:srcRect/>
          <a:stretch/>
        </p:blipFill>
        <p:spPr>
          <a:xfrm>
            <a:off x="0" y="0"/>
            <a:ext cx="12192000" cy="6858000"/>
          </a:xfrm>
          <a:prstGeom prst="rect">
            <a:avLst/>
          </a:prstGeom>
          <a:noFill/>
          <a:ln>
            <a:noFill/>
          </a:ln>
        </p:spPr>
      </p:pic>
      <p:sp>
        <p:nvSpPr>
          <p:cNvPr id="2" name="PoljeZBesedilom 1">
            <a:hlinkClick r:id="rId3"/>
            <a:extLst>
              <a:ext uri="{FF2B5EF4-FFF2-40B4-BE49-F238E27FC236}">
                <a16:creationId xmlns:a16="http://schemas.microsoft.com/office/drawing/2014/main" id="{91934CB2-5D02-29DB-D179-CFD3A8AD3A11}"/>
              </a:ext>
            </a:extLst>
          </p:cNvPr>
          <p:cNvSpPr txBox="1"/>
          <p:nvPr/>
        </p:nvSpPr>
        <p:spPr>
          <a:xfrm>
            <a:off x="1325880" y="3593592"/>
            <a:ext cx="8284464" cy="1569660"/>
          </a:xfrm>
          <a:prstGeom prst="rect">
            <a:avLst/>
          </a:prstGeom>
          <a:noFill/>
        </p:spPr>
        <p:txBody>
          <a:bodyPr wrap="square" rtlCol="0">
            <a:spAutoFit/>
          </a:bodyPr>
          <a:lstStyle/>
          <a:p>
            <a:r>
              <a:rPr lang="sl-SI" sz="3200" dirty="0">
                <a:solidFill>
                  <a:schemeClr val="bg1"/>
                </a:solidFill>
              </a:rPr>
              <a:t>VIDEO: </a:t>
            </a:r>
            <a:r>
              <a:rPr lang="sl-SI" sz="3200" dirty="0">
                <a:solidFill>
                  <a:schemeClr val="bg1"/>
                </a:solidFill>
                <a:hlinkClick r:id="rId3"/>
              </a:rPr>
              <a:t>https://drive.google.com/file/d/1LIZPldU2lJbpLO4384RYsctb00tfjAMG/view</a:t>
            </a:r>
            <a:r>
              <a:rPr lang="sl-SI" sz="3200" dirty="0">
                <a:solidFill>
                  <a:schemeClr val="bg1"/>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
                                        </p:tgtEl>
                                        <p:attrNameLst>
                                          <p:attrName>style.visibility</p:attrName>
                                        </p:attrNameLst>
                                      </p:cBhvr>
                                      <p:to>
                                        <p:strVal val="visible"/>
                                      </p:to>
                                    </p:set>
                                    <p:animEffect transition="in" filter="fade">
                                      <p:cBhvr>
                                        <p:cTn id="7" dur="5000"/>
                                        <p:tgtEl>
                                          <p:spTgt spid="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6"/>
          <p:cNvSpPr txBox="1">
            <a:spLocks noGrp="1"/>
          </p:cNvSpPr>
          <p:nvPr>
            <p:ph type="title"/>
          </p:nvPr>
        </p:nvSpPr>
        <p:spPr>
          <a:xfrm>
            <a:off x="838200" y="1424587"/>
            <a:ext cx="8153400" cy="5461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Arial"/>
              <a:buNone/>
            </a:pPr>
            <a:r>
              <a:rPr lang="en-SI"/>
              <a:t>Načini uporabe</a:t>
            </a:r>
            <a:endParaRPr/>
          </a:p>
        </p:txBody>
      </p:sp>
      <p:pic>
        <p:nvPicPr>
          <p:cNvPr id="128" name="Google Shape;128;p6" descr="A person and child hugging in front of a car&#10;&#10;Description automatically generated"/>
          <p:cNvPicPr preferRelativeResize="0">
            <a:picLocks noGrp="1"/>
          </p:cNvPicPr>
          <p:nvPr>
            <p:ph type="body" idx="1"/>
          </p:nvPr>
        </p:nvPicPr>
        <p:blipFill rotWithShape="1">
          <a:blip r:embed="rId3">
            <a:alphaModFix/>
          </a:blip>
          <a:srcRect r="6202"/>
          <a:stretch/>
        </p:blipFill>
        <p:spPr>
          <a:xfrm>
            <a:off x="5743388" y="2192338"/>
            <a:ext cx="6705600" cy="4665662"/>
          </a:xfrm>
          <a:prstGeom prst="rect">
            <a:avLst/>
          </a:prstGeom>
          <a:noFill/>
          <a:ln>
            <a:noFill/>
          </a:ln>
        </p:spPr>
      </p:pic>
      <p:sp>
        <p:nvSpPr>
          <p:cNvPr id="129" name="Google Shape;129;p6"/>
          <p:cNvSpPr txBox="1"/>
          <p:nvPr/>
        </p:nvSpPr>
        <p:spPr>
          <a:xfrm>
            <a:off x="838200" y="2192215"/>
            <a:ext cx="10515600" cy="3984747"/>
          </a:xfrm>
          <a:prstGeom prst="rect">
            <a:avLst/>
          </a:prstGeom>
          <a:noFill/>
          <a:ln>
            <a:noFill/>
          </a:ln>
        </p:spPr>
        <p:txBody>
          <a:bodyPr spcFirstLastPara="1" wrap="square" lIns="91425" tIns="45700" rIns="91425" bIns="45700" anchor="t" anchorCtr="0">
            <a:normAutofit fontScale="77500" lnSpcReduction="20000"/>
          </a:bodyPr>
          <a:lstStyle/>
          <a:p>
            <a:pPr marL="228600" marR="0" lvl="0" indent="-110490" algn="l" rtl="0">
              <a:lnSpc>
                <a:spcPct val="90000"/>
              </a:lnSpc>
              <a:spcBef>
                <a:spcPts val="0"/>
              </a:spcBef>
              <a:spcAft>
                <a:spcPts val="0"/>
              </a:spcAft>
              <a:buClr>
                <a:schemeClr val="dk1"/>
              </a:buClr>
              <a:buSzPct val="100000"/>
              <a:buFont typeface="Arial"/>
              <a:buNone/>
            </a:pPr>
            <a:endParaRPr sz="2400" b="0" i="0" u="none" strike="noStrike" cap="none">
              <a:solidFill>
                <a:schemeClr val="dk1"/>
              </a:solidFill>
              <a:latin typeface="Arial"/>
              <a:ea typeface="Arial"/>
              <a:cs typeface="Arial"/>
              <a:sym typeface="Arial"/>
            </a:endParaRPr>
          </a:p>
          <a:p>
            <a:pPr marL="228600" marR="0" lvl="0" indent="-228600" algn="l" rtl="0">
              <a:lnSpc>
                <a:spcPct val="90000"/>
              </a:lnSpc>
              <a:spcBef>
                <a:spcPts val="1000"/>
              </a:spcBef>
              <a:spcAft>
                <a:spcPts val="0"/>
              </a:spcAft>
              <a:buClr>
                <a:schemeClr val="dk1"/>
              </a:buClr>
              <a:buSzPct val="100000"/>
              <a:buFont typeface="Arial"/>
              <a:buChar char="•"/>
            </a:pPr>
            <a:r>
              <a:rPr lang="en-SI" sz="2400" b="1" i="0" u="none" strike="noStrike" cap="none">
                <a:solidFill>
                  <a:schemeClr val="dk1"/>
                </a:solidFill>
                <a:latin typeface="Arial"/>
                <a:ea typeface="Arial"/>
                <a:cs typeface="Arial"/>
                <a:sym typeface="Arial"/>
              </a:rPr>
              <a:t>Odprti prevozi</a:t>
            </a:r>
            <a:endParaRPr/>
          </a:p>
          <a:p>
            <a:pPr marL="685800" marR="0" lvl="1" indent="-228600" algn="l" rtl="0">
              <a:lnSpc>
                <a:spcPct val="90000"/>
              </a:lnSpc>
              <a:spcBef>
                <a:spcPts val="500"/>
              </a:spcBef>
              <a:spcAft>
                <a:spcPts val="0"/>
              </a:spcAft>
              <a:buClr>
                <a:schemeClr val="dk1"/>
              </a:buClr>
              <a:buSzPct val="100000"/>
              <a:buFont typeface="Arial"/>
              <a:buChar char="•"/>
            </a:pPr>
            <a:r>
              <a:rPr lang="en-SI" sz="2000" b="0" i="0" u="none" strike="noStrike" cap="none">
                <a:solidFill>
                  <a:schemeClr val="dk1"/>
                </a:solidFill>
                <a:latin typeface="Arial"/>
                <a:ea typeface="Arial"/>
                <a:cs typeface="Arial"/>
                <a:sym typeface="Arial"/>
              </a:rPr>
              <a:t>prevoz od vrat do vrat</a:t>
            </a:r>
            <a:endParaRPr/>
          </a:p>
          <a:p>
            <a:pPr marL="685800" marR="0" lvl="1" indent="-228600" algn="l" rtl="0">
              <a:lnSpc>
                <a:spcPct val="90000"/>
              </a:lnSpc>
              <a:spcBef>
                <a:spcPts val="500"/>
              </a:spcBef>
              <a:spcAft>
                <a:spcPts val="0"/>
              </a:spcAft>
              <a:buClr>
                <a:schemeClr val="dk1"/>
              </a:buClr>
              <a:buSzPct val="100000"/>
              <a:buFont typeface="Arial"/>
              <a:buChar char="•"/>
            </a:pPr>
            <a:r>
              <a:rPr lang="en-SI" sz="2000" b="0" i="0" u="none" strike="noStrike" cap="none">
                <a:solidFill>
                  <a:schemeClr val="dk1"/>
                </a:solidFill>
                <a:latin typeface="Arial"/>
                <a:ea typeface="Arial"/>
                <a:cs typeface="Arial"/>
                <a:sym typeface="Arial"/>
              </a:rPr>
              <a:t>poljubna nastavitev časa odhoda/</a:t>
            </a:r>
            <a:br>
              <a:rPr lang="en-SI" sz="2000" b="0" i="0" u="none" strike="noStrike" cap="none">
                <a:solidFill>
                  <a:schemeClr val="dk1"/>
                </a:solidFill>
                <a:latin typeface="Arial"/>
                <a:ea typeface="Arial"/>
                <a:cs typeface="Arial"/>
                <a:sym typeface="Arial"/>
              </a:rPr>
            </a:br>
            <a:r>
              <a:rPr lang="en-SI" sz="2000" b="0" i="0" u="none" strike="noStrike" cap="none">
                <a:solidFill>
                  <a:schemeClr val="dk1"/>
                </a:solidFill>
                <a:latin typeface="Arial"/>
                <a:ea typeface="Arial"/>
                <a:cs typeface="Arial"/>
                <a:sym typeface="Arial"/>
              </a:rPr>
              <a:t>prihoda</a:t>
            </a:r>
            <a:endParaRPr/>
          </a:p>
          <a:p>
            <a:pPr marL="457200" marR="0" lvl="1" indent="0" algn="l" rtl="0">
              <a:lnSpc>
                <a:spcPct val="90000"/>
              </a:lnSpc>
              <a:spcBef>
                <a:spcPts val="500"/>
              </a:spcBef>
              <a:spcAft>
                <a:spcPts val="0"/>
              </a:spcAft>
              <a:buClr>
                <a:schemeClr val="dk1"/>
              </a:buClr>
              <a:buSzPct val="100000"/>
              <a:buFont typeface="Arial"/>
              <a:buNone/>
            </a:pPr>
            <a:endParaRPr sz="2000" b="0" i="0" u="none" strike="noStrike" cap="none">
              <a:solidFill>
                <a:schemeClr val="dk1"/>
              </a:solidFill>
              <a:latin typeface="Arial"/>
              <a:ea typeface="Arial"/>
              <a:cs typeface="Arial"/>
              <a:sym typeface="Arial"/>
            </a:endParaRPr>
          </a:p>
          <a:p>
            <a:pPr marL="228600" marR="0" lvl="0" indent="-228600" algn="l" rtl="0">
              <a:lnSpc>
                <a:spcPct val="90000"/>
              </a:lnSpc>
              <a:spcBef>
                <a:spcPts val="1000"/>
              </a:spcBef>
              <a:spcAft>
                <a:spcPts val="0"/>
              </a:spcAft>
              <a:buClr>
                <a:schemeClr val="dk1"/>
              </a:buClr>
              <a:buSzPct val="100000"/>
              <a:buFont typeface="Arial"/>
              <a:buChar char="•"/>
            </a:pPr>
            <a:r>
              <a:rPr lang="en-SI" sz="2400" b="1" i="0" u="none" strike="noStrike" cap="none">
                <a:solidFill>
                  <a:schemeClr val="dk1"/>
                </a:solidFill>
                <a:latin typeface="Arial"/>
                <a:ea typeface="Arial"/>
                <a:cs typeface="Arial"/>
                <a:sym typeface="Arial"/>
              </a:rPr>
              <a:t>Prevozi na dogodke</a:t>
            </a:r>
            <a:endParaRPr/>
          </a:p>
          <a:p>
            <a:pPr marL="685800" marR="0" lvl="1" indent="-228600" algn="l" rtl="0">
              <a:lnSpc>
                <a:spcPct val="90000"/>
              </a:lnSpc>
              <a:spcBef>
                <a:spcPts val="500"/>
              </a:spcBef>
              <a:spcAft>
                <a:spcPts val="0"/>
              </a:spcAft>
              <a:buClr>
                <a:schemeClr val="dk1"/>
              </a:buClr>
              <a:buSzPct val="100000"/>
              <a:buFont typeface="Arial"/>
              <a:buChar char="•"/>
            </a:pPr>
            <a:r>
              <a:rPr lang="en-SI" sz="2000" b="0" i="0" u="none" strike="noStrike" cap="none">
                <a:solidFill>
                  <a:schemeClr val="dk1"/>
                </a:solidFill>
                <a:latin typeface="Arial"/>
                <a:ea typeface="Arial"/>
                <a:cs typeface="Arial"/>
                <a:sym typeface="Arial"/>
              </a:rPr>
              <a:t>prednastavljeni dogodki</a:t>
            </a:r>
            <a:endParaRPr/>
          </a:p>
          <a:p>
            <a:pPr marL="685800" marR="0" lvl="1" indent="-228600" algn="l" rtl="0">
              <a:lnSpc>
                <a:spcPct val="90000"/>
              </a:lnSpc>
              <a:spcBef>
                <a:spcPts val="500"/>
              </a:spcBef>
              <a:spcAft>
                <a:spcPts val="0"/>
              </a:spcAft>
              <a:buClr>
                <a:schemeClr val="dk1"/>
              </a:buClr>
              <a:buSzPct val="100000"/>
              <a:buFont typeface="Arial"/>
              <a:buChar char="•"/>
            </a:pPr>
            <a:r>
              <a:rPr lang="en-SI" sz="2000" b="0" i="0" u="none" strike="noStrike" cap="none">
                <a:solidFill>
                  <a:schemeClr val="dk1"/>
                </a:solidFill>
                <a:latin typeface="Arial"/>
                <a:ea typeface="Arial"/>
                <a:cs typeface="Arial"/>
                <a:sym typeface="Arial"/>
              </a:rPr>
              <a:t>možnost zamejitve vstopnih/</a:t>
            </a:r>
            <a:br>
              <a:rPr lang="en-SI" sz="2000" b="0" i="0" u="none" strike="noStrike" cap="none">
                <a:solidFill>
                  <a:schemeClr val="dk1"/>
                </a:solidFill>
                <a:latin typeface="Arial"/>
                <a:ea typeface="Arial"/>
                <a:cs typeface="Arial"/>
                <a:sym typeface="Arial"/>
              </a:rPr>
            </a:br>
            <a:r>
              <a:rPr lang="en-SI" sz="2000" b="0" i="0" u="none" strike="noStrike" cap="none">
                <a:solidFill>
                  <a:schemeClr val="dk1"/>
                </a:solidFill>
                <a:latin typeface="Arial"/>
                <a:ea typeface="Arial"/>
                <a:cs typeface="Arial"/>
                <a:sym typeface="Arial"/>
              </a:rPr>
              <a:t>izstopnih točk</a:t>
            </a:r>
            <a:endParaRPr/>
          </a:p>
          <a:p>
            <a:pPr marL="685800" marR="0" lvl="1" indent="-110490" algn="l" rtl="0">
              <a:lnSpc>
                <a:spcPct val="90000"/>
              </a:lnSpc>
              <a:spcBef>
                <a:spcPts val="500"/>
              </a:spcBef>
              <a:spcAft>
                <a:spcPts val="0"/>
              </a:spcAft>
              <a:buClr>
                <a:schemeClr val="dk1"/>
              </a:buClr>
              <a:buSzPct val="100000"/>
              <a:buFont typeface="Arial"/>
              <a:buNone/>
            </a:pPr>
            <a:endParaRPr sz="2400" b="0" i="0" u="none" strike="noStrike" cap="none">
              <a:solidFill>
                <a:schemeClr val="dk1"/>
              </a:solidFill>
              <a:latin typeface="Arial"/>
              <a:ea typeface="Arial"/>
              <a:cs typeface="Arial"/>
              <a:sym typeface="Arial"/>
            </a:endParaRPr>
          </a:p>
          <a:p>
            <a:pPr marL="228600" marR="0" lvl="0" indent="-228600" algn="l" rtl="0">
              <a:lnSpc>
                <a:spcPct val="90000"/>
              </a:lnSpc>
              <a:spcBef>
                <a:spcPts val="1000"/>
              </a:spcBef>
              <a:spcAft>
                <a:spcPts val="0"/>
              </a:spcAft>
              <a:buClr>
                <a:schemeClr val="dk1"/>
              </a:buClr>
              <a:buSzPct val="100000"/>
              <a:buFont typeface="Arial"/>
              <a:buChar char="•"/>
            </a:pPr>
            <a:r>
              <a:rPr lang="en-SI" sz="2400" b="1" i="0" u="none" strike="noStrike" cap="none">
                <a:solidFill>
                  <a:schemeClr val="dk1"/>
                </a:solidFill>
                <a:latin typeface="Arial"/>
                <a:ea typeface="Arial"/>
                <a:cs typeface="Arial"/>
                <a:sym typeface="Arial"/>
              </a:rPr>
              <a:t>Linijski prevozi</a:t>
            </a:r>
            <a:endParaRPr/>
          </a:p>
          <a:p>
            <a:pPr marL="685800" marR="0" lvl="1" indent="-228600" algn="l" rtl="0">
              <a:lnSpc>
                <a:spcPct val="90000"/>
              </a:lnSpc>
              <a:spcBef>
                <a:spcPts val="500"/>
              </a:spcBef>
              <a:spcAft>
                <a:spcPts val="0"/>
              </a:spcAft>
              <a:buClr>
                <a:schemeClr val="dk1"/>
              </a:buClr>
              <a:buSzPct val="100000"/>
              <a:buFont typeface="Arial"/>
              <a:buChar char="•"/>
            </a:pPr>
            <a:r>
              <a:rPr lang="en-SI" sz="2000" b="0" i="0" u="none" strike="noStrike" cap="none">
                <a:solidFill>
                  <a:schemeClr val="dk1"/>
                </a:solidFill>
                <a:latin typeface="Arial"/>
                <a:ea typeface="Arial"/>
                <a:cs typeface="Arial"/>
                <a:sym typeface="Arial"/>
              </a:rPr>
              <a:t>prednastavljen vozni red</a:t>
            </a:r>
            <a:endParaRPr/>
          </a:p>
          <a:p>
            <a:pPr marL="685800" marR="0" lvl="1" indent="-228600" algn="l" rtl="0">
              <a:lnSpc>
                <a:spcPct val="90000"/>
              </a:lnSpc>
              <a:spcBef>
                <a:spcPts val="500"/>
              </a:spcBef>
              <a:spcAft>
                <a:spcPts val="0"/>
              </a:spcAft>
              <a:buClr>
                <a:schemeClr val="dk1"/>
              </a:buClr>
              <a:buSzPct val="100000"/>
              <a:buFont typeface="Arial"/>
              <a:buChar char="•"/>
            </a:pPr>
            <a:r>
              <a:rPr lang="en-SI" sz="2000" b="0" i="0" u="none" strike="noStrike" cap="none">
                <a:solidFill>
                  <a:schemeClr val="dk1"/>
                </a:solidFill>
                <a:latin typeface="Arial"/>
                <a:ea typeface="Arial"/>
                <a:cs typeface="Arial"/>
                <a:sym typeface="Arial"/>
              </a:rPr>
              <a:t>optimizacija: prevoz se opravi le do</a:t>
            </a:r>
            <a:br>
              <a:rPr lang="en-SI" sz="2000" b="0" i="0" u="none" strike="noStrike" cap="none">
                <a:solidFill>
                  <a:schemeClr val="dk1"/>
                </a:solidFill>
                <a:latin typeface="Arial"/>
                <a:ea typeface="Arial"/>
                <a:cs typeface="Arial"/>
                <a:sym typeface="Arial"/>
              </a:rPr>
            </a:br>
            <a:r>
              <a:rPr lang="en-SI" sz="2000" b="0" i="0" u="none" strike="noStrike" cap="none">
                <a:solidFill>
                  <a:schemeClr val="dk1"/>
                </a:solidFill>
                <a:latin typeface="Arial"/>
                <a:ea typeface="Arial"/>
                <a:cs typeface="Arial"/>
                <a:sym typeface="Arial"/>
              </a:rPr>
              <a:t>točke, kjer so še potniki (ni “praznih“</a:t>
            </a:r>
            <a:br>
              <a:rPr lang="en-SI" sz="2000" b="0" i="0" u="none" strike="noStrike" cap="none">
                <a:solidFill>
                  <a:schemeClr val="dk1"/>
                </a:solidFill>
                <a:latin typeface="Arial"/>
                <a:ea typeface="Arial"/>
                <a:cs typeface="Arial"/>
                <a:sym typeface="Arial"/>
              </a:rPr>
            </a:br>
            <a:r>
              <a:rPr lang="en-SI" sz="2000" b="0" i="0" u="none" strike="noStrike" cap="none">
                <a:solidFill>
                  <a:schemeClr val="dk1"/>
                </a:solidFill>
                <a:latin typeface="Arial"/>
                <a:ea typeface="Arial"/>
                <a:cs typeface="Arial"/>
                <a:sym typeface="Arial"/>
              </a:rPr>
              <a:t>kilometrov)</a:t>
            </a:r>
            <a:endParaRPr sz="2400" b="0" i="0" u="none" strike="noStrike" cap="none">
              <a:solidFill>
                <a:schemeClr val="dk1"/>
              </a:solidFill>
              <a:latin typeface="Arial"/>
              <a:ea typeface="Arial"/>
              <a:cs typeface="Arial"/>
              <a:sym typeface="Arial"/>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pic>
        <p:nvPicPr>
          <p:cNvPr id="134" name="Google Shape;134;p7" descr="A white van on a road with mountains in the background&#10;&#10;Description automatically generated"/>
          <p:cNvPicPr preferRelativeResize="0"/>
          <p:nvPr/>
        </p:nvPicPr>
        <p:blipFill rotWithShape="1">
          <a:blip r:embed="rId3">
            <a:alphaModFix/>
          </a:blip>
          <a:srcRect l="9497" r="11202"/>
          <a:stretch/>
        </p:blipFill>
        <p:spPr>
          <a:xfrm>
            <a:off x="0" y="2104110"/>
            <a:ext cx="5647764" cy="4753890"/>
          </a:xfrm>
          <a:prstGeom prst="rect">
            <a:avLst/>
          </a:prstGeom>
          <a:noFill/>
          <a:ln>
            <a:noFill/>
          </a:ln>
        </p:spPr>
      </p:pic>
      <p:sp>
        <p:nvSpPr>
          <p:cNvPr id="135" name="Google Shape;135;p7"/>
          <p:cNvSpPr txBox="1">
            <a:spLocks noGrp="1"/>
          </p:cNvSpPr>
          <p:nvPr>
            <p:ph type="title"/>
          </p:nvPr>
        </p:nvSpPr>
        <p:spPr>
          <a:xfrm>
            <a:off x="839788" y="1235676"/>
            <a:ext cx="7688636" cy="926756"/>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Arial"/>
              <a:buNone/>
            </a:pPr>
            <a:r>
              <a:rPr lang="en-SI" sz="4400"/>
              <a:t>Kje je storitev že implementirana</a:t>
            </a:r>
            <a:endParaRPr/>
          </a:p>
        </p:txBody>
      </p:sp>
      <p:grpSp>
        <p:nvGrpSpPr>
          <p:cNvPr id="136" name="Google Shape;136;p7"/>
          <p:cNvGrpSpPr/>
          <p:nvPr/>
        </p:nvGrpSpPr>
        <p:grpSpPr>
          <a:xfrm>
            <a:off x="5183188" y="2712910"/>
            <a:ext cx="6172199" cy="2684160"/>
            <a:chOff x="0" y="463980"/>
            <a:chExt cx="6172199" cy="2684160"/>
          </a:xfrm>
        </p:grpSpPr>
        <p:sp>
          <p:nvSpPr>
            <p:cNvPr id="137" name="Google Shape;137;p7"/>
            <p:cNvSpPr/>
            <p:nvPr/>
          </p:nvSpPr>
          <p:spPr>
            <a:xfrm>
              <a:off x="0" y="463980"/>
              <a:ext cx="6172199" cy="636480"/>
            </a:xfrm>
            <a:prstGeom prst="roundRect">
              <a:avLst>
                <a:gd name="adj" fmla="val 16667"/>
              </a:avLst>
            </a:prstGeom>
            <a:solidFill>
              <a:srgbClr val="39C9B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7"/>
            <p:cNvSpPr txBox="1"/>
            <p:nvPr/>
          </p:nvSpPr>
          <p:spPr>
            <a:xfrm>
              <a:off x="31070" y="495050"/>
              <a:ext cx="6110059" cy="574340"/>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Calibri"/>
                <a:buNone/>
              </a:pPr>
              <a:r>
                <a:rPr lang="en-SI" sz="1600" b="0" i="0" u="none" strike="noStrike" cap="none">
                  <a:solidFill>
                    <a:schemeClr val="lt1"/>
                  </a:solidFill>
                  <a:latin typeface="Calibri"/>
                  <a:ea typeface="Calibri"/>
                  <a:cs typeface="Calibri"/>
                  <a:sym typeface="Calibri"/>
                </a:rPr>
                <a:t>Kras-Brkini: Divača, Hrpelje-Kozina, Komen, Sežana - “Lokalno povezani” </a:t>
              </a:r>
              <a:br>
                <a:rPr lang="en-SI" sz="1600" b="0" i="0" u="none" strike="noStrike" cap="none">
                  <a:solidFill>
                    <a:schemeClr val="lt1"/>
                  </a:solidFill>
                  <a:latin typeface="Calibri"/>
                  <a:ea typeface="Calibri"/>
                  <a:cs typeface="Calibri"/>
                  <a:sym typeface="Calibri"/>
                </a:rPr>
              </a:br>
              <a:r>
                <a:rPr lang="en-SI" sz="1600" b="0" i="0" u="none" strike="noStrike" cap="none">
                  <a:solidFill>
                    <a:schemeClr val="lt1"/>
                  </a:solidFill>
                  <a:latin typeface="Calibri"/>
                  <a:ea typeface="Calibri"/>
                  <a:cs typeface="Calibri"/>
                  <a:sym typeface="Calibri"/>
                </a:rPr>
                <a:t>(2 kombija)</a:t>
              </a:r>
              <a:endParaRPr sz="1600" b="0" i="0" u="none" strike="noStrike" cap="none">
                <a:solidFill>
                  <a:schemeClr val="lt1"/>
                </a:solidFill>
                <a:latin typeface="Calibri"/>
                <a:ea typeface="Calibri"/>
                <a:cs typeface="Calibri"/>
                <a:sym typeface="Calibri"/>
              </a:endParaRPr>
            </a:p>
          </p:txBody>
        </p:sp>
        <p:sp>
          <p:nvSpPr>
            <p:cNvPr id="139" name="Google Shape;139;p7"/>
            <p:cNvSpPr/>
            <p:nvPr/>
          </p:nvSpPr>
          <p:spPr>
            <a:xfrm>
              <a:off x="0" y="1146540"/>
              <a:ext cx="6172199" cy="636480"/>
            </a:xfrm>
            <a:prstGeom prst="roundRect">
              <a:avLst>
                <a:gd name="adj" fmla="val 16667"/>
              </a:avLst>
            </a:prstGeom>
            <a:solidFill>
              <a:srgbClr val="39C9B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7"/>
            <p:cNvSpPr txBox="1"/>
            <p:nvPr/>
          </p:nvSpPr>
          <p:spPr>
            <a:xfrm>
              <a:off x="31070" y="1177610"/>
              <a:ext cx="6110059" cy="574340"/>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Calibri"/>
                <a:buNone/>
              </a:pPr>
              <a:r>
                <a:rPr lang="en-SI" sz="1600" b="0" i="0" u="none" strike="noStrike" cap="none">
                  <a:solidFill>
                    <a:schemeClr val="lt1"/>
                  </a:solidFill>
                  <a:latin typeface="Calibri"/>
                  <a:ea typeface="Calibri"/>
                  <a:cs typeface="Calibri"/>
                  <a:sym typeface="Calibri"/>
                </a:rPr>
                <a:t>Triglavski narodni park: Bovec, Kobarid, Tolmin, Bohinj in Kranjska gora </a:t>
              </a:r>
              <a:br>
                <a:rPr lang="en-SI" sz="1600" b="0" i="0" u="none" strike="noStrike" cap="none">
                  <a:solidFill>
                    <a:schemeClr val="lt1"/>
                  </a:solidFill>
                  <a:latin typeface="Calibri"/>
                  <a:ea typeface="Calibri"/>
                  <a:cs typeface="Calibri"/>
                  <a:sym typeface="Calibri"/>
                </a:rPr>
              </a:br>
              <a:r>
                <a:rPr lang="en-SI" sz="1600" b="0" i="0" u="none" strike="noStrike" cap="none">
                  <a:solidFill>
                    <a:schemeClr val="lt1"/>
                  </a:solidFill>
                  <a:latin typeface="Calibri"/>
                  <a:ea typeface="Calibri"/>
                  <a:cs typeface="Calibri"/>
                  <a:sym typeface="Calibri"/>
                </a:rPr>
                <a:t>(5 električnih kombijev)</a:t>
              </a:r>
              <a:endParaRPr sz="1600" b="0" i="0" u="none" strike="noStrike" cap="none">
                <a:solidFill>
                  <a:schemeClr val="lt1"/>
                </a:solidFill>
                <a:latin typeface="Calibri"/>
                <a:ea typeface="Calibri"/>
                <a:cs typeface="Calibri"/>
                <a:sym typeface="Calibri"/>
              </a:endParaRPr>
            </a:p>
          </p:txBody>
        </p:sp>
        <p:sp>
          <p:nvSpPr>
            <p:cNvPr id="141" name="Google Shape;141;p7"/>
            <p:cNvSpPr/>
            <p:nvPr/>
          </p:nvSpPr>
          <p:spPr>
            <a:xfrm>
              <a:off x="0" y="1829100"/>
              <a:ext cx="6172199" cy="636480"/>
            </a:xfrm>
            <a:prstGeom prst="roundRect">
              <a:avLst>
                <a:gd name="adj" fmla="val 16667"/>
              </a:avLst>
            </a:prstGeom>
            <a:solidFill>
              <a:srgbClr val="39C9B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7"/>
            <p:cNvSpPr txBox="1"/>
            <p:nvPr/>
          </p:nvSpPr>
          <p:spPr>
            <a:xfrm>
              <a:off x="31070" y="1860170"/>
              <a:ext cx="6110059" cy="574340"/>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Calibri"/>
                <a:buNone/>
              </a:pPr>
              <a:r>
                <a:rPr lang="en-SI" sz="1600" b="0" i="0" u="none" strike="noStrike" cap="none">
                  <a:solidFill>
                    <a:schemeClr val="lt1"/>
                  </a:solidFill>
                  <a:latin typeface="Calibri"/>
                  <a:ea typeface="Calibri"/>
                  <a:cs typeface="Calibri"/>
                  <a:sym typeface="Calibri"/>
                </a:rPr>
                <a:t>Postojna - “Torbar” </a:t>
              </a:r>
              <a:br>
                <a:rPr lang="en-SI" sz="1600" b="0" i="0" u="none" strike="noStrike" cap="none">
                  <a:solidFill>
                    <a:schemeClr val="lt1"/>
                  </a:solidFill>
                  <a:latin typeface="Calibri"/>
                  <a:ea typeface="Calibri"/>
                  <a:cs typeface="Calibri"/>
                  <a:sym typeface="Calibri"/>
                </a:rPr>
              </a:br>
              <a:r>
                <a:rPr lang="en-SI" sz="1600" b="0" i="0" u="none" strike="noStrike" cap="none">
                  <a:solidFill>
                    <a:schemeClr val="lt1"/>
                  </a:solidFill>
                  <a:latin typeface="Calibri"/>
                  <a:ea typeface="Calibri"/>
                  <a:cs typeface="Calibri"/>
                  <a:sym typeface="Calibri"/>
                </a:rPr>
                <a:t>(2 kombija)</a:t>
              </a:r>
              <a:endParaRPr sz="1600" b="0" i="0" u="none" strike="noStrike" cap="none">
                <a:solidFill>
                  <a:schemeClr val="lt1"/>
                </a:solidFill>
                <a:latin typeface="Calibri"/>
                <a:ea typeface="Calibri"/>
                <a:cs typeface="Calibri"/>
                <a:sym typeface="Calibri"/>
              </a:endParaRPr>
            </a:p>
          </p:txBody>
        </p:sp>
        <p:sp>
          <p:nvSpPr>
            <p:cNvPr id="143" name="Google Shape;143;p7"/>
            <p:cNvSpPr/>
            <p:nvPr/>
          </p:nvSpPr>
          <p:spPr>
            <a:xfrm>
              <a:off x="0" y="2511660"/>
              <a:ext cx="6172199" cy="636480"/>
            </a:xfrm>
            <a:prstGeom prst="roundRect">
              <a:avLst>
                <a:gd name="adj" fmla="val 16667"/>
              </a:avLst>
            </a:prstGeom>
            <a:solidFill>
              <a:srgbClr val="39C9B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7"/>
            <p:cNvSpPr txBox="1"/>
            <p:nvPr/>
          </p:nvSpPr>
          <p:spPr>
            <a:xfrm>
              <a:off x="31070" y="2542730"/>
              <a:ext cx="6110059" cy="574340"/>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Calibri"/>
                <a:buNone/>
              </a:pPr>
              <a:r>
                <a:rPr lang="en-SI" sz="1600" b="0" i="0" u="none" strike="noStrike" cap="none">
                  <a:solidFill>
                    <a:schemeClr val="lt1"/>
                  </a:solidFill>
                  <a:latin typeface="Calibri"/>
                  <a:ea typeface="Calibri"/>
                  <a:cs typeface="Calibri"/>
                  <a:sym typeface="Calibri"/>
                </a:rPr>
                <a:t>več enot v vzpostavljanju</a:t>
              </a:r>
              <a:endParaRPr sz="1600" b="0" i="0" u="none" strike="noStrike" cap="none">
                <a:solidFill>
                  <a:schemeClr val="lt1"/>
                </a:solidFill>
                <a:latin typeface="Calibri"/>
                <a:ea typeface="Calibri"/>
                <a:cs typeface="Calibri"/>
                <a:sym typeface="Calibri"/>
              </a:endParaRPr>
            </a:p>
          </p:txBody>
        </p:sp>
      </p:gr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8"/>
          <p:cNvSpPr txBox="1">
            <a:spLocks noGrp="1"/>
          </p:cNvSpPr>
          <p:nvPr>
            <p:ph type="title"/>
          </p:nvPr>
        </p:nvSpPr>
        <p:spPr>
          <a:xfrm>
            <a:off x="838200" y="1424587"/>
            <a:ext cx="8153400" cy="5461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Arial"/>
              <a:buNone/>
            </a:pPr>
            <a:r>
              <a:rPr lang="en-SI"/>
              <a:t>Kontakti</a:t>
            </a:r>
            <a:endParaRPr/>
          </a:p>
        </p:txBody>
      </p:sp>
      <p:sp>
        <p:nvSpPr>
          <p:cNvPr id="150" name="Google Shape;150;p8"/>
          <p:cNvSpPr txBox="1">
            <a:spLocks noGrp="1"/>
          </p:cNvSpPr>
          <p:nvPr>
            <p:ph type="body" idx="1"/>
          </p:nvPr>
        </p:nvSpPr>
        <p:spPr>
          <a:xfrm>
            <a:off x="838200" y="2192216"/>
            <a:ext cx="10515600" cy="4089712"/>
          </a:xfrm>
          <a:prstGeom prst="rect">
            <a:avLst/>
          </a:prstGeom>
          <a:noFill/>
          <a:ln>
            <a:noFill/>
          </a:ln>
        </p:spPr>
        <p:txBody>
          <a:bodyPr spcFirstLastPara="1" wrap="square" lIns="91425" tIns="45700" rIns="91425" bIns="45700" numCol="2" anchor="t" anchorCtr="0">
            <a:noAutofit/>
          </a:bodyPr>
          <a:lstStyle/>
          <a:p>
            <a:pPr marL="0" lvl="0" indent="0" algn="l" rtl="0">
              <a:lnSpc>
                <a:spcPct val="90000"/>
              </a:lnSpc>
              <a:spcBef>
                <a:spcPts val="0"/>
              </a:spcBef>
              <a:spcAft>
                <a:spcPts val="0"/>
              </a:spcAft>
              <a:buClr>
                <a:schemeClr val="dk1"/>
              </a:buClr>
              <a:buSzPct val="100000"/>
              <a:buNone/>
            </a:pPr>
            <a:endParaRPr sz="1600" dirty="0"/>
          </a:p>
          <a:p>
            <a:pPr marL="0" lvl="0" indent="0" algn="l" rtl="0">
              <a:lnSpc>
                <a:spcPct val="90000"/>
              </a:lnSpc>
              <a:spcBef>
                <a:spcPts val="1000"/>
              </a:spcBef>
              <a:spcAft>
                <a:spcPts val="0"/>
              </a:spcAft>
              <a:buClr>
                <a:schemeClr val="dk1"/>
              </a:buClr>
              <a:buSzPct val="100000"/>
              <a:buNone/>
            </a:pPr>
            <a:r>
              <a:rPr lang="en-SI" sz="1600" dirty="0"/>
              <a:t>Marko Zevnik</a:t>
            </a:r>
            <a:endParaRPr sz="1600" dirty="0"/>
          </a:p>
          <a:p>
            <a:pPr marL="0" lvl="0" indent="0" algn="l" rtl="0">
              <a:lnSpc>
                <a:spcPct val="90000"/>
              </a:lnSpc>
              <a:spcBef>
                <a:spcPts val="1000"/>
              </a:spcBef>
              <a:spcAft>
                <a:spcPts val="0"/>
              </a:spcAft>
              <a:buClr>
                <a:schemeClr val="dk1"/>
              </a:buClr>
              <a:buSzPct val="100000"/>
              <a:buNone/>
            </a:pPr>
            <a:endParaRPr sz="1600" dirty="0"/>
          </a:p>
          <a:p>
            <a:pPr marL="0" lvl="0" indent="0" algn="l" rtl="0">
              <a:lnSpc>
                <a:spcPct val="90000"/>
              </a:lnSpc>
              <a:spcBef>
                <a:spcPts val="1000"/>
              </a:spcBef>
              <a:spcAft>
                <a:spcPts val="0"/>
              </a:spcAft>
              <a:buClr>
                <a:schemeClr val="dk1"/>
              </a:buClr>
              <a:buSzPct val="100000"/>
              <a:buNone/>
            </a:pPr>
            <a:r>
              <a:rPr lang="en-SI" sz="1600" dirty="0"/>
              <a:t>Zavod Sopotniki</a:t>
            </a:r>
            <a:endParaRPr sz="1600" dirty="0"/>
          </a:p>
          <a:p>
            <a:pPr marL="0" lvl="0" indent="0" algn="l" rtl="0">
              <a:lnSpc>
                <a:spcPct val="90000"/>
              </a:lnSpc>
              <a:spcBef>
                <a:spcPts val="1000"/>
              </a:spcBef>
              <a:spcAft>
                <a:spcPts val="0"/>
              </a:spcAft>
              <a:buClr>
                <a:schemeClr val="dk1"/>
              </a:buClr>
              <a:buSzPct val="100000"/>
              <a:buNone/>
            </a:pPr>
            <a:r>
              <a:rPr lang="en-SI" sz="1600" dirty="0"/>
              <a:t>marko.zevnik@sopotniki.org</a:t>
            </a:r>
            <a:endParaRPr sz="1600" dirty="0"/>
          </a:p>
          <a:p>
            <a:pPr marL="0" lvl="0" indent="0" algn="l" rtl="0">
              <a:lnSpc>
                <a:spcPct val="90000"/>
              </a:lnSpc>
              <a:spcBef>
                <a:spcPts val="1000"/>
              </a:spcBef>
              <a:spcAft>
                <a:spcPts val="0"/>
              </a:spcAft>
              <a:buClr>
                <a:schemeClr val="dk1"/>
              </a:buClr>
              <a:buSzPct val="100000"/>
              <a:buNone/>
            </a:pPr>
            <a:r>
              <a:rPr lang="en-SI" sz="1600" dirty="0"/>
              <a:t>040 162 875</a:t>
            </a:r>
            <a:endParaRPr sz="1600" dirty="0"/>
          </a:p>
          <a:p>
            <a:pPr marL="0" lvl="0" indent="0" algn="l" rtl="0">
              <a:lnSpc>
                <a:spcPct val="90000"/>
              </a:lnSpc>
              <a:spcBef>
                <a:spcPts val="1000"/>
              </a:spcBef>
              <a:spcAft>
                <a:spcPts val="0"/>
              </a:spcAft>
              <a:buClr>
                <a:schemeClr val="dk1"/>
              </a:buClr>
              <a:buSzPct val="100000"/>
              <a:buNone/>
            </a:pPr>
            <a:endParaRPr sz="1600" dirty="0"/>
          </a:p>
          <a:p>
            <a:pPr marL="0" lvl="0" indent="0" algn="l" rtl="0">
              <a:lnSpc>
                <a:spcPct val="90000"/>
              </a:lnSpc>
              <a:spcBef>
                <a:spcPts val="1000"/>
              </a:spcBef>
              <a:spcAft>
                <a:spcPts val="0"/>
              </a:spcAft>
              <a:buClr>
                <a:schemeClr val="dk1"/>
              </a:buClr>
              <a:buSzPct val="100000"/>
              <a:buNone/>
            </a:pPr>
            <a:endParaRPr sz="1600" dirty="0"/>
          </a:p>
          <a:p>
            <a:pPr marL="0" lvl="0" indent="0" algn="l" rtl="0">
              <a:lnSpc>
                <a:spcPct val="90000"/>
              </a:lnSpc>
              <a:spcBef>
                <a:spcPts val="1000"/>
              </a:spcBef>
              <a:spcAft>
                <a:spcPts val="0"/>
              </a:spcAft>
              <a:buClr>
                <a:schemeClr val="dk1"/>
              </a:buClr>
              <a:buSzPct val="100000"/>
              <a:buNone/>
            </a:pPr>
            <a:r>
              <a:rPr lang="en-SI" sz="1600" dirty="0"/>
              <a:t>	</a:t>
            </a:r>
            <a:endParaRPr lang="sl-SI" sz="1600" dirty="0"/>
          </a:p>
          <a:p>
            <a:pPr marL="0" lvl="0" indent="0" algn="l" rtl="0">
              <a:lnSpc>
                <a:spcPct val="90000"/>
              </a:lnSpc>
              <a:spcBef>
                <a:spcPts val="1000"/>
              </a:spcBef>
              <a:spcAft>
                <a:spcPts val="0"/>
              </a:spcAft>
              <a:buClr>
                <a:schemeClr val="dk1"/>
              </a:buClr>
              <a:buSzPct val="100000"/>
              <a:buNone/>
            </a:pPr>
            <a:endParaRPr lang="sl-SI" sz="1600" dirty="0"/>
          </a:p>
          <a:p>
            <a:pPr marL="0" lvl="0" indent="0" algn="l" rtl="0">
              <a:lnSpc>
                <a:spcPct val="90000"/>
              </a:lnSpc>
              <a:spcBef>
                <a:spcPts val="1000"/>
              </a:spcBef>
              <a:spcAft>
                <a:spcPts val="0"/>
              </a:spcAft>
              <a:buClr>
                <a:schemeClr val="dk1"/>
              </a:buClr>
              <a:buSzPct val="100000"/>
              <a:buNone/>
            </a:pPr>
            <a:endParaRPr lang="sl-SI" sz="1600" dirty="0"/>
          </a:p>
          <a:p>
            <a:pPr marL="0" lvl="0" indent="0" algn="l" rtl="0">
              <a:lnSpc>
                <a:spcPct val="90000"/>
              </a:lnSpc>
              <a:spcBef>
                <a:spcPts val="1000"/>
              </a:spcBef>
              <a:spcAft>
                <a:spcPts val="0"/>
              </a:spcAft>
              <a:buClr>
                <a:schemeClr val="dk1"/>
              </a:buClr>
              <a:buSzPct val="100000"/>
              <a:buNone/>
            </a:pPr>
            <a:endParaRPr lang="sl-SI" sz="1600" dirty="0"/>
          </a:p>
          <a:p>
            <a:pPr marL="0" lvl="0" indent="0" algn="l" rtl="0">
              <a:lnSpc>
                <a:spcPct val="90000"/>
              </a:lnSpc>
              <a:spcBef>
                <a:spcPts val="1000"/>
              </a:spcBef>
              <a:spcAft>
                <a:spcPts val="0"/>
              </a:spcAft>
              <a:buClr>
                <a:schemeClr val="dk1"/>
              </a:buClr>
              <a:buSzPct val="100000"/>
              <a:buNone/>
            </a:pPr>
            <a:r>
              <a:rPr lang="en-SI" sz="1600" dirty="0"/>
              <a:t>Maša Meden</a:t>
            </a:r>
            <a:endParaRPr sz="1600" dirty="0"/>
          </a:p>
          <a:p>
            <a:pPr marL="0" lvl="0" indent="0" algn="l" rtl="0">
              <a:lnSpc>
                <a:spcPct val="90000"/>
              </a:lnSpc>
              <a:spcBef>
                <a:spcPts val="1000"/>
              </a:spcBef>
              <a:spcAft>
                <a:spcPts val="0"/>
              </a:spcAft>
              <a:buClr>
                <a:schemeClr val="dk1"/>
              </a:buClr>
              <a:buSzPct val="100000"/>
              <a:buNone/>
            </a:pPr>
            <a:endParaRPr sz="1600" dirty="0"/>
          </a:p>
          <a:p>
            <a:pPr marL="0" lvl="0" indent="0" algn="l" rtl="0">
              <a:lnSpc>
                <a:spcPct val="90000"/>
              </a:lnSpc>
              <a:spcBef>
                <a:spcPts val="1000"/>
              </a:spcBef>
              <a:spcAft>
                <a:spcPts val="0"/>
              </a:spcAft>
              <a:buClr>
                <a:schemeClr val="dk1"/>
              </a:buClr>
              <a:buSzPct val="100000"/>
              <a:buNone/>
            </a:pPr>
            <a:r>
              <a:rPr lang="en-SI" sz="1600" dirty="0"/>
              <a:t>	Toyota Adria d.o.o.</a:t>
            </a:r>
            <a:endParaRPr sz="1600" dirty="0"/>
          </a:p>
          <a:p>
            <a:pPr marL="0" lvl="0" indent="0" algn="l" rtl="0">
              <a:lnSpc>
                <a:spcPct val="90000"/>
              </a:lnSpc>
              <a:spcBef>
                <a:spcPts val="1000"/>
              </a:spcBef>
              <a:spcAft>
                <a:spcPts val="0"/>
              </a:spcAft>
              <a:buClr>
                <a:schemeClr val="dk1"/>
              </a:buClr>
              <a:buSzPct val="100000"/>
              <a:buNone/>
            </a:pPr>
            <a:r>
              <a:rPr lang="en-SI" sz="1600" dirty="0"/>
              <a:t>	masa.meden@toyota.si</a:t>
            </a:r>
            <a:endParaRPr sz="1600" dirty="0"/>
          </a:p>
          <a:p>
            <a:pPr marL="0" lvl="0" indent="0" algn="l" rtl="0">
              <a:lnSpc>
                <a:spcPct val="90000"/>
              </a:lnSpc>
              <a:spcBef>
                <a:spcPts val="1000"/>
              </a:spcBef>
              <a:spcAft>
                <a:spcPts val="0"/>
              </a:spcAft>
              <a:buClr>
                <a:schemeClr val="dk1"/>
              </a:buClr>
              <a:buSzPct val="100000"/>
              <a:buNone/>
            </a:pPr>
            <a:r>
              <a:rPr lang="en-SI" sz="1600" dirty="0"/>
              <a:t>	040 451 800</a:t>
            </a:r>
            <a:endParaRPr sz="16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a:xfrm>
            <a:off x="218662" y="1740023"/>
            <a:ext cx="6856841" cy="1917577"/>
          </a:xfrm>
        </p:spPr>
        <p:txBody>
          <a:bodyPr>
            <a:normAutofit fontScale="90000"/>
          </a:bodyPr>
          <a:lstStyle/>
          <a:p>
            <a:r>
              <a:rPr lang="sl-SI" sz="4800" dirty="0"/>
              <a:t>Regijski sistemi izposoje koles na „</a:t>
            </a:r>
            <a:r>
              <a:rPr lang="sl-SI" sz="4800" b="1" dirty="0"/>
              <a:t>podeželju“</a:t>
            </a:r>
            <a:br>
              <a:rPr lang="sl-SI" sz="4800" b="1" dirty="0"/>
            </a:br>
            <a:r>
              <a:rPr lang="sl-SI" sz="4800" b="1" dirty="0">
                <a:hlinkClick r:id="rId2"/>
              </a:rPr>
              <a:t>video</a:t>
            </a:r>
            <a:endParaRPr lang="en-GB" sz="4800" b="1" dirty="0"/>
          </a:p>
        </p:txBody>
      </p:sp>
      <p:sp>
        <p:nvSpPr>
          <p:cNvPr id="3" name="Subtitle 2">
            <a:extLst>
              <a:ext uri="{FF2B5EF4-FFF2-40B4-BE49-F238E27FC236}">
                <a16:creationId xmlns:a16="http://schemas.microsoft.com/office/drawing/2014/main" id="{A5EA4CBE-76A4-A2D0-24D3-D2A5B924A7F4}"/>
              </a:ext>
            </a:extLst>
          </p:cNvPr>
          <p:cNvSpPr>
            <a:spLocks noGrp="1"/>
          </p:cNvSpPr>
          <p:nvPr>
            <p:ph type="subTitle" idx="1"/>
          </p:nvPr>
        </p:nvSpPr>
        <p:spPr>
          <a:xfrm>
            <a:off x="218662" y="4447232"/>
            <a:ext cx="7010041" cy="1328308"/>
          </a:xfrm>
        </p:spPr>
        <p:txBody>
          <a:bodyPr>
            <a:normAutofit fontScale="6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sl-SI" sz="4000" dirty="0">
                <a:ea typeface="+mj-ea"/>
              </a:rPr>
              <a:t>Domen Bekš</a:t>
            </a:r>
          </a:p>
          <a:p>
            <a:pPr marL="0" marR="0" lvl="0" indent="0" algn="l" defTabSz="914400" rtl="0" eaLnBrk="1" fontAlgn="auto" latinLnBrk="0" hangingPunct="1">
              <a:lnSpc>
                <a:spcPct val="100000"/>
              </a:lnSpc>
              <a:spcBef>
                <a:spcPts val="0"/>
              </a:spcBef>
              <a:spcAft>
                <a:spcPts val="0"/>
              </a:spcAft>
              <a:buClrTx/>
              <a:buSzTx/>
              <a:buFontTx/>
              <a:buNone/>
              <a:tabLst/>
              <a:defRPr/>
            </a:pPr>
            <a:r>
              <a:rPr lang="sl-SI" sz="4000" dirty="0">
                <a:ea typeface="+mj-ea"/>
              </a:rPr>
              <a:t>RRA Gorenjske – BSC Kranj</a:t>
            </a:r>
          </a:p>
          <a:p>
            <a:pPr marL="0" marR="0" lvl="0" indent="0" algn="l" defTabSz="914400" rtl="0" eaLnBrk="1" fontAlgn="auto" latinLnBrk="0" hangingPunct="1">
              <a:lnSpc>
                <a:spcPct val="100000"/>
              </a:lnSpc>
              <a:spcBef>
                <a:spcPts val="0"/>
              </a:spcBef>
              <a:spcAft>
                <a:spcPts val="0"/>
              </a:spcAft>
              <a:buClrTx/>
              <a:buSzTx/>
              <a:buFontTx/>
              <a:buNone/>
              <a:tabLst/>
              <a:defRPr/>
            </a:pPr>
            <a:r>
              <a:rPr lang="sl-SI" sz="4000" dirty="0">
                <a:ea typeface="+mj-ea"/>
              </a:rPr>
              <a:t>04 281 72 37</a:t>
            </a:r>
          </a:p>
          <a:p>
            <a:pPr marL="0" marR="0" lvl="0" indent="0" algn="l" defTabSz="914400" rtl="0" eaLnBrk="1" fontAlgn="auto" latinLnBrk="0" hangingPunct="1">
              <a:lnSpc>
                <a:spcPct val="100000"/>
              </a:lnSpc>
              <a:spcBef>
                <a:spcPts val="0"/>
              </a:spcBef>
              <a:spcAft>
                <a:spcPts val="0"/>
              </a:spcAft>
              <a:buClrTx/>
              <a:buSzTx/>
              <a:buFontTx/>
              <a:buNone/>
              <a:tabLst/>
              <a:defRPr/>
            </a:pPr>
            <a:r>
              <a:rPr lang="sl-SI" sz="4000" dirty="0">
                <a:ea typeface="+mj-ea"/>
                <a:hlinkClick r:id="rId3"/>
              </a:rPr>
              <a:t>domen.beks@bsc-kranj.si</a:t>
            </a:r>
            <a:r>
              <a:rPr lang="sl-SI" sz="4000" dirty="0">
                <a:ea typeface="+mj-ea"/>
              </a:rPr>
              <a:t> </a:t>
            </a:r>
          </a:p>
          <a:p>
            <a:endParaRPr lang="en-GB" dirty="0"/>
          </a:p>
        </p:txBody>
      </p:sp>
      <p:pic>
        <p:nvPicPr>
          <p:cNvPr id="4" name="Slika 3">
            <a:extLst>
              <a:ext uri="{FF2B5EF4-FFF2-40B4-BE49-F238E27FC236}">
                <a16:creationId xmlns:a16="http://schemas.microsoft.com/office/drawing/2014/main" id="{6D8404BD-012D-C359-82E7-342856BBCC6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44488" y="5809595"/>
            <a:ext cx="2181225" cy="495300"/>
          </a:xfrm>
          <a:prstGeom prst="rect">
            <a:avLst/>
          </a:prstGeom>
          <a:noFill/>
          <a:ln>
            <a:noFill/>
          </a:ln>
        </p:spPr>
      </p:pic>
      <p:pic>
        <p:nvPicPr>
          <p:cNvPr id="5" name="Slika 4">
            <a:hlinkClick r:id="rId5"/>
            <a:extLst>
              <a:ext uri="{FF2B5EF4-FFF2-40B4-BE49-F238E27FC236}">
                <a16:creationId xmlns:a16="http://schemas.microsoft.com/office/drawing/2014/main" id="{134DCC40-5E04-6271-8508-4236F40A5D10}"/>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40983" y="5852938"/>
            <a:ext cx="1638300" cy="438150"/>
          </a:xfrm>
          <a:prstGeom prst="rect">
            <a:avLst/>
          </a:prstGeom>
          <a:noFill/>
          <a:ln>
            <a:noFill/>
          </a:ln>
        </p:spPr>
      </p:pic>
      <p:pic>
        <p:nvPicPr>
          <p:cNvPr id="6" name="Slika 5">
            <a:extLst>
              <a:ext uri="{FF2B5EF4-FFF2-40B4-BE49-F238E27FC236}">
                <a16:creationId xmlns:a16="http://schemas.microsoft.com/office/drawing/2014/main" id="{6DD7B639-832D-F379-875D-AAB1032C15F4}"/>
              </a:ext>
            </a:extLst>
          </p:cNvPr>
          <p:cNvPicPr>
            <a:picLocks noChangeAspect="1"/>
          </p:cNvPicPr>
          <p:nvPr/>
        </p:nvPicPr>
        <p:blipFill>
          <a:blip r:embed="rId7">
            <a:extLst>
              <a:ext uri="{28A0092B-C50C-407E-A947-70E740481C1C}">
                <a14:useLocalDpi xmlns:a14="http://schemas.microsoft.com/office/drawing/2010/main" val="0"/>
              </a:ext>
            </a:extLst>
          </a:blip>
          <a:srcRect t="11652" b="3639"/>
          <a:stretch>
            <a:fillRect/>
          </a:stretch>
        </p:blipFill>
        <p:spPr bwMode="auto">
          <a:xfrm>
            <a:off x="2015788" y="5857700"/>
            <a:ext cx="1028700" cy="428625"/>
          </a:xfrm>
          <a:prstGeom prst="rect">
            <a:avLst/>
          </a:prstGeom>
          <a:noFill/>
          <a:ln>
            <a:noFill/>
          </a:ln>
        </p:spPr>
      </p:pic>
    </p:spTree>
    <p:extLst>
      <p:ext uri="{BB962C8B-B14F-4D97-AF65-F5344CB8AC3E}">
        <p14:creationId xmlns:p14="http://schemas.microsoft.com/office/powerpoint/2010/main" val="21443430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C6BF0-8CAE-4849-E006-59AAAF0C26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D91CD0-64FE-1711-8037-E7F3FEC33C5F}"/>
              </a:ext>
            </a:extLst>
          </p:cNvPr>
          <p:cNvSpPr>
            <a:spLocks noGrp="1"/>
          </p:cNvSpPr>
          <p:nvPr>
            <p:ph type="ctrTitle"/>
          </p:nvPr>
        </p:nvSpPr>
        <p:spPr>
          <a:xfrm>
            <a:off x="218662" y="1846555"/>
            <a:ext cx="7010041" cy="4669655"/>
          </a:xfrm>
        </p:spPr>
        <p:txBody>
          <a:bodyPr>
            <a:normAutofit fontScale="90000"/>
          </a:bodyPr>
          <a:lstStyle/>
          <a:p>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br>
              <a:rPr lang="sl-SI" sz="1600" dirty="0"/>
            </a:br>
            <a:r>
              <a:rPr lang="sl-SI" sz="1600" dirty="0"/>
              <a:t>Na območju gorenjskih občin je glavno prevozno sredstvo za vsakodnevna potovanja še vedno osebno vozilo, v katerem se povečini vozi le ena oseba. Prevozi z vlakom in/ali avtobusom so prostorsko in časovno omejeni, saj so povezave neusklajene, vozni redi pa neprilagojeni dejanskim potrebam prebivalcev. Uporabniki javnega potniškega prometa se soočajo tudi z zamudami vlakov (zaradi del) in avtobusov (prometni zamaški), s tem se podaljšuje prihod na delo in z dela oz. šole. Delno se prebivalstvo poslužuje </a:t>
            </a:r>
            <a:r>
              <a:rPr lang="sl-SI" sz="1600" dirty="0" err="1"/>
              <a:t>sopotništva</a:t>
            </a:r>
            <a:r>
              <a:rPr lang="sl-SI" sz="1600" dirty="0"/>
              <a:t>. Oblike t .i. aktivne mobilnosti, kamor prištevamo predvsem hojo, kolesarjenje, vožnjo s skiroji, je omejeno predvsem na zadnji kilometer poti (</a:t>
            </a:r>
            <a:r>
              <a:rPr lang="sl-SI" sz="1600" dirty="0" err="1"/>
              <a:t>t.i</a:t>
            </a:r>
            <a:r>
              <a:rPr lang="sl-SI" sz="1600" dirty="0"/>
              <a:t>. potovanja zadnjega kilometra oz. last mile </a:t>
            </a:r>
            <a:r>
              <a:rPr lang="sl-SI" sz="1600" dirty="0" err="1"/>
              <a:t>solutions</a:t>
            </a:r>
            <a:r>
              <a:rPr lang="sl-SI" sz="1600" dirty="0"/>
              <a:t>).</a:t>
            </a:r>
            <a:br>
              <a:rPr lang="sl-SI" sz="1600" dirty="0"/>
            </a:br>
            <a:br>
              <a:rPr lang="sl-SI" sz="1600" dirty="0"/>
            </a:br>
            <a:br>
              <a:rPr lang="sl-SI" sz="1600" dirty="0"/>
            </a:br>
            <a:r>
              <a:rPr lang="sl-SI" sz="1600" u="sng" dirty="0"/>
              <a:t>Opis: </a:t>
            </a:r>
            <a:r>
              <a:rPr lang="sl-SI" sz="1600" dirty="0"/>
              <a:t>z vzpostavitvijo mreže izposoje koles na gorenjskem smo želeli prispevati k razvoju trajnostne mobilnosti in spreminjanju navad prebivalstva v smeri  večje uporabe </a:t>
            </a:r>
            <a:r>
              <a:rPr lang="sl-SI" sz="1600" dirty="0" err="1"/>
              <a:t>nizkoogljičnega</a:t>
            </a:r>
            <a:r>
              <a:rPr lang="sl-SI" sz="1600" dirty="0"/>
              <a:t> transporta in javnega prevoza. </a:t>
            </a:r>
            <a:br>
              <a:rPr lang="sl-SI" sz="1600" dirty="0"/>
            </a:br>
            <a:br>
              <a:rPr lang="sl-SI" sz="1600" dirty="0"/>
            </a:br>
            <a:r>
              <a:rPr lang="sl-SI" sz="1600" u="sng" dirty="0"/>
              <a:t>Cilji</a:t>
            </a:r>
            <a:r>
              <a:rPr lang="sl-SI" sz="1600" dirty="0"/>
              <a:t>: preko </a:t>
            </a:r>
            <a:r>
              <a:rPr lang="sl-SI" sz="1600" dirty="0" err="1"/>
              <a:t>osveščevalnih</a:t>
            </a:r>
            <a:r>
              <a:rPr lang="sl-SI" sz="1600" dirty="0"/>
              <a:t> akcij vzpodbuditi prebivalstvo in deležnike k uporabi trajnostnega transporta (koles) v posamičnem kraju in za prevoz do drugih urbanih naselij ter postaj javnega prometa.</a:t>
            </a:r>
            <a:br>
              <a:rPr lang="sl-SI" sz="1600" dirty="0"/>
            </a:br>
            <a:br>
              <a:rPr lang="sl-SI" sz="1600" dirty="0"/>
            </a:br>
            <a:r>
              <a:rPr lang="sl-SI" sz="1600" u="sng" dirty="0"/>
              <a:t>Izvedba/financiranje infrastrukture:</a:t>
            </a:r>
            <a:r>
              <a:rPr lang="sl-SI" sz="1600" dirty="0"/>
              <a:t> občine z lastnimi sredstvi, projekti sofinancirani s strani sredstev za razvoj podeželja v sklopu projektov „Hitro s kolesom-</a:t>
            </a:r>
            <a:r>
              <a:rPr lang="sl-SI" sz="1600" dirty="0" err="1"/>
              <a:t>Gorenjska.Bike</a:t>
            </a:r>
            <a:r>
              <a:rPr lang="sl-SI" sz="1600" dirty="0"/>
              <a:t>, Kolesarska veriga na podeželju, Gorenjska na kolesu,…“ </a:t>
            </a:r>
            <a:br>
              <a:rPr lang="sl-SI" sz="1600" u="sng" dirty="0"/>
            </a:br>
            <a:endParaRPr lang="en-GB" sz="1600" dirty="0"/>
          </a:p>
        </p:txBody>
      </p:sp>
    </p:spTree>
    <p:extLst>
      <p:ext uri="{BB962C8B-B14F-4D97-AF65-F5344CB8AC3E}">
        <p14:creationId xmlns:p14="http://schemas.microsoft.com/office/powerpoint/2010/main" val="282646635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a:xfrm>
            <a:off x="218663" y="1458000"/>
            <a:ext cx="2159800" cy="5399999"/>
          </a:xfrm>
        </p:spPr>
        <p:txBody>
          <a:bodyPr>
            <a:normAutofit/>
          </a:bodyPr>
          <a:lstStyle/>
          <a:p>
            <a:endParaRPr lang="en-GB" sz="4000" dirty="0"/>
          </a:p>
        </p:txBody>
      </p:sp>
      <p:sp>
        <p:nvSpPr>
          <p:cNvPr id="3" name="Subtitle 2">
            <a:extLst>
              <a:ext uri="{FF2B5EF4-FFF2-40B4-BE49-F238E27FC236}">
                <a16:creationId xmlns:a16="http://schemas.microsoft.com/office/drawing/2014/main" id="{A5EA4CBE-76A4-A2D0-24D3-D2A5B924A7F4}"/>
              </a:ext>
            </a:extLst>
          </p:cNvPr>
          <p:cNvSpPr>
            <a:spLocks noGrp="1"/>
          </p:cNvSpPr>
          <p:nvPr>
            <p:ph type="subTitle" idx="1"/>
          </p:nvPr>
        </p:nvSpPr>
        <p:spPr/>
        <p:txBody>
          <a:bodyPr/>
          <a:lstStyle/>
          <a:p>
            <a:endParaRPr lang="en-GB" dirty="0"/>
          </a:p>
        </p:txBody>
      </p:sp>
      <p:pic>
        <p:nvPicPr>
          <p:cNvPr id="5" name="Slika 4">
            <a:extLst>
              <a:ext uri="{FF2B5EF4-FFF2-40B4-BE49-F238E27FC236}">
                <a16:creationId xmlns:a16="http://schemas.microsoft.com/office/drawing/2014/main" id="{178F9DEE-F044-6F9F-B468-7FA91D9D8C17}"/>
              </a:ext>
            </a:extLst>
          </p:cNvPr>
          <p:cNvPicPr>
            <a:picLocks noChangeAspect="1"/>
          </p:cNvPicPr>
          <p:nvPr/>
        </p:nvPicPr>
        <p:blipFill>
          <a:blip r:embed="rId2"/>
          <a:stretch>
            <a:fillRect/>
          </a:stretch>
        </p:blipFill>
        <p:spPr>
          <a:xfrm>
            <a:off x="0" y="0"/>
            <a:ext cx="12192000" cy="6857999"/>
          </a:xfrm>
          <a:prstGeom prst="rect">
            <a:avLst/>
          </a:prstGeom>
        </p:spPr>
      </p:pic>
      <p:pic>
        <p:nvPicPr>
          <p:cNvPr id="6" name="Slika 5">
            <a:extLst>
              <a:ext uri="{FF2B5EF4-FFF2-40B4-BE49-F238E27FC236}">
                <a16:creationId xmlns:a16="http://schemas.microsoft.com/office/drawing/2014/main" id="{5294A4DF-645B-8EB0-FAEE-D09D3A8A3FE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73122" y="88776"/>
            <a:ext cx="3000215" cy="20001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831406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E3971-FF1B-6E3D-E4A6-E583E0344C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21F5B1-49FA-9814-F454-46A23FCC277C}"/>
              </a:ext>
            </a:extLst>
          </p:cNvPr>
          <p:cNvSpPr>
            <a:spLocks noGrp="1"/>
          </p:cNvSpPr>
          <p:nvPr>
            <p:ph type="ctrTitle"/>
          </p:nvPr>
        </p:nvSpPr>
        <p:spPr>
          <a:xfrm>
            <a:off x="218663" y="1458000"/>
            <a:ext cx="2159800" cy="5399999"/>
          </a:xfrm>
        </p:spPr>
        <p:txBody>
          <a:bodyPr>
            <a:normAutofit/>
          </a:bodyPr>
          <a:lstStyle/>
          <a:p>
            <a:endParaRPr lang="en-GB" sz="4000" dirty="0"/>
          </a:p>
        </p:txBody>
      </p:sp>
      <p:sp>
        <p:nvSpPr>
          <p:cNvPr id="3" name="Subtitle 2">
            <a:extLst>
              <a:ext uri="{FF2B5EF4-FFF2-40B4-BE49-F238E27FC236}">
                <a16:creationId xmlns:a16="http://schemas.microsoft.com/office/drawing/2014/main" id="{EDC8EA67-C55C-7691-E456-A55228FC6EF0}"/>
              </a:ext>
            </a:extLst>
          </p:cNvPr>
          <p:cNvSpPr>
            <a:spLocks noGrp="1"/>
          </p:cNvSpPr>
          <p:nvPr>
            <p:ph type="subTitle" idx="1"/>
          </p:nvPr>
        </p:nvSpPr>
        <p:spPr/>
        <p:txBody>
          <a:bodyPr/>
          <a:lstStyle/>
          <a:p>
            <a:endParaRPr lang="en-GB" dirty="0"/>
          </a:p>
        </p:txBody>
      </p:sp>
      <p:pic>
        <p:nvPicPr>
          <p:cNvPr id="4" name="Slika 3">
            <a:extLst>
              <a:ext uri="{FF2B5EF4-FFF2-40B4-BE49-F238E27FC236}">
                <a16:creationId xmlns:a16="http://schemas.microsoft.com/office/drawing/2014/main" id="{327BBF4F-6A5D-D158-14DA-D954ED08A60A}"/>
              </a:ext>
            </a:extLst>
          </p:cNvPr>
          <p:cNvPicPr>
            <a:picLocks noChangeAspect="1"/>
          </p:cNvPicPr>
          <p:nvPr/>
        </p:nvPicPr>
        <p:blipFill>
          <a:blip r:embed="rId2"/>
          <a:stretch>
            <a:fillRect/>
          </a:stretch>
        </p:blipFill>
        <p:spPr>
          <a:xfrm>
            <a:off x="-78478" y="0"/>
            <a:ext cx="12270478" cy="6857999"/>
          </a:xfrm>
          <a:prstGeom prst="rect">
            <a:avLst/>
          </a:prstGeom>
        </p:spPr>
      </p:pic>
    </p:spTree>
    <p:extLst>
      <p:ext uri="{BB962C8B-B14F-4D97-AF65-F5344CB8AC3E}">
        <p14:creationId xmlns:p14="http://schemas.microsoft.com/office/powerpoint/2010/main" val="10252139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5EA4CBE-76A4-A2D0-24D3-D2A5B924A7F4}"/>
              </a:ext>
            </a:extLst>
          </p:cNvPr>
          <p:cNvSpPr>
            <a:spLocks noGrp="1"/>
          </p:cNvSpPr>
          <p:nvPr>
            <p:ph type="subTitle" idx="1"/>
          </p:nvPr>
        </p:nvSpPr>
        <p:spPr/>
        <p:txBody>
          <a:bodyPr/>
          <a:lstStyle/>
          <a:p>
            <a:endParaRPr lang="en-GB"/>
          </a:p>
        </p:txBody>
      </p:sp>
      <p:pic>
        <p:nvPicPr>
          <p:cNvPr id="5" name="Slika 4">
            <a:extLst>
              <a:ext uri="{FF2B5EF4-FFF2-40B4-BE49-F238E27FC236}">
                <a16:creationId xmlns:a16="http://schemas.microsoft.com/office/drawing/2014/main" id="{8BD6B63B-25B2-895B-822E-4B0727B41FF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111786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a:xfrm>
            <a:off x="-2" y="1402672"/>
            <a:ext cx="3861786" cy="3018407"/>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sl-SI" sz="2000" b="1" dirty="0"/>
              <a:t>„Kolesarska veriga na podeželju</a:t>
            </a:r>
            <a:r>
              <a:rPr lang="sl-SI" sz="2000" dirty="0"/>
              <a:t>“</a:t>
            </a:r>
            <a:br>
              <a:rPr lang="sl-SI" sz="2000" dirty="0"/>
            </a:br>
            <a:r>
              <a:rPr lang="sl-SI" sz="2000" dirty="0"/>
              <a:t> – projekt sodelovanja 11 Lokalnih akcijskih skupin</a:t>
            </a:r>
            <a:br>
              <a:rPr lang="sl-SI" sz="2000" dirty="0"/>
            </a:br>
            <a:br>
              <a:rPr lang="sl-SI" sz="2000" dirty="0"/>
            </a:br>
            <a:r>
              <a:rPr lang="sl-SI" sz="2000" dirty="0"/>
              <a:t>– </a:t>
            </a:r>
            <a:r>
              <a:rPr lang="en-SI" sz="2000" dirty="0"/>
              <a:t>40 novih postaj in 180 novih koles</a:t>
            </a:r>
            <a:br>
              <a:rPr lang="en-SI" sz="2000" dirty="0"/>
            </a:br>
            <a:r>
              <a:rPr lang="en-SI" sz="2000" dirty="0"/>
              <a:t>24 občin</a:t>
            </a:r>
            <a:r>
              <a:rPr lang="sl-SI" sz="2000" dirty="0"/>
              <a:t>…</a:t>
            </a:r>
            <a:br>
              <a:rPr kumimoji="0" lang="en-SI" sz="2800" b="0" i="0" u="none" strike="noStrike" kern="1200" cap="none" spc="0" normalizeH="0" baseline="0" noProof="0" dirty="0">
                <a:ln>
                  <a:noFill/>
                </a:ln>
                <a:solidFill>
                  <a:srgbClr val="51AC4E"/>
                </a:solidFill>
                <a:effectLst/>
                <a:uLnTx/>
                <a:uFillTx/>
                <a:latin typeface="Calibri Light" panose="020F0302020204030204"/>
                <a:ea typeface="+mn-ea"/>
                <a:cs typeface="+mn-cs"/>
              </a:rPr>
            </a:br>
            <a:endParaRPr lang="en-GB" sz="2000" dirty="0"/>
          </a:p>
        </p:txBody>
      </p:sp>
      <p:pic>
        <p:nvPicPr>
          <p:cNvPr id="4" name="Slika 16">
            <a:extLst>
              <a:ext uri="{FF2B5EF4-FFF2-40B4-BE49-F238E27FC236}">
                <a16:creationId xmlns:a16="http://schemas.microsoft.com/office/drawing/2014/main" id="{374A1699-19DA-A5C9-48E0-29BDF2A33A7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61784" y="1402673"/>
            <a:ext cx="8330215" cy="5455328"/>
          </a:xfrm>
          <a:prstGeom prst="rect">
            <a:avLst/>
          </a:prstGeom>
          <a:noFill/>
        </p:spPr>
      </p:pic>
      <p:pic>
        <p:nvPicPr>
          <p:cNvPr id="5" name="Slika 4">
            <a:extLst>
              <a:ext uri="{FF2B5EF4-FFF2-40B4-BE49-F238E27FC236}">
                <a16:creationId xmlns:a16="http://schemas.microsoft.com/office/drawing/2014/main" id="{F4B100DE-DB81-8B46-1360-0176D7B2813E}"/>
              </a:ext>
            </a:extLst>
          </p:cNvPr>
          <p:cNvPicPr>
            <a:picLocks noChangeAspect="1"/>
          </p:cNvPicPr>
          <p:nvPr/>
        </p:nvPicPr>
        <p:blipFill>
          <a:blip r:embed="rId3"/>
          <a:stretch>
            <a:fillRect/>
          </a:stretch>
        </p:blipFill>
        <p:spPr>
          <a:xfrm>
            <a:off x="9334499" y="0"/>
            <a:ext cx="2857500" cy="1428750"/>
          </a:xfrm>
          <a:prstGeom prst="rect">
            <a:avLst/>
          </a:prstGeom>
        </p:spPr>
      </p:pic>
    </p:spTree>
    <p:extLst>
      <p:ext uri="{BB962C8B-B14F-4D97-AF65-F5344CB8AC3E}">
        <p14:creationId xmlns:p14="http://schemas.microsoft.com/office/powerpoint/2010/main" val="35583733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5EA4CBE-76A4-A2D0-24D3-D2A5B924A7F4}"/>
              </a:ext>
            </a:extLst>
          </p:cNvPr>
          <p:cNvSpPr>
            <a:spLocks noGrp="1"/>
          </p:cNvSpPr>
          <p:nvPr>
            <p:ph type="subTitle" idx="1"/>
          </p:nvPr>
        </p:nvSpPr>
        <p:spPr>
          <a:xfrm>
            <a:off x="1" y="1091953"/>
            <a:ext cx="4209936" cy="5766047"/>
          </a:xfrm>
        </p:spPr>
        <p:txBody>
          <a:bodyPr/>
          <a:lstStyle/>
          <a:p>
            <a:pPr marL="342900" indent="-342900">
              <a:buFont typeface="Arial" panose="020B0604020202020204" pitchFamily="34" charset="0"/>
              <a:buChar char="•"/>
            </a:pPr>
            <a:endParaRPr kumimoji="0" lang="sl-SI" sz="2400" b="0" i="0" u="none" strike="noStrike" kern="1200" cap="none" spc="0" normalizeH="0" baseline="0" noProof="0" dirty="0">
              <a:ln>
                <a:noFill/>
              </a:ln>
              <a:effectLst/>
              <a:uLnTx/>
              <a:uFillTx/>
              <a:latin typeface="Arial Narrow" panose="020B0606020202030204" pitchFamily="34" charset="0"/>
              <a:ea typeface="Aptos" panose="020B0004020202020204" pitchFamily="34" charset="0"/>
            </a:endParaRPr>
          </a:p>
          <a:p>
            <a:pPr marL="342900" indent="-342900">
              <a:buFont typeface="Arial" panose="020B0604020202020204" pitchFamily="34" charset="0"/>
              <a:buChar char="•"/>
            </a:pPr>
            <a:r>
              <a:rPr kumimoji="0" lang="sl-SI" sz="2400" b="0" i="0" u="none" strike="noStrike" kern="1200" cap="none" spc="0" normalizeH="0" baseline="0" noProof="0" dirty="0">
                <a:ln>
                  <a:noFill/>
                </a:ln>
                <a:effectLst/>
                <a:uLnTx/>
                <a:uFillTx/>
                <a:latin typeface="Arial Narrow" panose="020B0606020202030204" pitchFamily="34" charset="0"/>
                <a:ea typeface="Aptos" panose="020B0004020202020204" pitchFamily="34" charset="0"/>
              </a:rPr>
              <a:t>V sistemu mobiln.si je vključenih 38 občin, z več kot 150 postajami in preko 900 kolesi, vključno z običajnimi in električnimi</a:t>
            </a:r>
          </a:p>
          <a:p>
            <a:pPr marL="342900" lvl="0" indent="-342900">
              <a:spcAft>
                <a:spcPts val="800"/>
              </a:spcAft>
              <a:buSzPts val="1000"/>
              <a:buFont typeface="Arial" panose="020B0604020202020204" pitchFamily="34" charset="0"/>
              <a:buChar char="•"/>
              <a:tabLst>
                <a:tab pos="457200" algn="l"/>
              </a:tabLst>
            </a:pPr>
            <a:r>
              <a:rPr lang="sl-SI" dirty="0">
                <a:latin typeface="Arial Narrow" panose="020B0606020202030204" pitchFamily="34" charset="0"/>
              </a:rPr>
              <a:t>prvi elektrificiran sistem v Sloveniji in prvi regijski sistemi za izposojo (Gorenjska bike, Kras </a:t>
            </a:r>
            <a:r>
              <a:rPr lang="sl-SI" dirty="0" err="1">
                <a:latin typeface="Arial Narrow" panose="020B0606020202030204" pitchFamily="34" charset="0"/>
              </a:rPr>
              <a:t>bikes</a:t>
            </a:r>
            <a:r>
              <a:rPr lang="sl-SI" dirty="0">
                <a:latin typeface="Arial Narrow" panose="020B0606020202030204" pitchFamily="34" charset="0"/>
              </a:rPr>
              <a:t>, Pomurje </a:t>
            </a:r>
            <a:r>
              <a:rPr lang="sl-SI" dirty="0" err="1">
                <a:latin typeface="Arial Narrow" panose="020B0606020202030204" pitchFamily="34" charset="0"/>
              </a:rPr>
              <a:t>bikes</a:t>
            </a:r>
            <a:r>
              <a:rPr lang="sl-SI" dirty="0">
                <a:latin typeface="Arial Narrow" panose="020B0606020202030204" pitchFamily="34" charset="0"/>
              </a:rPr>
              <a:t>, </a:t>
            </a:r>
            <a:r>
              <a:rPr lang="sl-SI" dirty="0" err="1">
                <a:latin typeface="Arial Narrow" panose="020B0606020202030204" pitchFamily="34" charset="0"/>
              </a:rPr>
              <a:t>Gonm</a:t>
            </a:r>
            <a:r>
              <a:rPr lang="sl-SI" dirty="0">
                <a:latin typeface="Arial Narrow" panose="020B0606020202030204" pitchFamily="34" charset="0"/>
              </a:rPr>
              <a:t>,…)</a:t>
            </a:r>
          </a:p>
        </p:txBody>
      </p:sp>
      <p:pic>
        <p:nvPicPr>
          <p:cNvPr id="5" name="Slika 4">
            <a:extLst>
              <a:ext uri="{FF2B5EF4-FFF2-40B4-BE49-F238E27FC236}">
                <a16:creationId xmlns:a16="http://schemas.microsoft.com/office/drawing/2014/main" id="{36C5F4A2-5E1B-F45F-317A-7812BAACB5C8}"/>
              </a:ext>
            </a:extLst>
          </p:cNvPr>
          <p:cNvPicPr>
            <a:picLocks noChangeAspect="1"/>
          </p:cNvPicPr>
          <p:nvPr/>
        </p:nvPicPr>
        <p:blipFill>
          <a:blip r:embed="rId2"/>
          <a:stretch>
            <a:fillRect/>
          </a:stretch>
        </p:blipFill>
        <p:spPr>
          <a:xfrm>
            <a:off x="4209937" y="1091953"/>
            <a:ext cx="7982062" cy="5766047"/>
          </a:xfrm>
          <a:prstGeom prst="rect">
            <a:avLst/>
          </a:prstGeom>
        </p:spPr>
      </p:pic>
    </p:spTree>
    <p:extLst>
      <p:ext uri="{BB962C8B-B14F-4D97-AF65-F5344CB8AC3E}">
        <p14:creationId xmlns:p14="http://schemas.microsoft.com/office/powerpoint/2010/main" val="309865609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A5EA4CBE-76A4-A2D0-24D3-D2A5B924A7F4}"/>
              </a:ext>
            </a:extLst>
          </p:cNvPr>
          <p:cNvSpPr>
            <a:spLocks noGrp="1"/>
          </p:cNvSpPr>
          <p:nvPr>
            <p:ph type="subTitle" idx="1"/>
          </p:nvPr>
        </p:nvSpPr>
        <p:spPr/>
        <p:txBody>
          <a:bodyPr/>
          <a:lstStyle/>
          <a:p>
            <a:endParaRPr lang="en-GB" dirty="0"/>
          </a:p>
        </p:txBody>
      </p:sp>
      <p:pic>
        <p:nvPicPr>
          <p:cNvPr id="8" name="Slika 7">
            <a:extLst>
              <a:ext uri="{FF2B5EF4-FFF2-40B4-BE49-F238E27FC236}">
                <a16:creationId xmlns:a16="http://schemas.microsoft.com/office/drawing/2014/main" id="{62249AE5-F2FE-FEEB-B164-8EDFD9B06DEA}"/>
              </a:ext>
            </a:extLst>
          </p:cNvPr>
          <p:cNvPicPr>
            <a:picLocks noChangeAspect="1"/>
          </p:cNvPicPr>
          <p:nvPr/>
        </p:nvPicPr>
        <p:blipFill>
          <a:blip r:embed="rId2"/>
          <a:stretch>
            <a:fillRect/>
          </a:stretch>
        </p:blipFill>
        <p:spPr>
          <a:xfrm>
            <a:off x="-1" y="-1"/>
            <a:ext cx="4296793" cy="6862561"/>
          </a:xfrm>
          <a:prstGeom prst="rect">
            <a:avLst/>
          </a:prstGeom>
        </p:spPr>
      </p:pic>
      <p:pic>
        <p:nvPicPr>
          <p:cNvPr id="10" name="Slika 9">
            <a:extLst>
              <a:ext uri="{FF2B5EF4-FFF2-40B4-BE49-F238E27FC236}">
                <a16:creationId xmlns:a16="http://schemas.microsoft.com/office/drawing/2014/main" id="{6273A774-84AF-1EFE-74B0-6344AF7B2136}"/>
              </a:ext>
            </a:extLst>
          </p:cNvPr>
          <p:cNvPicPr>
            <a:picLocks noChangeAspect="1"/>
          </p:cNvPicPr>
          <p:nvPr/>
        </p:nvPicPr>
        <p:blipFill>
          <a:blip r:embed="rId3"/>
          <a:stretch>
            <a:fillRect/>
          </a:stretch>
        </p:blipFill>
        <p:spPr>
          <a:xfrm>
            <a:off x="8199412" y="-1"/>
            <a:ext cx="3992588" cy="6858001"/>
          </a:xfrm>
          <a:prstGeom prst="rect">
            <a:avLst/>
          </a:prstGeom>
        </p:spPr>
      </p:pic>
      <p:pic>
        <p:nvPicPr>
          <p:cNvPr id="12" name="Slika 11">
            <a:extLst>
              <a:ext uri="{FF2B5EF4-FFF2-40B4-BE49-F238E27FC236}">
                <a16:creationId xmlns:a16="http://schemas.microsoft.com/office/drawing/2014/main" id="{878A8D82-8284-F378-4AC3-558D37861C5E}"/>
              </a:ext>
            </a:extLst>
          </p:cNvPr>
          <p:cNvPicPr>
            <a:picLocks noChangeAspect="1"/>
          </p:cNvPicPr>
          <p:nvPr/>
        </p:nvPicPr>
        <p:blipFill>
          <a:blip r:embed="rId4"/>
          <a:stretch>
            <a:fillRect/>
          </a:stretch>
        </p:blipFill>
        <p:spPr>
          <a:xfrm>
            <a:off x="4276491" y="292524"/>
            <a:ext cx="3897875" cy="3217438"/>
          </a:xfrm>
          <a:prstGeom prst="rect">
            <a:avLst/>
          </a:prstGeom>
        </p:spPr>
      </p:pic>
      <p:pic>
        <p:nvPicPr>
          <p:cNvPr id="14" name="Slika 13">
            <a:extLst>
              <a:ext uri="{FF2B5EF4-FFF2-40B4-BE49-F238E27FC236}">
                <a16:creationId xmlns:a16="http://schemas.microsoft.com/office/drawing/2014/main" id="{C6231F98-4EC8-35FC-6011-C3303E3CD908}"/>
              </a:ext>
            </a:extLst>
          </p:cNvPr>
          <p:cNvPicPr>
            <a:picLocks noChangeAspect="1"/>
          </p:cNvPicPr>
          <p:nvPr/>
        </p:nvPicPr>
        <p:blipFill>
          <a:blip r:embed="rId5"/>
          <a:stretch>
            <a:fillRect/>
          </a:stretch>
        </p:blipFill>
        <p:spPr>
          <a:xfrm>
            <a:off x="4276491" y="3489919"/>
            <a:ext cx="3914804" cy="3166346"/>
          </a:xfrm>
          <a:prstGeom prst="rect">
            <a:avLst/>
          </a:prstGeom>
        </p:spPr>
      </p:pic>
    </p:spTree>
    <p:extLst>
      <p:ext uri="{BB962C8B-B14F-4D97-AF65-F5344CB8AC3E}">
        <p14:creationId xmlns:p14="http://schemas.microsoft.com/office/powerpoint/2010/main" val="31510466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značba mesta vsebine 2">
            <a:extLst>
              <a:ext uri="{FF2B5EF4-FFF2-40B4-BE49-F238E27FC236}">
                <a16:creationId xmlns:a16="http://schemas.microsoft.com/office/drawing/2014/main" id="{4FEE17E4-25E5-A335-6731-1837B26236CD}"/>
              </a:ext>
            </a:extLst>
          </p:cNvPr>
          <p:cNvSpPr>
            <a:spLocks noGrp="1"/>
          </p:cNvSpPr>
          <p:nvPr>
            <p:ph idx="1"/>
          </p:nvPr>
        </p:nvSpPr>
        <p:spPr>
          <a:xfrm>
            <a:off x="1" y="1665171"/>
            <a:ext cx="12029242" cy="4511791"/>
          </a:xfrm>
          <a:noFill/>
        </p:spPr>
        <p:txBody>
          <a:bodyPr>
            <a:normAutofit fontScale="92500" lnSpcReduction="10000"/>
          </a:bodyPr>
          <a:lstStyle/>
          <a:p>
            <a:pPr marL="0" indent="0">
              <a:buNone/>
            </a:pPr>
            <a:r>
              <a:rPr lang="sl-SI" sz="2600" b="1" i="0" u="none" strike="noStrike" baseline="0" dirty="0">
                <a:solidFill>
                  <a:schemeClr val="tx1">
                    <a:lumMod val="65000"/>
                    <a:lumOff val="35000"/>
                  </a:schemeClr>
                </a:solidFill>
                <a:latin typeface="Arial Narrow" panose="020B0606020202030204" pitchFamily="34" charset="0"/>
              </a:rPr>
              <a:t>IZZIVI:</a:t>
            </a:r>
          </a:p>
          <a:p>
            <a:r>
              <a:rPr lang="sl-SI" sz="2600" dirty="0">
                <a:solidFill>
                  <a:schemeClr val="tx1">
                    <a:lumMod val="65000"/>
                    <a:lumOff val="35000"/>
                  </a:schemeClr>
                </a:solidFill>
                <a:latin typeface="Arial Narrow" panose="020B0606020202030204" pitchFamily="34" charset="0"/>
              </a:rPr>
              <a:t>n</a:t>
            </a:r>
            <a:r>
              <a:rPr lang="sl-SI" sz="2600" b="0" i="0" u="none" strike="noStrike" baseline="0" dirty="0">
                <a:solidFill>
                  <a:schemeClr val="tx1">
                    <a:lumMod val="65000"/>
                    <a:lumOff val="35000"/>
                  </a:schemeClr>
                </a:solidFill>
                <a:latin typeface="Arial Narrow" panose="020B0606020202030204" pitchFamily="34" charset="0"/>
              </a:rPr>
              <a:t>izke cene za uporabnike (spodbujanje trajnostne mobilnosti med prebivalci) VS drago vzdrževanje</a:t>
            </a:r>
          </a:p>
          <a:p>
            <a:r>
              <a:rPr lang="sl-SI" sz="2600" dirty="0">
                <a:solidFill>
                  <a:schemeClr val="tx1">
                    <a:lumMod val="65000"/>
                    <a:lumOff val="35000"/>
                  </a:schemeClr>
                </a:solidFill>
                <a:latin typeface="Arial Narrow" panose="020B0606020202030204" pitchFamily="34" charset="0"/>
              </a:rPr>
              <a:t>finančno zahtevne naložbe</a:t>
            </a:r>
          </a:p>
          <a:p>
            <a:r>
              <a:rPr lang="sl-SI" sz="2600" dirty="0" err="1">
                <a:solidFill>
                  <a:schemeClr val="tx1">
                    <a:lumMod val="65000"/>
                    <a:lumOff val="35000"/>
                  </a:schemeClr>
                </a:solidFill>
                <a:latin typeface="Arial Narrow" panose="020B0606020202030204" pitchFamily="34" charset="0"/>
              </a:rPr>
              <a:t>n</a:t>
            </a:r>
            <a:r>
              <a:rPr lang="sl-SI" sz="2600" b="0" i="0" u="none" strike="noStrike" baseline="0" dirty="0" err="1">
                <a:solidFill>
                  <a:schemeClr val="tx1">
                    <a:lumMod val="65000"/>
                    <a:lumOff val="35000"/>
                  </a:schemeClr>
                </a:solidFill>
                <a:latin typeface="Arial Narrow" panose="020B0606020202030204" pitchFamily="34" charset="0"/>
              </a:rPr>
              <a:t>estrateško</a:t>
            </a:r>
            <a:r>
              <a:rPr lang="sl-SI" sz="2600" b="0" i="0" u="none" strike="noStrike" baseline="0" dirty="0">
                <a:solidFill>
                  <a:schemeClr val="tx1">
                    <a:lumMod val="65000"/>
                    <a:lumOff val="35000"/>
                  </a:schemeClr>
                </a:solidFill>
                <a:latin typeface="Arial Narrow" panose="020B0606020202030204" pitchFamily="34" charset="0"/>
              </a:rPr>
              <a:t> načrtovanje (potrebe uporabnikov / razpoložljive lokacije)</a:t>
            </a:r>
          </a:p>
          <a:p>
            <a:r>
              <a:rPr lang="sl-SI" sz="2600" dirty="0">
                <a:solidFill>
                  <a:schemeClr val="tx1">
                    <a:lumMod val="65000"/>
                    <a:lumOff val="35000"/>
                  </a:schemeClr>
                </a:solidFill>
                <a:latin typeface="Arial Narrow" panose="020B0606020202030204" pitchFamily="34" charset="0"/>
              </a:rPr>
              <a:t>dovoljenja za umeščanje postaj v stara mestna jedra (ZVKDS)</a:t>
            </a:r>
          </a:p>
          <a:p>
            <a:r>
              <a:rPr lang="sl-SI" sz="2600" b="1" dirty="0">
                <a:solidFill>
                  <a:schemeClr val="tx1">
                    <a:lumMod val="65000"/>
                    <a:lumOff val="35000"/>
                  </a:schemeClr>
                </a:solidFill>
                <a:latin typeface="Arial Narrow" panose="020B0606020202030204" pitchFamily="34" charset="0"/>
              </a:rPr>
              <a:t>šibka uporaba v podeželskih območjih</a:t>
            </a:r>
          </a:p>
          <a:p>
            <a:r>
              <a:rPr lang="sl-SI" sz="2600" dirty="0">
                <a:solidFill>
                  <a:schemeClr val="tx1">
                    <a:lumMod val="65000"/>
                    <a:lumOff val="35000"/>
                  </a:schemeClr>
                </a:solidFill>
                <a:latin typeface="Arial Narrow" panose="020B0606020202030204" pitchFamily="34" charset="0"/>
              </a:rPr>
              <a:t>prepolne postaje na ključnih vozliščih</a:t>
            </a:r>
          </a:p>
          <a:p>
            <a:r>
              <a:rPr lang="sl-SI" sz="2600" dirty="0">
                <a:solidFill>
                  <a:schemeClr val="tx1">
                    <a:lumMod val="65000"/>
                    <a:lumOff val="35000"/>
                  </a:schemeClr>
                </a:solidFill>
                <a:latin typeface="Arial Narrow" panose="020B0606020202030204" pitchFamily="34" charset="0"/>
              </a:rPr>
              <a:t>nizka sredstva za promocijo</a:t>
            </a:r>
          </a:p>
          <a:p>
            <a:r>
              <a:rPr lang="sl-SI" sz="2600" b="1" dirty="0">
                <a:solidFill>
                  <a:schemeClr val="tx1">
                    <a:lumMod val="65000"/>
                    <a:lumOff val="35000"/>
                  </a:schemeClr>
                </a:solidFill>
                <a:latin typeface="Arial Narrow" panose="020B0606020202030204" pitchFamily="34" charset="0"/>
              </a:rPr>
              <a:t>VANDALIZEM</a:t>
            </a:r>
          </a:p>
          <a:p>
            <a:r>
              <a:rPr lang="sl-SI" sz="2600" b="1" dirty="0">
                <a:solidFill>
                  <a:schemeClr val="tx1">
                    <a:lumMod val="65000"/>
                    <a:lumOff val="35000"/>
                  </a:schemeClr>
                </a:solidFill>
                <a:latin typeface="Arial Narrow" panose="020B0606020202030204" pitchFamily="34" charset="0"/>
              </a:rPr>
              <a:t>kršitev pogojev uporabe (mladina)</a:t>
            </a:r>
          </a:p>
          <a:p>
            <a:endParaRPr lang="sl-SI" dirty="0"/>
          </a:p>
        </p:txBody>
      </p:sp>
      <p:pic>
        <p:nvPicPr>
          <p:cNvPr id="4" name="Slika 3">
            <a:extLst>
              <a:ext uri="{FF2B5EF4-FFF2-40B4-BE49-F238E27FC236}">
                <a16:creationId xmlns:a16="http://schemas.microsoft.com/office/drawing/2014/main" id="{C584C1E5-2881-DBD8-D7A2-9AF7658E0CC6}"/>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1106033" y="1166069"/>
            <a:ext cx="1051978" cy="998203"/>
          </a:xfrm>
          <a:prstGeom prst="rect">
            <a:avLst/>
          </a:prstGeom>
        </p:spPr>
      </p:pic>
      <p:pic>
        <p:nvPicPr>
          <p:cNvPr id="5" name="Slika 4">
            <a:extLst>
              <a:ext uri="{FF2B5EF4-FFF2-40B4-BE49-F238E27FC236}">
                <a16:creationId xmlns:a16="http://schemas.microsoft.com/office/drawing/2014/main" id="{C4D39CEE-0697-E174-F6D6-ABAC125A0B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80446" y="3580250"/>
            <a:ext cx="5011553" cy="3277750"/>
          </a:xfrm>
          <a:prstGeom prst="rect">
            <a:avLst/>
          </a:prstGeom>
        </p:spPr>
      </p:pic>
    </p:spTree>
    <p:extLst>
      <p:ext uri="{BB962C8B-B14F-4D97-AF65-F5344CB8AC3E}">
        <p14:creationId xmlns:p14="http://schemas.microsoft.com/office/powerpoint/2010/main" val="253722444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p:txBody>
          <a:bodyPr/>
          <a:lstStyle/>
          <a:p>
            <a:r>
              <a:rPr lang="sl-SI" dirty="0"/>
              <a:t>Hvala za vaš čas!</a:t>
            </a:r>
            <a:endParaRPr lang="en-GB" dirty="0"/>
          </a:p>
        </p:txBody>
      </p:sp>
      <p:sp>
        <p:nvSpPr>
          <p:cNvPr id="3" name="Subtitle 2">
            <a:extLst>
              <a:ext uri="{FF2B5EF4-FFF2-40B4-BE49-F238E27FC236}">
                <a16:creationId xmlns:a16="http://schemas.microsoft.com/office/drawing/2014/main" id="{A5EA4CBE-76A4-A2D0-24D3-D2A5B924A7F4}"/>
              </a:ext>
            </a:extLst>
          </p:cNvPr>
          <p:cNvSpPr>
            <a:spLocks noGrp="1"/>
          </p:cNvSpPr>
          <p:nvPr>
            <p:ph type="subTitle"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sl-SI" sz="2400" dirty="0">
                <a:ea typeface="+mj-ea"/>
              </a:rPr>
              <a:t>Domen Bekš</a:t>
            </a:r>
          </a:p>
          <a:p>
            <a:pPr marL="0" marR="0" lvl="0" indent="0" algn="l" defTabSz="914400" rtl="0" eaLnBrk="1" fontAlgn="auto" latinLnBrk="0" hangingPunct="1">
              <a:lnSpc>
                <a:spcPct val="100000"/>
              </a:lnSpc>
              <a:spcBef>
                <a:spcPts val="0"/>
              </a:spcBef>
              <a:spcAft>
                <a:spcPts val="0"/>
              </a:spcAft>
              <a:buClrTx/>
              <a:buSzTx/>
              <a:buFontTx/>
              <a:buNone/>
              <a:tabLst/>
              <a:defRPr/>
            </a:pPr>
            <a:r>
              <a:rPr lang="sl-SI" sz="2400" dirty="0">
                <a:ea typeface="+mj-ea"/>
              </a:rPr>
              <a:t>RRA Gorenjske – BSC Kranj</a:t>
            </a:r>
          </a:p>
          <a:p>
            <a:endParaRPr lang="en-GB" dirty="0"/>
          </a:p>
        </p:txBody>
      </p:sp>
    </p:spTree>
    <p:extLst>
      <p:ext uri="{BB962C8B-B14F-4D97-AF65-F5344CB8AC3E}">
        <p14:creationId xmlns:p14="http://schemas.microsoft.com/office/powerpoint/2010/main" val="17250489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a:xfrm>
            <a:off x="130829" y="707248"/>
            <a:ext cx="7218754" cy="5036599"/>
          </a:xfrm>
        </p:spPr>
        <p:txBody>
          <a:bodyPr>
            <a:normAutofit/>
          </a:bodyPr>
          <a:lstStyle/>
          <a:p>
            <a:pPr algn="ctr"/>
            <a:r>
              <a:rPr lang="en-GB" sz="4000" b="1" dirty="0">
                <a:solidFill>
                  <a:srgbClr val="FFC000"/>
                </a:solidFill>
                <a:latin typeface="+mn-lt"/>
              </a:rPr>
              <a:t>V </a:t>
            </a:r>
            <a:r>
              <a:rPr lang="en-GB" sz="4000" b="1" dirty="0" err="1">
                <a:solidFill>
                  <a:srgbClr val="FFC000"/>
                </a:solidFill>
                <a:latin typeface="+mn-lt"/>
              </a:rPr>
              <a:t>knjižnico</a:t>
            </a:r>
            <a:r>
              <a:rPr lang="en-GB" sz="4000" b="1" dirty="0">
                <a:solidFill>
                  <a:srgbClr val="FFC000"/>
                </a:solidFill>
                <a:latin typeface="+mn-lt"/>
              </a:rPr>
              <a:t> se </a:t>
            </a:r>
            <a:r>
              <a:rPr lang="en-GB" sz="4000" b="1" dirty="0" err="1">
                <a:solidFill>
                  <a:srgbClr val="FFC000"/>
                </a:solidFill>
                <a:latin typeface="+mn-lt"/>
              </a:rPr>
              <a:t>pripelji</a:t>
            </a:r>
            <a:r>
              <a:rPr lang="en-GB" sz="4000" b="1" dirty="0">
                <a:solidFill>
                  <a:srgbClr val="FFC000"/>
                </a:solidFill>
                <a:latin typeface="+mn-lt"/>
              </a:rPr>
              <a:t> s </a:t>
            </a:r>
            <a:r>
              <a:rPr lang="en-GB" sz="4000" b="1" dirty="0" err="1">
                <a:solidFill>
                  <a:srgbClr val="FFC000"/>
                </a:solidFill>
                <a:latin typeface="+mn-lt"/>
              </a:rPr>
              <a:t>kolesom</a:t>
            </a:r>
            <a:r>
              <a:rPr lang="en-GB" sz="4000" b="1" dirty="0">
                <a:solidFill>
                  <a:srgbClr val="FFC000"/>
                </a:solidFill>
                <a:latin typeface="+mn-lt"/>
              </a:rPr>
              <a:t> in </a:t>
            </a:r>
            <a:r>
              <a:rPr lang="en-GB" sz="4000" b="1" dirty="0" err="1">
                <a:solidFill>
                  <a:srgbClr val="FFC000"/>
                </a:solidFill>
                <a:latin typeface="+mn-lt"/>
              </a:rPr>
              <a:t>zadeni</a:t>
            </a:r>
            <a:r>
              <a:rPr lang="en-GB" sz="4000" b="1" dirty="0">
                <a:solidFill>
                  <a:srgbClr val="FFC000"/>
                </a:solidFill>
                <a:latin typeface="+mn-lt"/>
              </a:rPr>
              <a:t> </a:t>
            </a:r>
            <a:r>
              <a:rPr lang="en-GB" sz="4000" b="1" dirty="0" err="1">
                <a:solidFill>
                  <a:srgbClr val="FFC000"/>
                </a:solidFill>
                <a:latin typeface="+mn-lt"/>
              </a:rPr>
              <a:t>nagrado</a:t>
            </a:r>
            <a:r>
              <a:rPr lang="en-GB" sz="4000" b="1" dirty="0">
                <a:solidFill>
                  <a:srgbClr val="FFC000"/>
                </a:solidFill>
                <a:latin typeface="+mn-lt"/>
              </a:rPr>
              <a:t>! ETM 2024</a:t>
            </a:r>
            <a:br>
              <a:rPr lang="en-GB" sz="4000" b="1" dirty="0">
                <a:solidFill>
                  <a:srgbClr val="FFC000"/>
                </a:solidFill>
                <a:latin typeface="+mn-lt"/>
              </a:rPr>
            </a:br>
            <a:r>
              <a:rPr lang="en-GB" sz="4000" b="1" dirty="0">
                <a:solidFill>
                  <a:srgbClr val="FFC000"/>
                </a:solidFill>
                <a:latin typeface="+mn-lt"/>
              </a:rPr>
              <a:t>=</a:t>
            </a:r>
            <a:br>
              <a:rPr lang="en-GB" sz="4000" b="1" dirty="0">
                <a:solidFill>
                  <a:srgbClr val="FFC000"/>
                </a:solidFill>
                <a:latin typeface="+mn-lt"/>
              </a:rPr>
            </a:br>
            <a:r>
              <a:rPr lang="en-GB" sz="4000" b="1" dirty="0" err="1">
                <a:solidFill>
                  <a:srgbClr val="FFC000"/>
                </a:solidFill>
                <a:latin typeface="+mn-lt"/>
              </a:rPr>
              <a:t>Trajnostno</a:t>
            </a:r>
            <a:r>
              <a:rPr lang="en-GB" sz="4000" b="1" dirty="0">
                <a:solidFill>
                  <a:srgbClr val="FFC000"/>
                </a:solidFill>
                <a:latin typeface="+mn-lt"/>
              </a:rPr>
              <a:t> v </a:t>
            </a:r>
            <a:r>
              <a:rPr lang="en-GB" sz="4000" b="1" dirty="0" err="1">
                <a:solidFill>
                  <a:srgbClr val="FFC000"/>
                </a:solidFill>
                <a:latin typeface="+mn-lt"/>
              </a:rPr>
              <a:t>knjižnico</a:t>
            </a:r>
            <a:r>
              <a:rPr lang="en-GB" sz="4000" b="1" dirty="0">
                <a:solidFill>
                  <a:srgbClr val="FFC000"/>
                </a:solidFill>
                <a:latin typeface="+mn-lt"/>
              </a:rPr>
              <a:t> po </a:t>
            </a:r>
            <a:r>
              <a:rPr lang="en-GB" sz="4000" b="1" dirty="0" err="1">
                <a:solidFill>
                  <a:srgbClr val="FFC000"/>
                </a:solidFill>
                <a:latin typeface="+mn-lt"/>
              </a:rPr>
              <a:t>nagrado</a:t>
            </a:r>
            <a:r>
              <a:rPr lang="en-GB" sz="4000" b="1" dirty="0">
                <a:solidFill>
                  <a:srgbClr val="FFC000"/>
                </a:solidFill>
                <a:latin typeface="+mn-lt"/>
              </a:rPr>
              <a:t>! </a:t>
            </a:r>
            <a:br>
              <a:rPr lang="en-GB" sz="4000" b="1" dirty="0">
                <a:solidFill>
                  <a:srgbClr val="FFC000"/>
                </a:solidFill>
                <a:latin typeface="+mn-lt"/>
              </a:rPr>
            </a:br>
            <a:r>
              <a:rPr lang="en-GB" sz="4000" b="1" dirty="0">
                <a:solidFill>
                  <a:srgbClr val="FFC000"/>
                </a:solidFill>
                <a:latin typeface="+mn-lt"/>
              </a:rPr>
              <a:t> ETM 2025</a:t>
            </a:r>
          </a:p>
        </p:txBody>
      </p:sp>
      <p:pic>
        <p:nvPicPr>
          <p:cNvPr id="4" name="Slika 3">
            <a:extLst>
              <a:ext uri="{FF2B5EF4-FFF2-40B4-BE49-F238E27FC236}">
                <a16:creationId xmlns:a16="http://schemas.microsoft.com/office/drawing/2014/main" id="{85254CC5-2409-DA62-2125-D7355F82F090}"/>
              </a:ext>
            </a:extLst>
          </p:cNvPr>
          <p:cNvPicPr>
            <a:picLocks noChangeAspect="1"/>
          </p:cNvPicPr>
          <p:nvPr/>
        </p:nvPicPr>
        <p:blipFill>
          <a:blip r:embed="rId2"/>
          <a:stretch>
            <a:fillRect/>
          </a:stretch>
        </p:blipFill>
        <p:spPr>
          <a:xfrm>
            <a:off x="7977353" y="5864773"/>
            <a:ext cx="3402724" cy="583325"/>
          </a:xfrm>
          <a:prstGeom prst="rect">
            <a:avLst/>
          </a:prstGeom>
        </p:spPr>
      </p:pic>
    </p:spTree>
    <p:extLst>
      <p:ext uri="{BB962C8B-B14F-4D97-AF65-F5344CB8AC3E}">
        <p14:creationId xmlns:p14="http://schemas.microsoft.com/office/powerpoint/2010/main" val="214434305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7B0C4BD1-D80B-169A-AF61-6C384171DD2E}"/>
              </a:ext>
            </a:extLst>
          </p:cNvPr>
          <p:cNvSpPr>
            <a:spLocks noGrp="1"/>
          </p:cNvSpPr>
          <p:nvPr>
            <p:ph type="ctrTitle"/>
          </p:nvPr>
        </p:nvSpPr>
        <p:spPr>
          <a:xfrm>
            <a:off x="4082982" y="1047110"/>
            <a:ext cx="5514974" cy="1219435"/>
          </a:xfrm>
        </p:spPr>
        <p:txBody>
          <a:bodyPr vert="horz" lIns="91440" tIns="45720" rIns="91440" bIns="45720" rtlCol="0" anchor="b">
            <a:normAutofit/>
          </a:bodyPr>
          <a:lstStyle/>
          <a:p>
            <a:r>
              <a:rPr lang="en-GB" sz="4000" b="1" kern="1200" dirty="0">
                <a:solidFill>
                  <a:srgbClr val="FFC000"/>
                </a:solidFill>
                <a:latin typeface="+mn-lt"/>
              </a:rPr>
              <a:t>Kaj </a:t>
            </a:r>
            <a:r>
              <a:rPr lang="en-GB" sz="4000" b="1" kern="1200" dirty="0" err="1">
                <a:solidFill>
                  <a:srgbClr val="FFC000"/>
                </a:solidFill>
                <a:latin typeface="+mn-lt"/>
              </a:rPr>
              <a:t>predstavlja</a:t>
            </a:r>
            <a:r>
              <a:rPr lang="en-GB" sz="4000" b="1" kern="1200" dirty="0">
                <a:solidFill>
                  <a:srgbClr val="FFC000"/>
                </a:solidFill>
                <a:latin typeface="+mn-lt"/>
              </a:rPr>
              <a:t> </a:t>
            </a:r>
            <a:r>
              <a:rPr lang="en-GB" sz="4000" b="1" kern="1200" dirty="0" err="1">
                <a:solidFill>
                  <a:srgbClr val="FFC000"/>
                </a:solidFill>
                <a:latin typeface="+mn-lt"/>
              </a:rPr>
              <a:t>regijska</a:t>
            </a:r>
            <a:r>
              <a:rPr lang="sl-SI" sz="4000" b="1" dirty="0">
                <a:solidFill>
                  <a:srgbClr val="FFC000"/>
                </a:solidFill>
                <a:latin typeface="+mn-lt"/>
              </a:rPr>
              <a:t> </a:t>
            </a:r>
            <a:r>
              <a:rPr lang="en-GB" sz="4000" b="1" kern="1200" dirty="0" err="1">
                <a:solidFill>
                  <a:srgbClr val="FFC000"/>
                </a:solidFill>
                <a:latin typeface="+mn-lt"/>
              </a:rPr>
              <a:t>kampanja</a:t>
            </a:r>
            <a:r>
              <a:rPr lang="sl-SI" sz="4000" b="1" dirty="0">
                <a:solidFill>
                  <a:srgbClr val="FFC000"/>
                </a:solidFill>
                <a:latin typeface="+mn-lt"/>
              </a:rPr>
              <a:t> </a:t>
            </a:r>
            <a:r>
              <a:rPr lang="en-GB" sz="4000" b="1" kern="1200" dirty="0">
                <a:solidFill>
                  <a:srgbClr val="FFC000"/>
                </a:solidFill>
                <a:latin typeface="+mn-lt"/>
              </a:rPr>
              <a:t>ETM?</a:t>
            </a:r>
          </a:p>
        </p:txBody>
      </p:sp>
      <p:sp>
        <p:nvSpPr>
          <p:cNvPr id="4" name="PoljeZBesedilom 3">
            <a:extLst>
              <a:ext uri="{FF2B5EF4-FFF2-40B4-BE49-F238E27FC236}">
                <a16:creationId xmlns:a16="http://schemas.microsoft.com/office/drawing/2014/main" id="{16B71002-096D-AAE4-1CFD-41F2E076D29F}"/>
              </a:ext>
            </a:extLst>
          </p:cNvPr>
          <p:cNvSpPr txBox="1"/>
          <p:nvPr/>
        </p:nvSpPr>
        <p:spPr>
          <a:xfrm>
            <a:off x="0" y="2266545"/>
            <a:ext cx="8643416" cy="4591455"/>
          </a:xfrm>
          <a:prstGeom prst="rect">
            <a:avLst/>
          </a:prstGeom>
        </p:spPr>
        <p:txBody>
          <a:bodyPr vert="horz" lIns="91440" tIns="45720" rIns="91440" bIns="45720" rtlCol="0">
            <a:noAutofit/>
          </a:bodyPr>
          <a:lstStyle/>
          <a:p>
            <a:pPr marL="342900" indent="-342900" algn="just">
              <a:lnSpc>
                <a:spcPts val="3060"/>
              </a:lnSpc>
              <a:spcBef>
                <a:spcPts val="1000"/>
              </a:spcBef>
              <a:buFont typeface="Wingdings" panose="05000000000000000000" pitchFamily="2" charset="2"/>
              <a:buChar char="§"/>
            </a:pPr>
            <a:r>
              <a:rPr lang="en-GB" sz="2800" kern="1200" dirty="0" err="1">
                <a:solidFill>
                  <a:schemeClr val="bg1"/>
                </a:solidFill>
                <a:ea typeface="+mn-ea"/>
                <a:cs typeface="Arial" panose="020B0604020202020204" pitchFamily="34" charset="0"/>
              </a:rPr>
              <a:t>kampanj</a:t>
            </a:r>
            <a:r>
              <a:rPr lang="sl-SI" sz="2800" kern="1200" dirty="0">
                <a:solidFill>
                  <a:schemeClr val="bg1"/>
                </a:solidFill>
                <a:ea typeface="+mn-ea"/>
                <a:cs typeface="Arial" panose="020B0604020202020204" pitchFamily="34" charset="0"/>
              </a:rPr>
              <a:t>a</a:t>
            </a:r>
            <a:r>
              <a:rPr lang="en-GB" sz="2800" kern="1200" dirty="0">
                <a:solidFill>
                  <a:schemeClr val="bg1"/>
                </a:solidFill>
                <a:ea typeface="+mn-ea"/>
                <a:cs typeface="Arial" panose="020B0604020202020204" pitchFamily="34" charset="0"/>
              </a:rPr>
              <a:t> za </a:t>
            </a:r>
            <a:r>
              <a:rPr lang="en-GB" sz="2800" kern="1200" dirty="0" err="1">
                <a:solidFill>
                  <a:schemeClr val="bg1"/>
                </a:solidFill>
                <a:ea typeface="+mn-ea"/>
                <a:cs typeface="Arial" panose="020B0604020202020204" pitchFamily="34" charset="0"/>
              </a:rPr>
              <a:t>aktivno</a:t>
            </a:r>
            <a:r>
              <a:rPr lang="sl-SI" sz="2800" dirty="0">
                <a:solidFill>
                  <a:schemeClr val="bg1"/>
                </a:solidFill>
                <a:cs typeface="Arial" panose="020B0604020202020204" pitchFamily="34" charset="0"/>
              </a:rPr>
              <a:t>/</a:t>
            </a:r>
            <a:r>
              <a:rPr lang="sl-SI" sz="2800" kern="1200" dirty="0">
                <a:solidFill>
                  <a:schemeClr val="bg1"/>
                </a:solidFill>
                <a:ea typeface="+mn-ea"/>
                <a:cs typeface="Arial" panose="020B0604020202020204" pitchFamily="34" charset="0"/>
              </a:rPr>
              <a:t>trajnostno</a:t>
            </a:r>
            <a:r>
              <a:rPr lang="en-GB" sz="2800" kern="1200" dirty="0">
                <a:solidFill>
                  <a:schemeClr val="bg1"/>
                </a:solidFill>
                <a:ea typeface="+mn-ea"/>
                <a:cs typeface="Arial" panose="020B0604020202020204" pitchFamily="34" charset="0"/>
              </a:rPr>
              <a:t> </a:t>
            </a:r>
            <a:r>
              <a:rPr lang="en-GB" sz="2800" kern="1200" dirty="0" err="1">
                <a:solidFill>
                  <a:schemeClr val="bg1"/>
                </a:solidFill>
                <a:ea typeface="+mn-ea"/>
                <a:cs typeface="Arial" panose="020B0604020202020204" pitchFamily="34" charset="0"/>
              </a:rPr>
              <a:t>mobilnost</a:t>
            </a:r>
            <a:r>
              <a:rPr lang="en-GB" sz="2800" kern="1200" dirty="0">
                <a:solidFill>
                  <a:schemeClr val="bg1"/>
                </a:solidFill>
                <a:ea typeface="+mn-ea"/>
                <a:cs typeface="Arial" panose="020B0604020202020204" pitchFamily="34" charset="0"/>
              </a:rPr>
              <a:t> </a:t>
            </a:r>
            <a:endParaRPr lang="sl-SI" sz="2800" kern="1200" dirty="0">
              <a:solidFill>
                <a:schemeClr val="bg1"/>
              </a:solidFill>
              <a:ea typeface="+mn-ea"/>
              <a:cs typeface="Arial" panose="020B0604020202020204" pitchFamily="34" charset="0"/>
            </a:endParaRPr>
          </a:p>
          <a:p>
            <a:pPr marL="342900" indent="-342900" algn="just">
              <a:lnSpc>
                <a:spcPts val="3060"/>
              </a:lnSpc>
              <a:spcBef>
                <a:spcPts val="1000"/>
              </a:spcBef>
              <a:buFont typeface="Wingdings" panose="05000000000000000000" pitchFamily="2" charset="2"/>
              <a:buChar char="§"/>
            </a:pPr>
            <a:r>
              <a:rPr lang="sl-SI" sz="2800" dirty="0">
                <a:solidFill>
                  <a:schemeClr val="bg1"/>
                </a:solidFill>
                <a:cs typeface="Arial" panose="020B0604020202020204" pitchFamily="34" charset="0"/>
              </a:rPr>
              <a:t>p</a:t>
            </a:r>
            <a:r>
              <a:rPr lang="sl-SI" sz="2800" kern="1200" dirty="0">
                <a:solidFill>
                  <a:schemeClr val="bg1"/>
                </a:solidFill>
                <a:ea typeface="+mn-ea"/>
                <a:cs typeface="Arial" panose="020B0604020202020204" pitchFamily="34" charset="0"/>
              </a:rPr>
              <a:t>osameznika, skupnost </a:t>
            </a:r>
            <a:r>
              <a:rPr lang="en-GB" sz="2800" kern="1200" dirty="0" err="1">
                <a:solidFill>
                  <a:schemeClr val="bg1"/>
                </a:solidFill>
                <a:ea typeface="+mn-ea"/>
                <a:cs typeface="Arial" panose="020B0604020202020204" pitchFamily="34" charset="0"/>
              </a:rPr>
              <a:t>spodbuditi</a:t>
            </a:r>
            <a:r>
              <a:rPr lang="en-GB" sz="2800" kern="1200" dirty="0">
                <a:solidFill>
                  <a:schemeClr val="bg1"/>
                </a:solidFill>
                <a:ea typeface="+mn-ea"/>
                <a:cs typeface="Arial" panose="020B0604020202020204" pitchFamily="34" charset="0"/>
              </a:rPr>
              <a:t> k </a:t>
            </a:r>
            <a:r>
              <a:rPr lang="en-GB" sz="2800" kern="1200" dirty="0" err="1">
                <a:solidFill>
                  <a:schemeClr val="bg1"/>
                </a:solidFill>
                <a:ea typeface="+mn-ea"/>
                <a:cs typeface="Arial" panose="020B0604020202020204" pitchFamily="34" charset="0"/>
              </a:rPr>
              <a:t>razmisleku</a:t>
            </a:r>
            <a:r>
              <a:rPr lang="sl-SI" sz="2800" kern="1200" dirty="0">
                <a:solidFill>
                  <a:schemeClr val="bg1"/>
                </a:solidFill>
                <a:ea typeface="+mn-ea"/>
                <a:cs typeface="Arial" panose="020B0604020202020204" pitchFamily="34" charset="0"/>
              </a:rPr>
              <a:t>:</a:t>
            </a:r>
          </a:p>
          <a:p>
            <a:pPr algn="just">
              <a:lnSpc>
                <a:spcPts val="3060"/>
              </a:lnSpc>
              <a:spcBef>
                <a:spcPts val="1000"/>
              </a:spcBef>
            </a:pPr>
            <a:r>
              <a:rPr lang="sl-SI" sz="2800" dirty="0">
                <a:solidFill>
                  <a:schemeClr val="bg1"/>
                </a:solidFill>
                <a:cs typeface="Arial" panose="020B0604020202020204" pitchFamily="34" charset="0"/>
              </a:rPr>
              <a:t>    </a:t>
            </a:r>
            <a:r>
              <a:rPr lang="sl-SI" sz="2800" kern="1200" dirty="0">
                <a:solidFill>
                  <a:schemeClr val="bg1"/>
                </a:solidFill>
                <a:ea typeface="+mn-ea"/>
                <a:cs typeface="Arial" panose="020B0604020202020204" pitchFamily="34" charset="0"/>
              </a:rPr>
              <a:t>za </a:t>
            </a:r>
            <a:r>
              <a:rPr lang="en-GB" sz="2800" kern="1200" dirty="0" err="1">
                <a:solidFill>
                  <a:schemeClr val="bg1"/>
                </a:solidFill>
                <a:ea typeface="+mn-ea"/>
                <a:cs typeface="Arial" panose="020B0604020202020204" pitchFamily="34" charset="0"/>
              </a:rPr>
              <a:t>določene</a:t>
            </a:r>
            <a:r>
              <a:rPr lang="en-GB" sz="2800" kern="1200" dirty="0">
                <a:solidFill>
                  <a:schemeClr val="bg1"/>
                </a:solidFill>
                <a:ea typeface="+mn-ea"/>
                <a:cs typeface="Arial" panose="020B0604020202020204" pitchFamily="34" charset="0"/>
              </a:rPr>
              <a:t> </a:t>
            </a:r>
            <a:r>
              <a:rPr lang="en-GB" sz="2800" kern="1200" dirty="0" err="1">
                <a:solidFill>
                  <a:schemeClr val="bg1"/>
                </a:solidFill>
                <a:ea typeface="+mn-ea"/>
                <a:cs typeface="Arial" panose="020B0604020202020204" pitchFamily="34" charset="0"/>
              </a:rPr>
              <a:t>namene</a:t>
            </a:r>
            <a:r>
              <a:rPr lang="en-GB" sz="2800" kern="1200" dirty="0">
                <a:solidFill>
                  <a:schemeClr val="bg1"/>
                </a:solidFill>
                <a:ea typeface="+mn-ea"/>
                <a:cs typeface="Arial" panose="020B0604020202020204" pitchFamily="34" charset="0"/>
              </a:rPr>
              <a:t>, v </a:t>
            </a:r>
            <a:r>
              <a:rPr lang="en-GB" sz="2800" kern="1200" dirty="0" err="1">
                <a:solidFill>
                  <a:schemeClr val="bg1"/>
                </a:solidFill>
                <a:ea typeface="+mn-ea"/>
                <a:cs typeface="Arial" panose="020B0604020202020204" pitchFamily="34" charset="0"/>
              </a:rPr>
              <a:t>nasprotju</a:t>
            </a:r>
            <a:r>
              <a:rPr lang="en-GB" sz="2800" kern="1200" dirty="0">
                <a:solidFill>
                  <a:schemeClr val="bg1"/>
                </a:solidFill>
                <a:ea typeface="+mn-ea"/>
                <a:cs typeface="Arial" panose="020B0604020202020204" pitchFamily="34" charset="0"/>
              </a:rPr>
              <a:t> z </a:t>
            </a:r>
            <a:r>
              <a:rPr lang="en-GB" sz="2800" kern="1200" dirty="0" err="1">
                <a:solidFill>
                  <a:schemeClr val="bg1"/>
                </a:solidFill>
                <a:ea typeface="+mn-ea"/>
                <a:cs typeface="Arial" panose="020B0604020202020204" pitchFamily="34" charset="0"/>
              </a:rPr>
              <a:t>ustaljenimi</a:t>
            </a:r>
            <a:r>
              <a:rPr lang="en-GB" sz="2800" kern="1200" dirty="0">
                <a:solidFill>
                  <a:schemeClr val="bg1"/>
                </a:solidFill>
                <a:ea typeface="+mn-ea"/>
                <a:cs typeface="Arial" panose="020B0604020202020204" pitchFamily="34" charset="0"/>
              </a:rPr>
              <a:t> </a:t>
            </a:r>
            <a:endParaRPr lang="sl-SI" sz="2800" kern="1200" dirty="0">
              <a:solidFill>
                <a:schemeClr val="bg1"/>
              </a:solidFill>
              <a:ea typeface="+mn-ea"/>
              <a:cs typeface="Arial" panose="020B0604020202020204" pitchFamily="34" charset="0"/>
            </a:endParaRPr>
          </a:p>
          <a:p>
            <a:pPr algn="just">
              <a:lnSpc>
                <a:spcPts val="3060"/>
              </a:lnSpc>
              <a:spcBef>
                <a:spcPts val="1000"/>
              </a:spcBef>
            </a:pPr>
            <a:r>
              <a:rPr lang="sl-SI" sz="2800" dirty="0">
                <a:solidFill>
                  <a:schemeClr val="bg1"/>
                </a:solidFill>
                <a:cs typeface="Arial" panose="020B0604020202020204" pitchFamily="34" charset="0"/>
              </a:rPr>
              <a:t>    </a:t>
            </a:r>
            <a:r>
              <a:rPr lang="en-GB" sz="2800" kern="1200" dirty="0" err="1">
                <a:solidFill>
                  <a:schemeClr val="bg1"/>
                </a:solidFill>
                <a:ea typeface="+mn-ea"/>
                <a:cs typeface="Arial" panose="020B0604020202020204" pitchFamily="34" charset="0"/>
              </a:rPr>
              <a:t>navadami</a:t>
            </a:r>
            <a:r>
              <a:rPr lang="en-GB" sz="2800" kern="1200" dirty="0">
                <a:solidFill>
                  <a:schemeClr val="bg1"/>
                </a:solidFill>
                <a:ea typeface="+mn-ea"/>
                <a:cs typeface="Arial" panose="020B0604020202020204" pitchFamily="34" charset="0"/>
              </a:rPr>
              <a:t>,</a:t>
            </a:r>
            <a:r>
              <a:rPr lang="sl-SI" sz="2800" kern="1200" dirty="0">
                <a:solidFill>
                  <a:schemeClr val="bg1"/>
                </a:solidFill>
                <a:ea typeface="+mn-ea"/>
                <a:cs typeface="Arial" panose="020B0604020202020204" pitchFamily="34" charset="0"/>
              </a:rPr>
              <a:t> izbrati aktivno/trajnostno mobilnost</a:t>
            </a:r>
            <a:endParaRPr lang="sl-SI" sz="2800" dirty="0">
              <a:solidFill>
                <a:schemeClr val="bg1"/>
              </a:solidFill>
              <a:cs typeface="Arial" panose="020B0604020202020204" pitchFamily="34" charset="0"/>
            </a:endParaRPr>
          </a:p>
          <a:p>
            <a:pPr marL="342900" indent="-342900" algn="just">
              <a:lnSpc>
                <a:spcPts val="3060"/>
              </a:lnSpc>
              <a:spcBef>
                <a:spcPts val="1000"/>
              </a:spcBef>
              <a:buFont typeface="Wingdings" panose="05000000000000000000" pitchFamily="2" charset="2"/>
              <a:buChar char="§"/>
            </a:pPr>
            <a:r>
              <a:rPr lang="sl-SI" sz="2800" dirty="0">
                <a:solidFill>
                  <a:schemeClr val="bg1"/>
                </a:solidFill>
                <a:cs typeface="Arial" panose="020B0604020202020204" pitchFamily="34" charset="0"/>
              </a:rPr>
              <a:t>aktivna /trajnostna mobilnost – odvisna od razdalje</a:t>
            </a:r>
            <a:endParaRPr lang="sl-SI" sz="2800" kern="1200" dirty="0">
              <a:solidFill>
                <a:schemeClr val="bg1"/>
              </a:solidFill>
              <a:ea typeface="+mn-ea"/>
              <a:cs typeface="Arial" panose="020B0604020202020204" pitchFamily="34" charset="0"/>
            </a:endParaRPr>
          </a:p>
          <a:p>
            <a:pPr marL="342900" indent="-342900" algn="just">
              <a:lnSpc>
                <a:spcPts val="3060"/>
              </a:lnSpc>
              <a:spcBef>
                <a:spcPts val="1000"/>
              </a:spcBef>
              <a:buFont typeface="Wingdings" panose="05000000000000000000" pitchFamily="2" charset="2"/>
              <a:buChar char="§"/>
            </a:pPr>
            <a:r>
              <a:rPr lang="sl-SI" sz="2800" dirty="0">
                <a:solidFill>
                  <a:schemeClr val="bg1"/>
                </a:solidFill>
                <a:cs typeface="Arial" panose="020B0604020202020204" pitchFamily="34" charset="0"/>
              </a:rPr>
              <a:t>p</a:t>
            </a:r>
            <a:r>
              <a:rPr lang="en-GB" sz="2800" kern="1200" dirty="0" err="1">
                <a:solidFill>
                  <a:schemeClr val="bg1"/>
                </a:solidFill>
                <a:ea typeface="+mn-ea"/>
                <a:cs typeface="Arial" panose="020B0604020202020204" pitchFamily="34" charset="0"/>
              </a:rPr>
              <a:t>redvsem</a:t>
            </a:r>
            <a:r>
              <a:rPr lang="en-GB" sz="2800" kern="1200" dirty="0">
                <a:solidFill>
                  <a:schemeClr val="bg1"/>
                </a:solidFill>
                <a:ea typeface="+mn-ea"/>
                <a:cs typeface="Arial" panose="020B0604020202020204" pitchFamily="34" charset="0"/>
              </a:rPr>
              <a:t> </a:t>
            </a:r>
            <a:r>
              <a:rPr lang="en-GB" sz="2800" kern="1200" dirty="0" err="1">
                <a:solidFill>
                  <a:schemeClr val="bg1"/>
                </a:solidFill>
                <a:ea typeface="+mn-ea"/>
                <a:cs typeface="Arial" panose="020B0604020202020204" pitchFamily="34" charset="0"/>
              </a:rPr>
              <a:t>ozavestiti</a:t>
            </a:r>
            <a:r>
              <a:rPr lang="en-GB" sz="2800" kern="1200" dirty="0">
                <a:solidFill>
                  <a:schemeClr val="bg1"/>
                </a:solidFill>
                <a:ea typeface="+mn-ea"/>
                <a:cs typeface="Arial" panose="020B0604020202020204" pitchFamily="34" charset="0"/>
              </a:rPr>
              <a:t> o </a:t>
            </a:r>
            <a:r>
              <a:rPr lang="en-GB" sz="2800" kern="1200" dirty="0" err="1">
                <a:solidFill>
                  <a:schemeClr val="bg1"/>
                </a:solidFill>
                <a:ea typeface="+mn-ea"/>
                <a:cs typeface="Arial" panose="020B0604020202020204" pitchFamily="34" charset="0"/>
              </a:rPr>
              <a:t>tem</a:t>
            </a:r>
            <a:r>
              <a:rPr lang="en-GB" sz="2800" kern="1200" dirty="0">
                <a:solidFill>
                  <a:schemeClr val="bg1"/>
                </a:solidFill>
                <a:ea typeface="+mn-ea"/>
                <a:cs typeface="Arial" panose="020B0604020202020204" pitchFamily="34" charset="0"/>
              </a:rPr>
              <a:t>, da so </a:t>
            </a:r>
            <a:r>
              <a:rPr lang="en-GB" sz="2800" kern="1200" dirty="0" err="1">
                <a:solidFill>
                  <a:schemeClr val="bg1"/>
                </a:solidFill>
                <a:ea typeface="+mn-ea"/>
                <a:cs typeface="Arial" panose="020B0604020202020204" pitchFamily="34" charset="0"/>
              </a:rPr>
              <a:t>določene</a:t>
            </a:r>
            <a:r>
              <a:rPr lang="en-GB" sz="2800" kern="1200" dirty="0">
                <a:solidFill>
                  <a:schemeClr val="bg1"/>
                </a:solidFill>
                <a:ea typeface="+mn-ea"/>
                <a:cs typeface="Arial" panose="020B0604020202020204" pitchFamily="34" charset="0"/>
              </a:rPr>
              <a:t> </a:t>
            </a:r>
            <a:r>
              <a:rPr lang="en-GB" sz="2800" kern="1200" dirty="0" err="1">
                <a:solidFill>
                  <a:schemeClr val="bg1"/>
                </a:solidFill>
                <a:ea typeface="+mn-ea"/>
                <a:cs typeface="Arial" panose="020B0604020202020204" pitchFamily="34" charset="0"/>
              </a:rPr>
              <a:t>razdalje</a:t>
            </a:r>
            <a:r>
              <a:rPr lang="en-GB" sz="2800" kern="1200" dirty="0">
                <a:solidFill>
                  <a:schemeClr val="bg1"/>
                </a:solidFill>
                <a:ea typeface="+mn-ea"/>
                <a:cs typeface="Arial" panose="020B0604020202020204" pitchFamily="34" charset="0"/>
              </a:rPr>
              <a:t> res </a:t>
            </a:r>
            <a:r>
              <a:rPr lang="en-GB" sz="2800" kern="1200" dirty="0" err="1">
                <a:solidFill>
                  <a:schemeClr val="bg1"/>
                </a:solidFill>
                <a:ea typeface="+mn-ea"/>
                <a:cs typeface="Arial" panose="020B0604020202020204" pitchFamily="34" charset="0"/>
              </a:rPr>
              <a:t>kratke</a:t>
            </a:r>
            <a:r>
              <a:rPr lang="en-GB" sz="2800" kern="1200" dirty="0">
                <a:solidFill>
                  <a:schemeClr val="bg1"/>
                </a:solidFill>
                <a:ea typeface="+mn-ea"/>
                <a:cs typeface="Arial" panose="020B0604020202020204" pitchFamily="34" charset="0"/>
              </a:rPr>
              <a:t> in </a:t>
            </a:r>
            <a:r>
              <a:rPr lang="en-GB" sz="2800" kern="1200" dirty="0" err="1">
                <a:solidFill>
                  <a:schemeClr val="bg1"/>
                </a:solidFill>
                <a:ea typeface="+mn-ea"/>
                <a:cs typeface="Arial" panose="020B0604020202020204" pitchFamily="34" charset="0"/>
              </a:rPr>
              <a:t>jih</a:t>
            </a:r>
            <a:r>
              <a:rPr lang="en-GB" sz="2800" kern="1200" dirty="0">
                <a:solidFill>
                  <a:schemeClr val="bg1"/>
                </a:solidFill>
                <a:ea typeface="+mn-ea"/>
                <a:cs typeface="Arial" panose="020B0604020202020204" pitchFamily="34" charset="0"/>
              </a:rPr>
              <a:t> je </a:t>
            </a:r>
            <a:r>
              <a:rPr lang="en-GB" sz="2800" kern="1200" dirty="0" err="1">
                <a:solidFill>
                  <a:schemeClr val="bg1"/>
                </a:solidFill>
                <a:ea typeface="+mn-ea"/>
                <a:cs typeface="Arial" panose="020B0604020202020204" pitchFamily="34" charset="0"/>
              </a:rPr>
              <a:t>mogoče</a:t>
            </a:r>
            <a:r>
              <a:rPr lang="en-GB" sz="2800" kern="1200" dirty="0">
                <a:solidFill>
                  <a:schemeClr val="bg1"/>
                </a:solidFill>
                <a:ea typeface="+mn-ea"/>
                <a:cs typeface="Arial" panose="020B0604020202020204" pitchFamily="34" charset="0"/>
              </a:rPr>
              <a:t> </a:t>
            </a:r>
            <a:r>
              <a:rPr lang="en-GB" sz="2800" kern="1200" dirty="0" err="1">
                <a:solidFill>
                  <a:schemeClr val="bg1"/>
                </a:solidFill>
                <a:ea typeface="+mn-ea"/>
                <a:cs typeface="Arial" panose="020B0604020202020204" pitchFamily="34" charset="0"/>
              </a:rPr>
              <a:t>relativno</a:t>
            </a:r>
            <a:r>
              <a:rPr lang="en-GB" sz="2800" kern="1200" dirty="0">
                <a:solidFill>
                  <a:schemeClr val="bg1"/>
                </a:solidFill>
                <a:ea typeface="+mn-ea"/>
                <a:cs typeface="Arial" panose="020B0604020202020204" pitchFamily="34" charset="0"/>
              </a:rPr>
              <a:t> </a:t>
            </a:r>
            <a:r>
              <a:rPr lang="en-GB" sz="2800" kern="1200" dirty="0" err="1">
                <a:solidFill>
                  <a:schemeClr val="bg1"/>
                </a:solidFill>
                <a:ea typeface="+mn-ea"/>
                <a:cs typeface="Arial" panose="020B0604020202020204" pitchFamily="34" charset="0"/>
              </a:rPr>
              <a:t>enostavno</a:t>
            </a:r>
            <a:r>
              <a:rPr lang="en-GB" sz="2800" kern="1200" dirty="0">
                <a:solidFill>
                  <a:schemeClr val="bg1"/>
                </a:solidFill>
                <a:ea typeface="+mn-ea"/>
                <a:cs typeface="Arial" panose="020B0604020202020204" pitchFamily="34" charset="0"/>
              </a:rPr>
              <a:t> </a:t>
            </a:r>
            <a:r>
              <a:rPr lang="en-GB" sz="2800" kern="1200" dirty="0" err="1">
                <a:solidFill>
                  <a:schemeClr val="bg1"/>
                </a:solidFill>
                <a:ea typeface="+mn-ea"/>
                <a:cs typeface="Arial" panose="020B0604020202020204" pitchFamily="34" charset="0"/>
              </a:rPr>
              <a:t>opraviti</a:t>
            </a:r>
            <a:r>
              <a:rPr lang="en-GB" sz="2800" kern="1200" dirty="0">
                <a:solidFill>
                  <a:schemeClr val="bg1"/>
                </a:solidFill>
                <a:ea typeface="+mn-ea"/>
                <a:cs typeface="Arial" panose="020B0604020202020204" pitchFamily="34" charset="0"/>
              </a:rPr>
              <a:t> </a:t>
            </a:r>
            <a:r>
              <a:rPr lang="en-GB" sz="2800" kern="1200" dirty="0" err="1">
                <a:solidFill>
                  <a:schemeClr val="bg1"/>
                </a:solidFill>
                <a:ea typeface="+mn-ea"/>
                <a:cs typeface="Arial" panose="020B0604020202020204" pitchFamily="34" charset="0"/>
              </a:rPr>
              <a:t>peš</a:t>
            </a:r>
            <a:r>
              <a:rPr lang="en-GB" sz="2800" kern="1200" dirty="0">
                <a:solidFill>
                  <a:schemeClr val="bg1"/>
                </a:solidFill>
                <a:ea typeface="+mn-ea"/>
                <a:cs typeface="Arial" panose="020B0604020202020204" pitchFamily="34" charset="0"/>
              </a:rPr>
              <a:t> </a:t>
            </a:r>
            <a:r>
              <a:rPr lang="en-GB" sz="2800" kern="1200" dirty="0" err="1">
                <a:solidFill>
                  <a:schemeClr val="bg1"/>
                </a:solidFill>
                <a:ea typeface="+mn-ea"/>
                <a:cs typeface="Arial" panose="020B0604020202020204" pitchFamily="34" charset="0"/>
              </a:rPr>
              <a:t>ali</a:t>
            </a:r>
            <a:r>
              <a:rPr lang="en-GB" sz="2800" kern="1200" dirty="0">
                <a:solidFill>
                  <a:schemeClr val="bg1"/>
                </a:solidFill>
                <a:ea typeface="+mn-ea"/>
                <a:cs typeface="Arial" panose="020B0604020202020204" pitchFamily="34" charset="0"/>
              </a:rPr>
              <a:t> s </a:t>
            </a:r>
            <a:r>
              <a:rPr lang="en-GB" sz="2800" kern="1200" dirty="0" err="1">
                <a:solidFill>
                  <a:schemeClr val="bg1"/>
                </a:solidFill>
                <a:ea typeface="+mn-ea"/>
                <a:cs typeface="Arial" panose="020B0604020202020204" pitchFamily="34" charset="0"/>
              </a:rPr>
              <a:t>kolesom</a:t>
            </a:r>
            <a:endParaRPr lang="sl-SI" sz="2800" kern="1200" dirty="0">
              <a:solidFill>
                <a:schemeClr val="bg1"/>
              </a:solidFill>
              <a:ea typeface="+mn-ea"/>
              <a:cs typeface="Arial" panose="020B0604020202020204" pitchFamily="34" charset="0"/>
            </a:endParaRPr>
          </a:p>
          <a:p>
            <a:pPr marL="342900" indent="-342900" algn="just">
              <a:lnSpc>
                <a:spcPts val="3060"/>
              </a:lnSpc>
              <a:spcBef>
                <a:spcPts val="1000"/>
              </a:spcBef>
              <a:buFont typeface="Wingdings" panose="05000000000000000000" pitchFamily="2" charset="2"/>
              <a:buChar char="§"/>
            </a:pPr>
            <a:r>
              <a:rPr lang="sl-SI" sz="2800" dirty="0">
                <a:solidFill>
                  <a:schemeClr val="bg1"/>
                </a:solidFill>
                <a:cs typeface="Arial" panose="020B0604020202020204" pitchFamily="34" charset="0"/>
              </a:rPr>
              <a:t>trajnostna mobilnost – prilagoditi glede na </a:t>
            </a:r>
            <a:r>
              <a:rPr lang="sl-SI" sz="2800" dirty="0" err="1">
                <a:solidFill>
                  <a:schemeClr val="bg1"/>
                </a:solidFill>
                <a:cs typeface="Arial" panose="020B0604020202020204" pitchFamily="34" charset="0"/>
              </a:rPr>
              <a:t>infastrukturo</a:t>
            </a:r>
            <a:endParaRPr lang="sl-SI" sz="2800" kern="1200" dirty="0">
              <a:solidFill>
                <a:schemeClr val="bg1"/>
              </a:solidFill>
              <a:ea typeface="+mn-ea"/>
              <a:cs typeface="Arial" panose="020B0604020202020204" pitchFamily="34" charset="0"/>
            </a:endParaRPr>
          </a:p>
          <a:p>
            <a:pPr marL="342900" indent="-342900" algn="just">
              <a:lnSpc>
                <a:spcPct val="90000"/>
              </a:lnSpc>
              <a:spcBef>
                <a:spcPts val="1000"/>
              </a:spcBef>
              <a:buFont typeface="Wingdings" panose="05000000000000000000" pitchFamily="2" charset="2"/>
              <a:buChar char="§"/>
            </a:pPr>
            <a:endParaRPr lang="sl-SI" sz="2400" kern="1200" dirty="0">
              <a:solidFill>
                <a:schemeClr val="bg1"/>
              </a:solidFill>
              <a:latin typeface="Arial" panose="020B0604020202020204" pitchFamily="34" charset="0"/>
              <a:ea typeface="+mn-ea"/>
              <a:cs typeface="Arial" panose="020B0604020202020204" pitchFamily="34" charset="0"/>
            </a:endParaRPr>
          </a:p>
          <a:p>
            <a:pPr marL="342900" indent="-342900" algn="just">
              <a:lnSpc>
                <a:spcPct val="90000"/>
              </a:lnSpc>
              <a:spcBef>
                <a:spcPts val="1000"/>
              </a:spcBef>
              <a:buFont typeface="Wingdings" panose="05000000000000000000" pitchFamily="2" charset="2"/>
              <a:buChar char="§"/>
            </a:pPr>
            <a:endParaRPr lang="sl-SI" sz="2400" dirty="0">
              <a:solidFill>
                <a:schemeClr val="bg1"/>
              </a:solidFill>
              <a:latin typeface="Arial" panose="020B0604020202020204" pitchFamily="34" charset="0"/>
              <a:cs typeface="Arial" panose="020B0604020202020204" pitchFamily="34" charset="0"/>
            </a:endParaRPr>
          </a:p>
          <a:p>
            <a:pPr marL="342900" indent="-342900" algn="just">
              <a:lnSpc>
                <a:spcPct val="90000"/>
              </a:lnSpc>
              <a:spcBef>
                <a:spcPts val="1000"/>
              </a:spcBef>
              <a:buFont typeface="Wingdings" panose="05000000000000000000" pitchFamily="2" charset="2"/>
              <a:buChar char="§"/>
            </a:pPr>
            <a:endParaRPr lang="en-GB" sz="2400" kern="1200" dirty="0">
              <a:solidFill>
                <a:schemeClr val="bg1"/>
              </a:solidFill>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1512770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oljeZBesedilom 3">
            <a:extLst>
              <a:ext uri="{FF2B5EF4-FFF2-40B4-BE49-F238E27FC236}">
                <a16:creationId xmlns:a16="http://schemas.microsoft.com/office/drawing/2014/main" id="{C6F425E6-132F-D0CD-E3E6-1D89F453A320}"/>
              </a:ext>
            </a:extLst>
          </p:cNvPr>
          <p:cNvSpPr txBox="1"/>
          <p:nvPr/>
        </p:nvSpPr>
        <p:spPr>
          <a:xfrm>
            <a:off x="180108" y="1466352"/>
            <a:ext cx="11831784" cy="6447919"/>
          </a:xfrm>
          <a:prstGeom prst="rect">
            <a:avLst/>
          </a:prstGeom>
          <a:noFill/>
        </p:spPr>
        <p:txBody>
          <a:bodyPr wrap="square">
            <a:spAutoFit/>
          </a:bodyPr>
          <a:lstStyle/>
          <a:p>
            <a:pPr>
              <a:lnSpc>
                <a:spcPts val="3040"/>
              </a:lnSpc>
            </a:pPr>
            <a:r>
              <a:rPr lang="sl-SI" sz="4000" b="1" kern="100" dirty="0">
                <a:solidFill>
                  <a:srgbClr val="FFC000"/>
                </a:solidFill>
                <a:ea typeface="Aptos" panose="020B0004020202020204" pitchFamily="34" charset="0"/>
                <a:cs typeface="Times New Roman" panose="02020603050405020304" pitchFamily="18" charset="0"/>
              </a:rPr>
              <a:t>Koga že nagovarjamo – pregled stanja</a:t>
            </a:r>
            <a:endParaRPr lang="sl-SI" sz="4000" b="1" kern="100" dirty="0">
              <a:solidFill>
                <a:srgbClr val="FFC000"/>
              </a:solidFill>
              <a:effectLst/>
              <a:ea typeface="Aptos" panose="020B0004020202020204" pitchFamily="34" charset="0"/>
              <a:cs typeface="Times New Roman" panose="02020603050405020304" pitchFamily="18" charset="0"/>
            </a:endParaRPr>
          </a:p>
          <a:p>
            <a:pPr marL="457200" indent="-457200">
              <a:lnSpc>
                <a:spcPts val="3040"/>
              </a:lnSpc>
              <a:buFont typeface="Arial" panose="020B0604020202020204" pitchFamily="34" charset="0"/>
              <a:buChar char="•"/>
            </a:pPr>
            <a:endParaRPr lang="sl-SI" sz="3200" kern="100" dirty="0">
              <a:ea typeface="Aptos" panose="020B0004020202020204" pitchFamily="34" charset="0"/>
              <a:cs typeface="Times New Roman" panose="02020603050405020304" pitchFamily="18" charset="0"/>
            </a:endParaRPr>
          </a:p>
          <a:p>
            <a:pPr marL="457200" indent="-457200">
              <a:lnSpc>
                <a:spcPts val="3040"/>
              </a:lnSpc>
              <a:buFont typeface="Arial" panose="020B0604020202020204" pitchFamily="34" charset="0"/>
              <a:buChar char="•"/>
            </a:pPr>
            <a:r>
              <a:rPr lang="sl-SI" sz="2800" kern="100" dirty="0">
                <a:effectLst/>
                <a:ea typeface="Aptos" panose="020B0004020202020204" pitchFamily="34" charset="0"/>
                <a:cs typeface="Times New Roman" panose="02020603050405020304" pitchFamily="18" charset="0"/>
              </a:rPr>
              <a:t>Slovenci vedno več kolesarimo v službo. </a:t>
            </a:r>
            <a:br>
              <a:rPr lang="sl-SI" sz="2800" kern="100" dirty="0">
                <a:effectLst/>
                <a:ea typeface="Aptos" panose="020B0004020202020204" pitchFamily="34" charset="0"/>
                <a:cs typeface="Times New Roman" panose="02020603050405020304" pitchFamily="18" charset="0"/>
              </a:rPr>
            </a:br>
            <a:r>
              <a:rPr lang="sl-SI" sz="2800" kern="100" dirty="0">
                <a:effectLst/>
                <a:ea typeface="Aptos" panose="020B0004020202020204" pitchFamily="34" charset="0"/>
                <a:cs typeface="Times New Roman" panose="02020603050405020304" pitchFamily="18" charset="0"/>
              </a:rPr>
              <a:t>Katere kratke poti še lahko opravimo brez avtomobila?</a:t>
            </a:r>
          </a:p>
          <a:p>
            <a:pPr>
              <a:lnSpc>
                <a:spcPts val="3040"/>
              </a:lnSpc>
            </a:pPr>
            <a:endParaRPr lang="sl-SI" sz="2800" kern="100" dirty="0">
              <a:effectLst/>
              <a:ea typeface="Aptos" panose="020B0004020202020204" pitchFamily="34" charset="0"/>
              <a:cs typeface="Times New Roman" panose="02020603050405020304" pitchFamily="18" charset="0"/>
            </a:endParaRPr>
          </a:p>
          <a:p>
            <a:pPr marL="457200" indent="-457200">
              <a:lnSpc>
                <a:spcPts val="3040"/>
              </a:lnSpc>
              <a:buFont typeface="Arial" panose="020B0604020202020204" pitchFamily="34" charset="0"/>
              <a:buChar char="•"/>
            </a:pPr>
            <a:r>
              <a:rPr lang="sl-SI" sz="2800" kern="100" dirty="0">
                <a:effectLst/>
                <a:ea typeface="Aptos" panose="020B0004020202020204" pitchFamily="34" charset="0"/>
                <a:cs typeface="Times New Roman" panose="02020603050405020304" pitchFamily="18" charset="0"/>
              </a:rPr>
              <a:t>Za manj kot dva je avto doma!</a:t>
            </a:r>
          </a:p>
          <a:p>
            <a:pPr>
              <a:lnSpc>
                <a:spcPts val="3040"/>
              </a:lnSpc>
            </a:pPr>
            <a:endParaRPr lang="sl-SI" sz="2800" kern="100" dirty="0">
              <a:effectLst/>
              <a:ea typeface="Aptos" panose="020B0004020202020204" pitchFamily="34" charset="0"/>
              <a:cs typeface="Times New Roman" panose="02020603050405020304" pitchFamily="18" charset="0"/>
            </a:endParaRPr>
          </a:p>
          <a:p>
            <a:pPr marL="457200" indent="-457200">
              <a:lnSpc>
                <a:spcPts val="3040"/>
              </a:lnSpc>
              <a:buFont typeface="Arial" panose="020B0604020202020204" pitchFamily="34" charset="0"/>
              <a:buChar char="•"/>
            </a:pPr>
            <a:r>
              <a:rPr lang="sl-SI" sz="2800" kern="100" dirty="0">
                <a:effectLst/>
                <a:ea typeface="Aptos" panose="020B0004020202020204" pitchFamily="34" charset="0"/>
                <a:cs typeface="Times New Roman" panose="02020603050405020304" pitchFamily="18" charset="0"/>
              </a:rPr>
              <a:t>Naklonjenost pobudi Polni zagona kolesarimo v službo je v samo 24 urah izkazalo več kot 50 pridruženih delodajalcev. </a:t>
            </a:r>
          </a:p>
          <a:p>
            <a:pPr marL="457200" indent="-457200">
              <a:lnSpc>
                <a:spcPts val="3040"/>
              </a:lnSpc>
              <a:buFont typeface="Arial" panose="020B0604020202020204" pitchFamily="34" charset="0"/>
              <a:buChar char="•"/>
            </a:pPr>
            <a:endParaRPr lang="sl-SI" sz="2800" kern="100" dirty="0">
              <a:ea typeface="Aptos" panose="020B0004020202020204" pitchFamily="34" charset="0"/>
              <a:cs typeface="Times New Roman" panose="02020603050405020304" pitchFamily="18" charset="0"/>
            </a:endParaRPr>
          </a:p>
          <a:p>
            <a:pPr marL="457200" indent="-457200">
              <a:lnSpc>
                <a:spcPts val="3040"/>
              </a:lnSpc>
              <a:buFont typeface="Arial" panose="020B0604020202020204" pitchFamily="34" charset="0"/>
              <a:buChar char="•"/>
            </a:pPr>
            <a:r>
              <a:rPr lang="sl-SI" sz="2800" kern="100" dirty="0">
                <a:effectLst/>
                <a:ea typeface="Aptos" panose="020B0004020202020204" pitchFamily="34" charset="0"/>
                <a:cs typeface="Times New Roman" panose="02020603050405020304" pitchFamily="18" charset="0"/>
              </a:rPr>
              <a:t>Sami izbiramo, kako začeti dan. Izberimo kolo!</a:t>
            </a:r>
          </a:p>
          <a:p>
            <a:pPr marL="457200" indent="-457200">
              <a:buFont typeface="Arial" panose="020B0604020202020204" pitchFamily="34" charset="0"/>
              <a:buChar char="•"/>
            </a:pPr>
            <a:endParaRPr lang="sl-SI" sz="3200" kern="100" dirty="0">
              <a:ea typeface="Aptos" panose="020B0004020202020204" pitchFamily="34" charset="0"/>
              <a:cs typeface="Times New Roman" panose="02020603050405020304" pitchFamily="18" charset="0"/>
            </a:endParaRPr>
          </a:p>
          <a:p>
            <a:r>
              <a:rPr lang="sl-SI" sz="3200" kern="100" dirty="0">
                <a:effectLst/>
                <a:ea typeface="Aptos" panose="020B0004020202020204" pitchFamily="34" charset="0"/>
                <a:cs typeface="Times New Roman" panose="02020603050405020304" pitchFamily="18" charset="0"/>
              </a:rPr>
              <a:t>                    </a:t>
            </a:r>
            <a:r>
              <a:rPr lang="sl-SI" sz="2000" kern="100" dirty="0">
                <a:effectLst/>
                <a:ea typeface="Aptos" panose="020B0004020202020204" pitchFamily="34" charset="0"/>
                <a:cs typeface="Times New Roman" panose="02020603050405020304" pitchFamily="18" charset="0"/>
              </a:rPr>
              <a:t>Vir: </a:t>
            </a:r>
            <a:r>
              <a:rPr lang="sl-SI" sz="2000" kern="100" dirty="0" err="1">
                <a:effectLst/>
                <a:ea typeface="Aptos" panose="020B0004020202020204" pitchFamily="34" charset="0"/>
                <a:cs typeface="Times New Roman" panose="02020603050405020304" pitchFamily="18" charset="0"/>
              </a:rPr>
              <a:t>IPoP</a:t>
            </a:r>
            <a:endParaRPr lang="sl-SI" sz="2000" kern="100" dirty="0">
              <a:effectLst/>
              <a:ea typeface="Aptos" panose="020B0004020202020204" pitchFamily="34" charset="0"/>
              <a:cs typeface="Times New Roman" panose="02020603050405020304" pitchFamily="18" charset="0"/>
            </a:endParaRPr>
          </a:p>
          <a:p>
            <a:endParaRPr lang="sl-SI" sz="3200" kern="100" dirty="0">
              <a:latin typeface="Aptos" panose="020B0004020202020204" pitchFamily="34" charset="0"/>
              <a:ea typeface="Aptos" panose="020B0004020202020204" pitchFamily="34" charset="0"/>
              <a:cs typeface="Times New Roman" panose="02020603050405020304" pitchFamily="18" charset="0"/>
            </a:endParaRPr>
          </a:p>
          <a:p>
            <a:br>
              <a:rPr lang="sl-SI" sz="1200" kern="100" dirty="0">
                <a:effectLst/>
                <a:latin typeface="Aptos" panose="020B0004020202020204" pitchFamily="34" charset="0"/>
                <a:ea typeface="Aptos" panose="020B0004020202020204" pitchFamily="34" charset="0"/>
                <a:cs typeface="Times New Roman" panose="02020603050405020304" pitchFamily="18" charset="0"/>
              </a:rPr>
            </a:br>
            <a:br>
              <a:rPr lang="sl-SI" sz="1200" kern="100" dirty="0">
                <a:effectLst/>
                <a:latin typeface="Aptos" panose="020B0004020202020204" pitchFamily="34" charset="0"/>
                <a:ea typeface="Aptos" panose="020B0004020202020204" pitchFamily="34" charset="0"/>
                <a:cs typeface="Times New Roman" panose="02020603050405020304" pitchFamily="18" charset="0"/>
              </a:rPr>
            </a:br>
            <a:endParaRPr lang="sl-SI" dirty="0"/>
          </a:p>
        </p:txBody>
      </p:sp>
      <p:pic>
        <p:nvPicPr>
          <p:cNvPr id="5" name="Slika 4">
            <a:extLst>
              <a:ext uri="{FF2B5EF4-FFF2-40B4-BE49-F238E27FC236}">
                <a16:creationId xmlns:a16="http://schemas.microsoft.com/office/drawing/2014/main" id="{5AFFDFEE-5677-AAA1-5166-CA844E272C48}"/>
              </a:ext>
            </a:extLst>
          </p:cNvPr>
          <p:cNvPicPr>
            <a:picLocks noChangeAspect="1"/>
          </p:cNvPicPr>
          <p:nvPr/>
        </p:nvPicPr>
        <p:blipFill>
          <a:blip r:embed="rId2"/>
          <a:stretch>
            <a:fillRect/>
          </a:stretch>
        </p:blipFill>
        <p:spPr>
          <a:xfrm>
            <a:off x="3818021" y="6063916"/>
            <a:ext cx="4395537" cy="794084"/>
          </a:xfrm>
          <a:prstGeom prst="rect">
            <a:avLst/>
          </a:prstGeom>
        </p:spPr>
      </p:pic>
    </p:spTree>
    <p:extLst>
      <p:ext uri="{BB962C8B-B14F-4D97-AF65-F5344CB8AC3E}">
        <p14:creationId xmlns:p14="http://schemas.microsoft.com/office/powerpoint/2010/main" val="14103105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jeZBesedilom 2">
            <a:extLst>
              <a:ext uri="{FF2B5EF4-FFF2-40B4-BE49-F238E27FC236}">
                <a16:creationId xmlns:a16="http://schemas.microsoft.com/office/drawing/2014/main" id="{AFB89A9D-674D-5ADA-3CFB-68800E30CA98}"/>
              </a:ext>
            </a:extLst>
          </p:cNvPr>
          <p:cNvSpPr txBox="1"/>
          <p:nvPr/>
        </p:nvSpPr>
        <p:spPr>
          <a:xfrm>
            <a:off x="0" y="1835701"/>
            <a:ext cx="12087225" cy="4873129"/>
          </a:xfrm>
          <a:prstGeom prst="rect">
            <a:avLst/>
          </a:prstGeom>
          <a:noFill/>
        </p:spPr>
        <p:txBody>
          <a:bodyPr wrap="square">
            <a:spAutoFit/>
          </a:bodyPr>
          <a:lstStyle/>
          <a:p>
            <a:pPr marL="457200" indent="-457200">
              <a:lnSpc>
                <a:spcPts val="3060"/>
              </a:lnSpc>
              <a:buFont typeface="Arial" panose="020B0604020202020204" pitchFamily="34" charset="0"/>
              <a:buChar char="•"/>
            </a:pPr>
            <a:r>
              <a:rPr lang="sl-SI" sz="2800" dirty="0"/>
              <a:t>Že tretjič smo se vprašali – zakaj ljudje potujemo </a:t>
            </a:r>
          </a:p>
          <a:p>
            <a:pPr>
              <a:lnSpc>
                <a:spcPts val="3060"/>
              </a:lnSpc>
            </a:pPr>
            <a:r>
              <a:rPr lang="sl-SI" sz="2800" dirty="0"/>
              <a:t>      tako, kot potujemo?</a:t>
            </a:r>
          </a:p>
          <a:p>
            <a:pPr>
              <a:lnSpc>
                <a:spcPts val="3060"/>
              </a:lnSpc>
            </a:pPr>
            <a:endParaRPr lang="sl-SI" sz="2800" dirty="0"/>
          </a:p>
          <a:p>
            <a:pPr marL="571500" indent="-571500">
              <a:lnSpc>
                <a:spcPts val="3060"/>
              </a:lnSpc>
              <a:buFont typeface="Arial" panose="020B0604020202020204" pitchFamily="34" charset="0"/>
              <a:buChar char="•"/>
            </a:pPr>
            <a:r>
              <a:rPr lang="sl-SI" sz="2800" dirty="0"/>
              <a:t>Otroci želijo hoditi v šolo aktivno! Odrasli jim to lahko omogočimo!</a:t>
            </a:r>
          </a:p>
          <a:p>
            <a:pPr>
              <a:lnSpc>
                <a:spcPts val="3060"/>
              </a:lnSpc>
            </a:pPr>
            <a:endParaRPr lang="sl-SI" sz="2800" dirty="0"/>
          </a:p>
          <a:p>
            <a:pPr marL="571500" indent="-571500">
              <a:lnSpc>
                <a:spcPts val="3060"/>
              </a:lnSpc>
              <a:buFont typeface="Arial" panose="020B0604020202020204" pitchFamily="34" charset="0"/>
              <a:buChar char="•"/>
            </a:pPr>
            <a:r>
              <a:rPr lang="sl-SI" sz="2800" dirty="0"/>
              <a:t>Podprimo otroke – </a:t>
            </a:r>
            <a:r>
              <a:rPr lang="sl-SI" sz="2800" dirty="0" err="1"/>
              <a:t>Pešbus</a:t>
            </a:r>
            <a:r>
              <a:rPr lang="sl-SI" sz="2800" dirty="0"/>
              <a:t> in </a:t>
            </a:r>
            <a:r>
              <a:rPr lang="sl-SI" sz="2800" dirty="0" err="1"/>
              <a:t>Bicivlak</a:t>
            </a:r>
            <a:r>
              <a:rPr lang="sl-SI" sz="2800" dirty="0"/>
              <a:t> vabita!</a:t>
            </a:r>
          </a:p>
          <a:p>
            <a:pPr>
              <a:lnSpc>
                <a:spcPts val="3060"/>
              </a:lnSpc>
            </a:pPr>
            <a:endParaRPr lang="sl-SI" sz="2800" dirty="0"/>
          </a:p>
          <a:p>
            <a:pPr marL="457200" indent="-457200">
              <a:lnSpc>
                <a:spcPts val="3060"/>
              </a:lnSpc>
              <a:buFont typeface="Arial" panose="020B0604020202020204" pitchFamily="34" charset="0"/>
              <a:buChar char="•"/>
            </a:pPr>
            <a:r>
              <a:rPr lang="sl-SI" sz="2800" dirty="0"/>
              <a:t>Prometna past: Resnična cena odvisnosti od avtomobila</a:t>
            </a:r>
          </a:p>
          <a:p>
            <a:pPr marL="457200" indent="-457200">
              <a:buFont typeface="Arial" panose="020B0604020202020204" pitchFamily="34" charset="0"/>
              <a:buChar char="•"/>
            </a:pPr>
            <a:endParaRPr lang="sl-SI" sz="3200" dirty="0"/>
          </a:p>
          <a:p>
            <a:r>
              <a:rPr lang="sl-SI" sz="2000" dirty="0"/>
              <a:t>                             </a:t>
            </a:r>
          </a:p>
          <a:p>
            <a:r>
              <a:rPr lang="sl-SI" sz="2000" dirty="0"/>
              <a:t>                                   Vir: </a:t>
            </a:r>
            <a:r>
              <a:rPr lang="sl-SI" sz="2000" dirty="0" err="1"/>
              <a:t>IPoP</a:t>
            </a:r>
            <a:endParaRPr lang="sl-SI" sz="2000" dirty="0"/>
          </a:p>
          <a:p>
            <a:endParaRPr lang="sl-SI" sz="3200" dirty="0"/>
          </a:p>
        </p:txBody>
      </p:sp>
      <p:pic>
        <p:nvPicPr>
          <p:cNvPr id="4" name="Slika 3">
            <a:extLst>
              <a:ext uri="{FF2B5EF4-FFF2-40B4-BE49-F238E27FC236}">
                <a16:creationId xmlns:a16="http://schemas.microsoft.com/office/drawing/2014/main" id="{F7076BCF-60C8-71FC-70D1-2D4CB98E5DF4}"/>
              </a:ext>
            </a:extLst>
          </p:cNvPr>
          <p:cNvPicPr>
            <a:picLocks noChangeAspect="1"/>
          </p:cNvPicPr>
          <p:nvPr/>
        </p:nvPicPr>
        <p:blipFill>
          <a:blip r:embed="rId2"/>
          <a:stretch>
            <a:fillRect/>
          </a:stretch>
        </p:blipFill>
        <p:spPr>
          <a:xfrm>
            <a:off x="3185734" y="5758801"/>
            <a:ext cx="4964050" cy="996811"/>
          </a:xfrm>
          <a:prstGeom prst="rect">
            <a:avLst/>
          </a:prstGeom>
        </p:spPr>
      </p:pic>
    </p:spTree>
    <p:extLst>
      <p:ext uri="{BB962C8B-B14F-4D97-AF65-F5344CB8AC3E}">
        <p14:creationId xmlns:p14="http://schemas.microsoft.com/office/powerpoint/2010/main" val="16727045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74666-B728-4BC2-183B-5F0F0B7EBDD1}"/>
            </a:ext>
          </a:extLst>
        </p:cNvPr>
        <p:cNvGrpSpPr/>
        <p:nvPr/>
      </p:nvGrpSpPr>
      <p:grpSpPr>
        <a:xfrm>
          <a:off x="0" y="0"/>
          <a:ext cx="0" cy="0"/>
          <a:chOff x="0" y="0"/>
          <a:chExt cx="0" cy="0"/>
        </a:xfrm>
      </p:grpSpPr>
      <p:sp>
        <p:nvSpPr>
          <p:cNvPr id="2" name="Naslov 1">
            <a:extLst>
              <a:ext uri="{FF2B5EF4-FFF2-40B4-BE49-F238E27FC236}">
                <a16:creationId xmlns:a16="http://schemas.microsoft.com/office/drawing/2014/main" id="{CEB6A06B-FAE6-522F-858B-78A2B46FFFB2}"/>
              </a:ext>
            </a:extLst>
          </p:cNvPr>
          <p:cNvSpPr>
            <a:spLocks noGrp="1"/>
          </p:cNvSpPr>
          <p:nvPr>
            <p:ph type="ctrTitle"/>
          </p:nvPr>
        </p:nvSpPr>
        <p:spPr>
          <a:xfrm>
            <a:off x="218662" y="399795"/>
            <a:ext cx="9736090" cy="1946833"/>
          </a:xfrm>
        </p:spPr>
        <p:txBody>
          <a:bodyPr vert="horz" lIns="91440" tIns="45720" rIns="91440" bIns="45720" rtlCol="0" anchor="b">
            <a:normAutofit/>
          </a:bodyPr>
          <a:lstStyle/>
          <a:p>
            <a:r>
              <a:rPr lang="sl-SI" sz="4000" b="1" kern="1200" dirty="0">
                <a:solidFill>
                  <a:srgbClr val="FFC000"/>
                </a:solidFill>
                <a:latin typeface="+mn-lt"/>
                <a:ea typeface="+mj-ea"/>
                <a:cs typeface="Arial" panose="020B0604020202020204" pitchFamily="34" charset="0"/>
              </a:rPr>
              <a:t>Temelji regijske kampanje</a:t>
            </a:r>
            <a:endParaRPr lang="en-GB" sz="4000" b="1" kern="1200" dirty="0">
              <a:solidFill>
                <a:srgbClr val="FFC000"/>
              </a:solidFill>
              <a:latin typeface="+mn-lt"/>
              <a:ea typeface="+mj-ea"/>
              <a:cs typeface="Arial" panose="020B0604020202020204" pitchFamily="34" charset="0"/>
            </a:endParaRPr>
          </a:p>
        </p:txBody>
      </p:sp>
      <p:sp>
        <p:nvSpPr>
          <p:cNvPr id="4" name="PoljeZBesedilom 3">
            <a:extLst>
              <a:ext uri="{FF2B5EF4-FFF2-40B4-BE49-F238E27FC236}">
                <a16:creationId xmlns:a16="http://schemas.microsoft.com/office/drawing/2014/main" id="{B3888F4F-12D1-4E64-20F0-FE86CE8B3291}"/>
              </a:ext>
            </a:extLst>
          </p:cNvPr>
          <p:cNvSpPr txBox="1"/>
          <p:nvPr/>
        </p:nvSpPr>
        <p:spPr>
          <a:xfrm>
            <a:off x="218662" y="3639108"/>
            <a:ext cx="7010041" cy="1328308"/>
          </a:xfrm>
          <a:prstGeom prst="rect">
            <a:avLst/>
          </a:prstGeom>
        </p:spPr>
        <p:txBody>
          <a:bodyPr vert="horz" lIns="91440" tIns="45720" rIns="91440" bIns="45720" rtlCol="0">
            <a:normAutofit/>
          </a:bodyPr>
          <a:lstStyle/>
          <a:p>
            <a:pPr>
              <a:lnSpc>
                <a:spcPct val="90000"/>
              </a:lnSpc>
              <a:spcBef>
                <a:spcPts val="1000"/>
              </a:spcBef>
            </a:pPr>
            <a:endParaRPr lang="en-GB" sz="2000" kern="1200" dirty="0">
              <a:solidFill>
                <a:schemeClr val="bg1"/>
              </a:solidFill>
              <a:latin typeface="Arial" panose="020B0604020202020204" pitchFamily="34" charset="0"/>
              <a:ea typeface="+mn-ea"/>
              <a:cs typeface="Arial" panose="020B0604020202020204" pitchFamily="34" charset="0"/>
            </a:endParaRPr>
          </a:p>
        </p:txBody>
      </p:sp>
      <p:sp>
        <p:nvSpPr>
          <p:cNvPr id="7" name="PoljeZBesedilom 6">
            <a:extLst>
              <a:ext uri="{FF2B5EF4-FFF2-40B4-BE49-F238E27FC236}">
                <a16:creationId xmlns:a16="http://schemas.microsoft.com/office/drawing/2014/main" id="{F04F0B49-839E-5023-649E-36B911D891BF}"/>
              </a:ext>
            </a:extLst>
          </p:cNvPr>
          <p:cNvSpPr txBox="1"/>
          <p:nvPr/>
        </p:nvSpPr>
        <p:spPr>
          <a:xfrm>
            <a:off x="293515" y="1636298"/>
            <a:ext cx="9009512" cy="5284011"/>
          </a:xfrm>
          <a:prstGeom prst="rect">
            <a:avLst/>
          </a:prstGeom>
          <a:noFill/>
        </p:spPr>
        <p:txBody>
          <a:bodyPr wrap="square" rtlCol="0">
            <a:spAutoFit/>
          </a:bodyPr>
          <a:lstStyle/>
          <a:p>
            <a:pPr>
              <a:lnSpc>
                <a:spcPct val="115000"/>
              </a:lnSpc>
              <a:spcAft>
                <a:spcPts val="800"/>
              </a:spcAft>
              <a:buNone/>
            </a:pPr>
            <a:r>
              <a:rPr lang="sl-SI"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sl-SI" sz="1800" kern="100" dirty="0">
              <a:effectLst/>
              <a:ea typeface="Aptos" panose="020B0004020202020204" pitchFamily="34" charset="0"/>
              <a:cs typeface="Times New Roman" panose="02020603050405020304" pitchFamily="18" charset="0"/>
            </a:endParaRPr>
          </a:p>
          <a:p>
            <a:pPr marL="285750" indent="-285750">
              <a:lnSpc>
                <a:spcPts val="3080"/>
              </a:lnSpc>
              <a:buFont typeface="Wingdings" panose="05000000000000000000" pitchFamily="2" charset="2"/>
              <a:buChar char="§"/>
            </a:pPr>
            <a:endParaRPr lang="sl-SI" sz="2800" dirty="0">
              <a:effectLst/>
              <a:ea typeface="Aptos" panose="020B0004020202020204" pitchFamily="34" charset="0"/>
              <a:cs typeface="Times New Roman" panose="02020603050405020304" pitchFamily="18" charset="0"/>
            </a:endParaRPr>
          </a:p>
          <a:p>
            <a:pPr marL="285750" indent="-285750">
              <a:lnSpc>
                <a:spcPts val="3080"/>
              </a:lnSpc>
              <a:buFont typeface="Wingdings" panose="05000000000000000000" pitchFamily="2" charset="2"/>
              <a:buChar char="§"/>
            </a:pPr>
            <a:r>
              <a:rPr lang="sl-SI" sz="2800" dirty="0">
                <a:ea typeface="Aptos" panose="020B0004020202020204" pitchFamily="34" charset="0"/>
                <a:cs typeface="Times New Roman" panose="02020603050405020304" pitchFamily="18" charset="0"/>
              </a:rPr>
              <a:t>Kakšna je naša regija – prednosti/slabosti/možnosti mobilnosti/trajnostne mobilnosti?</a:t>
            </a:r>
          </a:p>
          <a:p>
            <a:pPr>
              <a:lnSpc>
                <a:spcPts val="3080"/>
              </a:lnSpc>
            </a:pPr>
            <a:endParaRPr lang="sl-SI" sz="2800" dirty="0">
              <a:ea typeface="Aptos" panose="020B0004020202020204" pitchFamily="34" charset="0"/>
              <a:cs typeface="Times New Roman" panose="02020603050405020304" pitchFamily="18" charset="0"/>
            </a:endParaRPr>
          </a:p>
          <a:p>
            <a:pPr marL="285750" indent="-285750">
              <a:lnSpc>
                <a:spcPts val="3080"/>
              </a:lnSpc>
              <a:buFont typeface="Wingdings" panose="05000000000000000000" pitchFamily="2" charset="2"/>
              <a:buChar char="§"/>
            </a:pPr>
            <a:r>
              <a:rPr lang="sl-SI" sz="2800" dirty="0">
                <a:effectLst/>
                <a:ea typeface="Aptos" panose="020B0004020202020204" pitchFamily="34" charset="0"/>
                <a:cs typeface="Times New Roman" panose="02020603050405020304" pitchFamily="18" charset="0"/>
              </a:rPr>
              <a:t>Kako dolge so naše vsakdanje poti/katere?</a:t>
            </a:r>
          </a:p>
          <a:p>
            <a:pPr>
              <a:lnSpc>
                <a:spcPts val="3080"/>
              </a:lnSpc>
            </a:pPr>
            <a:endParaRPr lang="sl-SI" sz="2800" dirty="0">
              <a:effectLst/>
              <a:ea typeface="Aptos" panose="020B0004020202020204" pitchFamily="34" charset="0"/>
              <a:cs typeface="Times New Roman" panose="02020603050405020304" pitchFamily="18" charset="0"/>
            </a:endParaRPr>
          </a:p>
          <a:p>
            <a:pPr marL="285750" indent="-285750">
              <a:lnSpc>
                <a:spcPts val="3080"/>
              </a:lnSpc>
              <a:buFont typeface="Wingdings" panose="05000000000000000000" pitchFamily="2" charset="2"/>
              <a:buChar char="§"/>
            </a:pPr>
            <a:r>
              <a:rPr lang="sl-SI" sz="2800" dirty="0">
                <a:cs typeface="Times New Roman" panose="02020603050405020304" pitchFamily="18" charset="0"/>
              </a:rPr>
              <a:t>Poti, ki bi jih namesto z avtomobilom lahko opravili aktivno.</a:t>
            </a:r>
          </a:p>
          <a:p>
            <a:pPr>
              <a:lnSpc>
                <a:spcPts val="3080"/>
              </a:lnSpc>
            </a:pPr>
            <a:endParaRPr lang="sl-SI" sz="2800" dirty="0">
              <a:cs typeface="Times New Roman" panose="02020603050405020304" pitchFamily="18" charset="0"/>
            </a:endParaRPr>
          </a:p>
          <a:p>
            <a:pPr marL="285750" indent="-285750">
              <a:lnSpc>
                <a:spcPts val="3080"/>
              </a:lnSpc>
              <a:buFont typeface="Wingdings" panose="05000000000000000000" pitchFamily="2" charset="2"/>
              <a:buChar char="§"/>
            </a:pPr>
            <a:r>
              <a:rPr lang="sl-SI" sz="2800" dirty="0">
                <a:cs typeface="Times New Roman" panose="02020603050405020304" pitchFamily="18" charset="0"/>
              </a:rPr>
              <a:t>Velik delež ljudi tudi na kratkih razdaljah (2 do 5 km) predvsem za manjše opravke – športne, prostočasne aktivnosti – še vedno izbere avtomobil.</a:t>
            </a:r>
          </a:p>
        </p:txBody>
      </p:sp>
    </p:spTree>
    <p:extLst>
      <p:ext uri="{BB962C8B-B14F-4D97-AF65-F5344CB8AC3E}">
        <p14:creationId xmlns:p14="http://schemas.microsoft.com/office/powerpoint/2010/main" val="383515642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7">
                                            <p:txEl>
                                              <p:pRg st="2" end="2"/>
                                            </p:txEl>
                                          </p:spTgt>
                                        </p:tgtEl>
                                        <p:attrNameLst>
                                          <p:attrName>style.visibility</p:attrName>
                                        </p:attrNameLst>
                                      </p:cBhvr>
                                      <p:to>
                                        <p:strVal val="visible"/>
                                      </p:to>
                                    </p:set>
                                    <p:animEffect transition="in" filter="fade">
                                      <p:cBhvr>
                                        <p:cTn id="14" dur="1000"/>
                                        <p:tgtEl>
                                          <p:spTgt spid="7">
                                            <p:txEl>
                                              <p:pRg st="2" end="2"/>
                                            </p:txEl>
                                          </p:spTgt>
                                        </p:tgtEl>
                                      </p:cBhvr>
                                    </p:animEffect>
                                    <p:anim calcmode="lin" valueType="num">
                                      <p:cBhvr>
                                        <p:cTn id="15"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animEffect transition="in" filter="fade">
                                      <p:cBhvr>
                                        <p:cTn id="21" dur="1000"/>
                                        <p:tgtEl>
                                          <p:spTgt spid="7">
                                            <p:txEl>
                                              <p:pRg st="4" end="4"/>
                                            </p:txEl>
                                          </p:spTgt>
                                        </p:tgtEl>
                                      </p:cBhvr>
                                    </p:animEffect>
                                    <p:anim calcmode="lin" valueType="num">
                                      <p:cBhvr>
                                        <p:cTn id="22"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7">
                                            <p:txEl>
                                              <p:pRg st="6" end="6"/>
                                            </p:txEl>
                                          </p:spTgt>
                                        </p:tgtEl>
                                        <p:attrNameLst>
                                          <p:attrName>style.visibility</p:attrName>
                                        </p:attrNameLst>
                                      </p:cBhvr>
                                      <p:to>
                                        <p:strVal val="visible"/>
                                      </p:to>
                                    </p:set>
                                    <p:animEffect transition="in" filter="fade">
                                      <p:cBhvr>
                                        <p:cTn id="28" dur="1000"/>
                                        <p:tgtEl>
                                          <p:spTgt spid="7">
                                            <p:txEl>
                                              <p:pRg st="6" end="6"/>
                                            </p:txEl>
                                          </p:spTgt>
                                        </p:tgtEl>
                                      </p:cBhvr>
                                    </p:animEffect>
                                    <p:anim calcmode="lin" valueType="num">
                                      <p:cBhvr>
                                        <p:cTn id="29"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7" presetClass="entr" presetSubtype="0" fill="hold" grpId="0" nodeType="clickEffect">
                                  <p:stCondLst>
                                    <p:cond delay="0"/>
                                  </p:stCondLst>
                                  <p:childTnLst>
                                    <p:set>
                                      <p:cBhvr>
                                        <p:cTn id="34" dur="1" fill="hold">
                                          <p:stCondLst>
                                            <p:cond delay="0"/>
                                          </p:stCondLst>
                                        </p:cTn>
                                        <p:tgtEl>
                                          <p:spTgt spid="7">
                                            <p:txEl>
                                              <p:pRg st="8" end="8"/>
                                            </p:txEl>
                                          </p:spTgt>
                                        </p:tgtEl>
                                        <p:attrNameLst>
                                          <p:attrName>style.visibility</p:attrName>
                                        </p:attrNameLst>
                                      </p:cBhvr>
                                      <p:to>
                                        <p:strVal val="visible"/>
                                      </p:to>
                                    </p:set>
                                    <p:animEffect transition="in" filter="fade">
                                      <p:cBhvr>
                                        <p:cTn id="35" dur="1000"/>
                                        <p:tgtEl>
                                          <p:spTgt spid="7">
                                            <p:txEl>
                                              <p:pRg st="8" end="8"/>
                                            </p:txEl>
                                          </p:spTgt>
                                        </p:tgtEl>
                                      </p:cBhvr>
                                    </p:animEffect>
                                    <p:anim calcmode="lin" valueType="num">
                                      <p:cBhvr>
                                        <p:cTn id="36"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75923-8DBB-6CA2-53D4-810848E660A1}"/>
            </a:ext>
          </a:extLst>
        </p:cNvPr>
        <p:cNvGrpSpPr/>
        <p:nvPr/>
      </p:nvGrpSpPr>
      <p:grpSpPr>
        <a:xfrm>
          <a:off x="0" y="0"/>
          <a:ext cx="0" cy="0"/>
          <a:chOff x="0" y="0"/>
          <a:chExt cx="0" cy="0"/>
        </a:xfrm>
      </p:grpSpPr>
      <p:sp>
        <p:nvSpPr>
          <p:cNvPr id="4" name="PoljeZBesedilom 3">
            <a:extLst>
              <a:ext uri="{FF2B5EF4-FFF2-40B4-BE49-F238E27FC236}">
                <a16:creationId xmlns:a16="http://schemas.microsoft.com/office/drawing/2014/main" id="{9A0D4913-4C27-F9FD-F055-83EB27F33EDE}"/>
              </a:ext>
            </a:extLst>
          </p:cNvPr>
          <p:cNvSpPr txBox="1"/>
          <p:nvPr/>
        </p:nvSpPr>
        <p:spPr>
          <a:xfrm>
            <a:off x="218662" y="3639108"/>
            <a:ext cx="7010041" cy="1328308"/>
          </a:xfrm>
          <a:prstGeom prst="rect">
            <a:avLst/>
          </a:prstGeom>
        </p:spPr>
        <p:txBody>
          <a:bodyPr vert="horz" lIns="91440" tIns="45720" rIns="91440" bIns="45720" rtlCol="0">
            <a:normAutofit/>
          </a:bodyPr>
          <a:lstStyle/>
          <a:p>
            <a:pPr>
              <a:lnSpc>
                <a:spcPct val="90000"/>
              </a:lnSpc>
              <a:spcBef>
                <a:spcPts val="1000"/>
              </a:spcBef>
            </a:pPr>
            <a:endParaRPr lang="en-GB" sz="2000" kern="1200" dirty="0">
              <a:solidFill>
                <a:schemeClr val="bg1"/>
              </a:solidFill>
              <a:latin typeface="Arial" panose="020B0604020202020204" pitchFamily="34" charset="0"/>
              <a:ea typeface="+mn-ea"/>
              <a:cs typeface="Arial" panose="020B0604020202020204" pitchFamily="34" charset="0"/>
            </a:endParaRPr>
          </a:p>
        </p:txBody>
      </p:sp>
      <p:sp>
        <p:nvSpPr>
          <p:cNvPr id="5" name="PoljeZBesedilom 4">
            <a:extLst>
              <a:ext uri="{FF2B5EF4-FFF2-40B4-BE49-F238E27FC236}">
                <a16:creationId xmlns:a16="http://schemas.microsoft.com/office/drawing/2014/main" id="{C41DF8E6-09C6-B158-821E-ACDF8B9F74AD}"/>
              </a:ext>
            </a:extLst>
          </p:cNvPr>
          <p:cNvSpPr txBox="1"/>
          <p:nvPr/>
        </p:nvSpPr>
        <p:spPr>
          <a:xfrm>
            <a:off x="381810" y="1922678"/>
            <a:ext cx="7010041" cy="5242269"/>
          </a:xfrm>
          <a:prstGeom prst="rect">
            <a:avLst/>
          </a:prstGeom>
          <a:noFill/>
        </p:spPr>
        <p:txBody>
          <a:bodyPr wrap="square">
            <a:spAutoFit/>
          </a:bodyPr>
          <a:lstStyle/>
          <a:p>
            <a:pPr marL="0" marR="0" lvl="0" indent="0" algn="l" defTabSz="914400" rtl="0" eaLnBrk="1" fontAlgn="auto" latinLnBrk="0" hangingPunct="1">
              <a:lnSpc>
                <a:spcPts val="3080"/>
              </a:lnSpc>
              <a:spcBef>
                <a:spcPts val="0"/>
              </a:spcBef>
              <a:spcAft>
                <a:spcPts val="0"/>
              </a:spcAft>
              <a:buClrTx/>
              <a:buSzTx/>
              <a:buFontTx/>
              <a:buNone/>
              <a:tabLst/>
              <a:defRPr/>
            </a:pPr>
            <a:endParaRPr kumimoji="0" lang="sl-SI" sz="2400" b="0" i="0" u="none" strike="noStrike" kern="1200" cap="none" spc="0" normalizeH="0" baseline="0" noProof="0" dirty="0">
              <a:ln>
                <a:noFill/>
              </a:ln>
              <a:solidFill>
                <a:prstClr val="black"/>
              </a:solidFill>
              <a:effectLst/>
              <a:uLnTx/>
              <a:uFillTx/>
              <a:latin typeface="Calibri" panose="020F0502020204030204"/>
              <a:ea typeface="+mn-ea"/>
              <a:cs typeface="Times New Roman" panose="02020603050405020304" pitchFamily="18" charset="0"/>
            </a:endParaRPr>
          </a:p>
          <a:p>
            <a:pPr marL="285750" marR="0" lvl="0" indent="-285750" algn="l" defTabSz="914400" rtl="0" eaLnBrk="1" fontAlgn="auto" latinLnBrk="0" hangingPunct="1">
              <a:lnSpc>
                <a:spcPts val="3080"/>
              </a:lnSpc>
              <a:spcBef>
                <a:spcPts val="0"/>
              </a:spcBef>
              <a:spcAft>
                <a:spcPts val="0"/>
              </a:spcAft>
              <a:buClrTx/>
              <a:buSzTx/>
              <a:buFont typeface="Wingdings" panose="05000000000000000000" pitchFamily="2" charset="2"/>
              <a:buChar char="§"/>
              <a:tabLst/>
              <a:defRPr/>
            </a:pPr>
            <a:r>
              <a:rPr kumimoji="0" lang="sl-SI" sz="2800" b="0" i="0" u="none" strike="noStrike" kern="1200" cap="none" spc="0" normalizeH="0" baseline="0" noProof="0" dirty="0">
                <a:ln>
                  <a:noFill/>
                </a:ln>
                <a:solidFill>
                  <a:prstClr val="black"/>
                </a:solidFill>
                <a:effectLst/>
                <a:uLnTx/>
                <a:uFillTx/>
                <a:ea typeface="+mn-ea"/>
                <a:cs typeface="Times New Roman" panose="02020603050405020304" pitchFamily="18" charset="0"/>
              </a:rPr>
              <a:t>Kratke poti – ki niso vsakodnevne, obvezujoče, povezane s pravočasnostjo.</a:t>
            </a:r>
          </a:p>
          <a:p>
            <a:pPr marL="285750" marR="0" lvl="0" indent="-285750" algn="l" defTabSz="914400" rtl="0" eaLnBrk="1" fontAlgn="auto" latinLnBrk="0" hangingPunct="1">
              <a:lnSpc>
                <a:spcPts val="3080"/>
              </a:lnSpc>
              <a:spcBef>
                <a:spcPts val="0"/>
              </a:spcBef>
              <a:spcAft>
                <a:spcPts val="0"/>
              </a:spcAft>
              <a:buClrTx/>
              <a:buSzTx/>
              <a:buFont typeface="Wingdings" panose="05000000000000000000" pitchFamily="2" charset="2"/>
              <a:buChar char="§"/>
              <a:tabLst/>
              <a:defRPr/>
            </a:pPr>
            <a:endParaRPr lang="sl-SI" sz="2800" dirty="0">
              <a:solidFill>
                <a:prstClr val="black"/>
              </a:solidFill>
              <a:cs typeface="Times New Roman" panose="02020603050405020304" pitchFamily="18" charset="0"/>
            </a:endParaRPr>
          </a:p>
          <a:p>
            <a:pPr marL="285750" marR="0" lvl="0" indent="-285750" algn="l" defTabSz="914400" rtl="0" eaLnBrk="1" fontAlgn="auto" latinLnBrk="0" hangingPunct="1">
              <a:lnSpc>
                <a:spcPts val="3080"/>
              </a:lnSpc>
              <a:spcBef>
                <a:spcPts val="0"/>
              </a:spcBef>
              <a:spcAft>
                <a:spcPts val="0"/>
              </a:spcAft>
              <a:buClrTx/>
              <a:buSzTx/>
              <a:buFont typeface="Wingdings" panose="05000000000000000000" pitchFamily="2" charset="2"/>
              <a:buChar char="§"/>
              <a:tabLst/>
              <a:defRPr/>
            </a:pPr>
            <a:r>
              <a:rPr kumimoji="0" lang="sl-SI" sz="2800" b="0" i="0" u="none" strike="noStrike" kern="1200" cap="none" spc="0" normalizeH="0" baseline="0" noProof="0" dirty="0">
                <a:ln>
                  <a:noFill/>
                </a:ln>
                <a:solidFill>
                  <a:prstClr val="black"/>
                </a:solidFill>
                <a:effectLst/>
                <a:uLnTx/>
                <a:uFillTx/>
                <a:ea typeface="+mn-ea"/>
                <a:cs typeface="Times New Roman" panose="02020603050405020304" pitchFamily="18" charset="0"/>
              </a:rPr>
              <a:t>Kje lahko naredimo največ?</a:t>
            </a:r>
          </a:p>
          <a:p>
            <a:pPr marR="0" lvl="0" algn="l" defTabSz="914400" rtl="0" eaLnBrk="1" fontAlgn="auto" latinLnBrk="0" hangingPunct="1">
              <a:lnSpc>
                <a:spcPts val="3080"/>
              </a:lnSpc>
              <a:spcBef>
                <a:spcPts val="0"/>
              </a:spcBef>
              <a:spcAft>
                <a:spcPts val="0"/>
              </a:spcAft>
              <a:buClrTx/>
              <a:buSzTx/>
              <a:tabLst/>
              <a:defRPr/>
            </a:pPr>
            <a:endParaRPr kumimoji="0" lang="sl-SI" sz="2800" b="0" i="0" u="none" strike="noStrike" kern="1200" cap="none" spc="0" normalizeH="0" baseline="0" noProof="0" dirty="0">
              <a:ln>
                <a:noFill/>
              </a:ln>
              <a:solidFill>
                <a:prstClr val="black"/>
              </a:solidFill>
              <a:effectLst/>
              <a:uLnTx/>
              <a:uFillTx/>
              <a:ea typeface="+mn-ea"/>
              <a:cs typeface="Times New Roman" panose="02020603050405020304" pitchFamily="18" charset="0"/>
            </a:endParaRPr>
          </a:p>
          <a:p>
            <a:pPr marL="285750" marR="0" lvl="0" indent="-285750" algn="l" defTabSz="914400" rtl="0" eaLnBrk="1" fontAlgn="auto" latinLnBrk="0" hangingPunct="1">
              <a:lnSpc>
                <a:spcPts val="3080"/>
              </a:lnSpc>
              <a:spcBef>
                <a:spcPts val="0"/>
              </a:spcBef>
              <a:spcAft>
                <a:spcPts val="0"/>
              </a:spcAft>
              <a:buClrTx/>
              <a:buSzTx/>
              <a:buFont typeface="Wingdings" panose="05000000000000000000" pitchFamily="2" charset="2"/>
              <a:buChar char="§"/>
              <a:tabLst/>
              <a:defRPr/>
            </a:pPr>
            <a:r>
              <a:rPr kumimoji="0" lang="sl-SI" sz="2800" b="0" i="0" u="none" strike="noStrike" kern="1200" cap="none" spc="0" normalizeH="0" baseline="0" noProof="0" dirty="0">
                <a:ln>
                  <a:noFill/>
                </a:ln>
                <a:solidFill>
                  <a:prstClr val="black"/>
                </a:solidFill>
                <a:effectLst/>
                <a:uLnTx/>
                <a:uFillTx/>
                <a:ea typeface="+mn-ea"/>
                <a:cs typeface="Times New Roman" panose="02020603050405020304" pitchFamily="18" charset="0"/>
              </a:rPr>
              <a:t>Kratke poti - ne-trajnostne oblike potovanja –v TVOJEM/ lokalnem okolju</a:t>
            </a:r>
            <a:r>
              <a:rPr lang="sl-SI" sz="2800" dirty="0">
                <a:solidFill>
                  <a:prstClr val="black"/>
                </a:solidFill>
                <a:cs typeface="Times New Roman" panose="02020603050405020304" pitchFamily="18" charset="0"/>
              </a:rPr>
              <a:t>!!!!</a:t>
            </a:r>
            <a:endParaRPr kumimoji="0" lang="sl-SI" sz="2800" b="0" i="0" u="none" strike="noStrike" kern="1200" cap="none" spc="0" normalizeH="0" baseline="0" noProof="0" dirty="0">
              <a:ln>
                <a:noFill/>
              </a:ln>
              <a:solidFill>
                <a:prstClr val="black"/>
              </a:solidFill>
              <a:effectLst/>
              <a:uLnTx/>
              <a:uFillTx/>
              <a:ea typeface="+mn-ea"/>
              <a:cs typeface="Times New Roman" panose="02020603050405020304" pitchFamily="18" charset="0"/>
            </a:endParaRPr>
          </a:p>
          <a:p>
            <a:pPr marR="0" lvl="0" algn="l" defTabSz="914400" rtl="0" eaLnBrk="1" fontAlgn="auto" latinLnBrk="0" hangingPunct="1">
              <a:lnSpc>
                <a:spcPts val="3080"/>
              </a:lnSpc>
              <a:spcBef>
                <a:spcPts val="0"/>
              </a:spcBef>
              <a:spcAft>
                <a:spcPts val="0"/>
              </a:spcAft>
              <a:buClrTx/>
              <a:buSzTx/>
              <a:tabLst/>
              <a:defRPr/>
            </a:pPr>
            <a:endParaRPr kumimoji="0" lang="sl-SI" sz="2800" b="0" i="0" u="none" strike="noStrike" kern="1200" cap="none" spc="0" normalizeH="0" baseline="0" noProof="0" dirty="0">
              <a:ln>
                <a:noFill/>
              </a:ln>
              <a:solidFill>
                <a:prstClr val="black"/>
              </a:solidFill>
              <a:effectLst/>
              <a:uLnTx/>
              <a:uFillTx/>
              <a:ea typeface="+mn-ea"/>
              <a:cs typeface="Times New Roman" panose="02020603050405020304" pitchFamily="18" charset="0"/>
            </a:endParaRPr>
          </a:p>
          <a:p>
            <a:pPr marL="285750" marR="0" lvl="0" indent="-285750" algn="l" defTabSz="914400" rtl="0" eaLnBrk="1" fontAlgn="auto" latinLnBrk="0" hangingPunct="1">
              <a:lnSpc>
                <a:spcPts val="3080"/>
              </a:lnSpc>
              <a:spcBef>
                <a:spcPts val="0"/>
              </a:spcBef>
              <a:spcAft>
                <a:spcPts val="0"/>
              </a:spcAft>
              <a:buClrTx/>
              <a:buSzTx/>
              <a:buFont typeface="Wingdings" panose="05000000000000000000" pitchFamily="2" charset="2"/>
              <a:buChar char="§"/>
              <a:tabLst/>
              <a:defRPr/>
            </a:pPr>
            <a:r>
              <a:rPr kumimoji="0" lang="sl-SI" sz="2800" b="0" i="0" u="none" strike="noStrike" kern="1200" cap="none" spc="0" normalizeH="0" baseline="0" noProof="0" dirty="0">
                <a:ln>
                  <a:noFill/>
                </a:ln>
                <a:solidFill>
                  <a:prstClr val="black"/>
                </a:solidFill>
                <a:effectLst/>
                <a:uLnTx/>
                <a:uFillTx/>
                <a:ea typeface="+mn-ea"/>
                <a:cs typeface="Times New Roman" panose="02020603050405020304" pitchFamily="18" charset="0"/>
              </a:rPr>
              <a:t> Sprememba potovalnih navad: 20-30 ponovitev, 3 mesece.</a:t>
            </a:r>
          </a:p>
          <a:p>
            <a:pPr marL="285750" marR="0" lvl="0" indent="-285750" algn="l" defTabSz="914400" rtl="0" eaLnBrk="1" fontAlgn="auto" latinLnBrk="0" hangingPunct="1">
              <a:lnSpc>
                <a:spcPts val="3080"/>
              </a:lnSpc>
              <a:spcBef>
                <a:spcPts val="0"/>
              </a:spcBef>
              <a:spcAft>
                <a:spcPts val="0"/>
              </a:spcAft>
              <a:buClrTx/>
              <a:buSzTx/>
              <a:buFont typeface="Wingdings" panose="05000000000000000000" pitchFamily="2" charset="2"/>
              <a:buChar char="§"/>
              <a:tabLst/>
              <a:defRPr/>
            </a:pPr>
            <a:endParaRPr lang="sl-SI" sz="2400" dirty="0">
              <a:solidFill>
                <a:prstClr val="black"/>
              </a:solidFill>
              <a:latin typeface="Calibri" panose="020F0502020204030204"/>
              <a:cs typeface="Times New Roman" panose="02020603050405020304" pitchFamily="18" charset="0"/>
            </a:endParaRPr>
          </a:p>
          <a:p>
            <a:pPr marL="285750" marR="0" lvl="0" indent="-285750" algn="l" defTabSz="914400" rtl="0" eaLnBrk="1" fontAlgn="auto" latinLnBrk="0" hangingPunct="1">
              <a:lnSpc>
                <a:spcPts val="3080"/>
              </a:lnSpc>
              <a:spcBef>
                <a:spcPts val="0"/>
              </a:spcBef>
              <a:spcAft>
                <a:spcPts val="0"/>
              </a:spcAft>
              <a:buClrTx/>
              <a:buSzTx/>
              <a:buFont typeface="Wingdings" panose="05000000000000000000" pitchFamily="2" charset="2"/>
              <a:buChar char="§"/>
              <a:tabLst/>
              <a:defRPr/>
            </a:pPr>
            <a:endParaRPr kumimoji="0" lang="sl-SI"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577784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5">
                                            <p:txEl>
                                              <p:pRg st="3" end="3"/>
                                            </p:txEl>
                                          </p:spTgt>
                                        </p:tgtEl>
                                        <p:attrNameLst>
                                          <p:attrName>style.visibility</p:attrName>
                                        </p:attrNameLst>
                                      </p:cBhvr>
                                      <p:to>
                                        <p:strVal val="visible"/>
                                      </p:to>
                                    </p:set>
                                    <p:animEffect transition="in" filter="fade">
                                      <p:cBhvr>
                                        <p:cTn id="14" dur="1000"/>
                                        <p:tgtEl>
                                          <p:spTgt spid="5">
                                            <p:txEl>
                                              <p:pRg st="3" end="3"/>
                                            </p:txEl>
                                          </p:spTgt>
                                        </p:tgtEl>
                                      </p:cBhvr>
                                    </p:animEffect>
                                    <p:anim calcmode="lin" valueType="num">
                                      <p:cBhvr>
                                        <p:cTn id="1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animEffect transition="in" filter="fade">
                                      <p:cBhvr>
                                        <p:cTn id="21" dur="1000"/>
                                        <p:tgtEl>
                                          <p:spTgt spid="5">
                                            <p:txEl>
                                              <p:pRg st="5" end="5"/>
                                            </p:txEl>
                                          </p:spTgt>
                                        </p:tgtEl>
                                      </p:cBhvr>
                                    </p:animEffect>
                                    <p:anim calcmode="lin" valueType="num">
                                      <p:cBhvr>
                                        <p:cTn id="22"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5">
                                            <p:txEl>
                                              <p:pRg st="7" end="7"/>
                                            </p:txEl>
                                          </p:spTgt>
                                        </p:tgtEl>
                                        <p:attrNameLst>
                                          <p:attrName>style.visibility</p:attrName>
                                        </p:attrNameLst>
                                      </p:cBhvr>
                                      <p:to>
                                        <p:strVal val="visible"/>
                                      </p:to>
                                    </p:set>
                                    <p:animEffect transition="in" filter="fade">
                                      <p:cBhvr>
                                        <p:cTn id="28" dur="1000"/>
                                        <p:tgtEl>
                                          <p:spTgt spid="5">
                                            <p:txEl>
                                              <p:pRg st="7" end="7"/>
                                            </p:txEl>
                                          </p:spTgt>
                                        </p:tgtEl>
                                      </p:cBhvr>
                                    </p:animEffect>
                                    <p:anim calcmode="lin" valueType="num">
                                      <p:cBhvr>
                                        <p:cTn id="29"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6053109C-6D09-D55F-5EEA-073388C1672F}"/>
              </a:ext>
            </a:extLst>
          </p:cNvPr>
          <p:cNvSpPr>
            <a:spLocks noGrp="1"/>
          </p:cNvSpPr>
          <p:nvPr>
            <p:ph type="title"/>
          </p:nvPr>
        </p:nvSpPr>
        <p:spPr>
          <a:xfrm>
            <a:off x="110835" y="1440873"/>
            <a:ext cx="5985165" cy="4195264"/>
          </a:xfrm>
        </p:spPr>
        <p:txBody>
          <a:bodyPr>
            <a:normAutofit/>
          </a:bodyPr>
          <a:lstStyle/>
          <a:p>
            <a:pPr algn="just"/>
            <a:r>
              <a:rPr lang="sl-SI" sz="4000" b="1" dirty="0">
                <a:solidFill>
                  <a:srgbClr val="FFC000"/>
                </a:solidFill>
              </a:rPr>
              <a:t>Ne želim stopiti v </a:t>
            </a:r>
          </a:p>
        </p:txBody>
      </p:sp>
      <p:pic>
        <p:nvPicPr>
          <p:cNvPr id="6" name="Slika 5">
            <a:extLst>
              <a:ext uri="{FF2B5EF4-FFF2-40B4-BE49-F238E27FC236}">
                <a16:creationId xmlns:a16="http://schemas.microsoft.com/office/drawing/2014/main" id="{3139CE60-082E-31C3-E816-2ACF9F359FA5}"/>
              </a:ext>
            </a:extLst>
          </p:cNvPr>
          <p:cNvPicPr>
            <a:picLocks noChangeAspect="1"/>
          </p:cNvPicPr>
          <p:nvPr/>
        </p:nvPicPr>
        <p:blipFill>
          <a:blip r:embed="rId2"/>
          <a:stretch>
            <a:fillRect/>
          </a:stretch>
        </p:blipFill>
        <p:spPr>
          <a:xfrm>
            <a:off x="6096000" y="1221863"/>
            <a:ext cx="2806507" cy="5057008"/>
          </a:xfrm>
          <a:prstGeom prst="rect">
            <a:avLst/>
          </a:prstGeom>
        </p:spPr>
      </p:pic>
      <p:sp>
        <p:nvSpPr>
          <p:cNvPr id="7" name="Puščica: desno 6">
            <a:extLst>
              <a:ext uri="{FF2B5EF4-FFF2-40B4-BE49-F238E27FC236}">
                <a16:creationId xmlns:a16="http://schemas.microsoft.com/office/drawing/2014/main" id="{E253557D-01E6-DB97-F305-366DCADA50EA}"/>
              </a:ext>
            </a:extLst>
          </p:cNvPr>
          <p:cNvSpPr/>
          <p:nvPr/>
        </p:nvSpPr>
        <p:spPr>
          <a:xfrm>
            <a:off x="4863830" y="3296189"/>
            <a:ext cx="978408" cy="484632"/>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l-SI"/>
          </a:p>
        </p:txBody>
      </p:sp>
    </p:spTree>
    <p:extLst>
      <p:ext uri="{BB962C8B-B14F-4D97-AF65-F5344CB8AC3E}">
        <p14:creationId xmlns:p14="http://schemas.microsoft.com/office/powerpoint/2010/main" val="2671956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C380F5B2-8482-FDDF-AEB0-2A701BEC186A}"/>
              </a:ext>
            </a:extLst>
          </p:cNvPr>
          <p:cNvSpPr>
            <a:spLocks noGrp="1"/>
          </p:cNvSpPr>
          <p:nvPr>
            <p:ph type="title"/>
          </p:nvPr>
        </p:nvSpPr>
        <p:spPr>
          <a:xfrm>
            <a:off x="838200" y="1424586"/>
            <a:ext cx="5562600" cy="4742749"/>
          </a:xfrm>
        </p:spPr>
        <p:txBody>
          <a:bodyPr>
            <a:normAutofit/>
          </a:bodyPr>
          <a:lstStyle/>
          <a:p>
            <a:r>
              <a:rPr lang="sl-SI" dirty="0" err="1">
                <a:solidFill>
                  <a:srgbClr val="FFC000"/>
                </a:solidFill>
              </a:rPr>
              <a:t>Mobilnostna</a:t>
            </a:r>
            <a:r>
              <a:rPr lang="sl-SI" dirty="0">
                <a:solidFill>
                  <a:srgbClr val="FFC000"/>
                </a:solidFill>
              </a:rPr>
              <a:t> akcija  </a:t>
            </a:r>
          </a:p>
        </p:txBody>
      </p:sp>
      <p:sp>
        <p:nvSpPr>
          <p:cNvPr id="4" name="Rectangle 1">
            <a:extLst>
              <a:ext uri="{FF2B5EF4-FFF2-40B4-BE49-F238E27FC236}">
                <a16:creationId xmlns:a16="http://schemas.microsoft.com/office/drawing/2014/main" id="{D05DF3AF-B5BD-5EB4-4F68-42BF1F7DB6BD}"/>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sl-SI"/>
          </a:p>
        </p:txBody>
      </p:sp>
      <p:pic>
        <p:nvPicPr>
          <p:cNvPr id="6" name="Slika 5">
            <a:extLst>
              <a:ext uri="{FF2B5EF4-FFF2-40B4-BE49-F238E27FC236}">
                <a16:creationId xmlns:a16="http://schemas.microsoft.com/office/drawing/2014/main" id="{8B8C8BD1-A71B-285B-1FDD-923209DE782F}"/>
              </a:ext>
            </a:extLst>
          </p:cNvPr>
          <p:cNvPicPr>
            <a:picLocks noChangeAspect="1"/>
          </p:cNvPicPr>
          <p:nvPr/>
        </p:nvPicPr>
        <p:blipFill>
          <a:blip r:embed="rId2"/>
          <a:stretch>
            <a:fillRect/>
          </a:stretch>
        </p:blipFill>
        <p:spPr>
          <a:xfrm>
            <a:off x="7304518" y="1739888"/>
            <a:ext cx="2057687" cy="3553321"/>
          </a:xfrm>
          <a:prstGeom prst="rect">
            <a:avLst/>
          </a:prstGeom>
        </p:spPr>
      </p:pic>
      <p:sp>
        <p:nvSpPr>
          <p:cNvPr id="7" name="Puščica: desno 6">
            <a:extLst>
              <a:ext uri="{FF2B5EF4-FFF2-40B4-BE49-F238E27FC236}">
                <a16:creationId xmlns:a16="http://schemas.microsoft.com/office/drawing/2014/main" id="{798CDCAE-8744-125C-E633-2264CE76398D}"/>
              </a:ext>
            </a:extLst>
          </p:cNvPr>
          <p:cNvSpPr/>
          <p:nvPr/>
        </p:nvSpPr>
        <p:spPr>
          <a:xfrm>
            <a:off x="5911596" y="3553644"/>
            <a:ext cx="978408" cy="484632"/>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l-SI"/>
          </a:p>
        </p:txBody>
      </p:sp>
    </p:spTree>
    <p:extLst>
      <p:ext uri="{BB962C8B-B14F-4D97-AF65-F5344CB8AC3E}">
        <p14:creationId xmlns:p14="http://schemas.microsoft.com/office/powerpoint/2010/main" val="1535951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01B73B8F-DBFA-FBE2-3D44-D43475490114}"/>
              </a:ext>
            </a:extLst>
          </p:cNvPr>
          <p:cNvSpPr>
            <a:spLocks noGrp="1"/>
          </p:cNvSpPr>
          <p:nvPr>
            <p:ph type="title"/>
          </p:nvPr>
        </p:nvSpPr>
        <p:spPr>
          <a:xfrm>
            <a:off x="1499681" y="1400783"/>
            <a:ext cx="4852482" cy="4805464"/>
          </a:xfrm>
        </p:spPr>
        <p:txBody>
          <a:bodyPr>
            <a:normAutofit/>
          </a:bodyPr>
          <a:lstStyle/>
          <a:p>
            <a:br>
              <a:rPr lang="sl-SI" dirty="0"/>
            </a:br>
            <a:br>
              <a:rPr lang="sl-SI" dirty="0"/>
            </a:br>
            <a:r>
              <a:rPr lang="sl-SI" dirty="0"/>
              <a:t> </a:t>
            </a:r>
          </a:p>
        </p:txBody>
      </p:sp>
      <p:sp>
        <p:nvSpPr>
          <p:cNvPr id="6" name="PoljeZBesedilom 5">
            <a:extLst>
              <a:ext uri="{FF2B5EF4-FFF2-40B4-BE49-F238E27FC236}">
                <a16:creationId xmlns:a16="http://schemas.microsoft.com/office/drawing/2014/main" id="{D5C27B4B-75BD-6A8A-18C6-D4D3AD4BC053}"/>
              </a:ext>
            </a:extLst>
          </p:cNvPr>
          <p:cNvSpPr txBox="1"/>
          <p:nvPr/>
        </p:nvSpPr>
        <p:spPr>
          <a:xfrm>
            <a:off x="2424654" y="1164134"/>
            <a:ext cx="10475844" cy="5693866"/>
          </a:xfrm>
          <a:prstGeom prst="rect">
            <a:avLst/>
          </a:prstGeom>
          <a:noFill/>
        </p:spPr>
        <p:txBody>
          <a:bodyPr wrap="square">
            <a:spAutoFit/>
          </a:bodyPr>
          <a:lstStyle/>
          <a:p>
            <a:pPr marL="457200" indent="-457200">
              <a:buFont typeface="Wingdings" panose="05000000000000000000" pitchFamily="2" charset="2"/>
              <a:buChar char="§"/>
            </a:pPr>
            <a:r>
              <a:rPr kumimoji="0" lang="sl-SI" sz="2800" b="0" i="0" u="none" strike="noStrike" kern="1200" cap="none" spc="0" normalizeH="0" baseline="0" noProof="0" dirty="0">
                <a:ln>
                  <a:noFill/>
                </a:ln>
                <a:solidFill>
                  <a:prstClr val="black"/>
                </a:solidFill>
                <a:effectLst/>
                <a:uLnTx/>
                <a:uFillTx/>
                <a:ea typeface="+mj-ea"/>
                <a:cs typeface="Arial" panose="020B0604020202020204" pitchFamily="34" charset="0"/>
              </a:rPr>
              <a:t>lokalno okolje</a:t>
            </a:r>
          </a:p>
          <a:p>
            <a:endParaRPr lang="sl-SI" sz="2800" dirty="0">
              <a:solidFill>
                <a:prstClr val="black"/>
              </a:solidFill>
              <a:ea typeface="+mj-ea"/>
              <a:cs typeface="Arial" panose="020B0604020202020204" pitchFamily="34" charset="0"/>
            </a:endParaRPr>
          </a:p>
          <a:p>
            <a:pPr marL="457200" indent="-457200">
              <a:buFont typeface="Wingdings" panose="05000000000000000000" pitchFamily="2" charset="2"/>
              <a:buChar char="§"/>
            </a:pPr>
            <a:r>
              <a:rPr kumimoji="0" lang="sl-SI" sz="2800" b="0" i="0" u="none" strike="noStrike" kern="1200" cap="none" spc="0" normalizeH="0" baseline="0" noProof="0" dirty="0">
                <a:ln>
                  <a:noFill/>
                </a:ln>
                <a:solidFill>
                  <a:prstClr val="black"/>
                </a:solidFill>
                <a:effectLst/>
                <a:uLnTx/>
                <a:uFillTx/>
                <a:ea typeface="+mj-ea"/>
                <a:cs typeface="Arial" panose="020B0604020202020204" pitchFamily="34" charset="0"/>
              </a:rPr>
              <a:t>kratka razdalja</a:t>
            </a:r>
          </a:p>
          <a:p>
            <a:pPr marL="457200" indent="-457200">
              <a:buFont typeface="Wingdings" panose="05000000000000000000" pitchFamily="2" charset="2"/>
              <a:buChar char="§"/>
            </a:pPr>
            <a:endParaRPr lang="sl-SI" sz="2800" dirty="0">
              <a:solidFill>
                <a:prstClr val="black"/>
              </a:solidFill>
              <a:ea typeface="+mj-ea"/>
              <a:cs typeface="Arial" panose="020B0604020202020204" pitchFamily="34" charset="0"/>
            </a:endParaRPr>
          </a:p>
          <a:p>
            <a:pPr marL="457200" indent="-457200">
              <a:buFont typeface="Wingdings" panose="05000000000000000000" pitchFamily="2" charset="2"/>
              <a:buChar char="§"/>
            </a:pPr>
            <a:r>
              <a:rPr lang="sl-SI" sz="2800" dirty="0">
                <a:solidFill>
                  <a:prstClr val="black"/>
                </a:solidFill>
                <a:ea typeface="+mj-ea"/>
                <a:cs typeface="Arial" panose="020B0604020202020204" pitchFamily="34" charset="0"/>
              </a:rPr>
              <a:t>aktivnost,</a:t>
            </a:r>
            <a:r>
              <a:rPr kumimoji="0" lang="sl-SI" sz="2800" b="0" i="0" u="none" strike="noStrike" kern="1200" cap="none" spc="0" normalizeH="0" baseline="0" noProof="0" dirty="0">
                <a:ln>
                  <a:noFill/>
                </a:ln>
                <a:solidFill>
                  <a:prstClr val="black"/>
                </a:solidFill>
                <a:effectLst/>
                <a:uLnTx/>
                <a:uFillTx/>
                <a:ea typeface="+mj-ea"/>
                <a:cs typeface="Arial" panose="020B0604020202020204" pitchFamily="34" charset="0"/>
              </a:rPr>
              <a:t> ki se ne ponavlja vsak dan</a:t>
            </a:r>
          </a:p>
          <a:p>
            <a:pPr marL="457200" indent="-457200">
              <a:buFont typeface="Wingdings" panose="05000000000000000000" pitchFamily="2" charset="2"/>
              <a:buChar char="§"/>
            </a:pPr>
            <a:endParaRPr lang="sl-SI" sz="2800" dirty="0">
              <a:solidFill>
                <a:prstClr val="black"/>
              </a:solidFill>
              <a:ea typeface="+mj-ea"/>
              <a:cs typeface="Arial" panose="020B0604020202020204" pitchFamily="34" charset="0"/>
            </a:endParaRPr>
          </a:p>
          <a:p>
            <a:pPr marL="457200" indent="-457200">
              <a:buFont typeface="Wingdings" panose="05000000000000000000" pitchFamily="2" charset="2"/>
              <a:buChar char="§"/>
            </a:pPr>
            <a:r>
              <a:rPr kumimoji="0" lang="sl-SI" sz="2800" b="0" i="0" u="none" strike="noStrike" kern="1200" cap="none" spc="0" normalizeH="0" baseline="0" noProof="0" dirty="0">
                <a:ln>
                  <a:noFill/>
                </a:ln>
                <a:solidFill>
                  <a:prstClr val="black"/>
                </a:solidFill>
                <a:effectLst/>
                <a:uLnTx/>
                <a:uFillTx/>
                <a:ea typeface="+mj-ea"/>
                <a:cs typeface="Arial" panose="020B0604020202020204" pitchFamily="34" charset="0"/>
              </a:rPr>
              <a:t>prostočasna aktivnost</a:t>
            </a:r>
          </a:p>
          <a:p>
            <a:pPr marL="457200" indent="-457200">
              <a:buFont typeface="Wingdings" panose="05000000000000000000" pitchFamily="2" charset="2"/>
              <a:buChar char="§"/>
            </a:pPr>
            <a:endParaRPr lang="sl-SI" sz="2800" dirty="0">
              <a:solidFill>
                <a:prstClr val="black"/>
              </a:solidFill>
              <a:ea typeface="+mj-ea"/>
              <a:cs typeface="Arial" panose="020B0604020202020204" pitchFamily="34" charset="0"/>
            </a:endParaRPr>
          </a:p>
          <a:p>
            <a:pPr marL="457200" indent="-457200">
              <a:buFont typeface="Wingdings" panose="05000000000000000000" pitchFamily="2" charset="2"/>
              <a:buChar char="§"/>
            </a:pPr>
            <a:r>
              <a:rPr kumimoji="0" lang="sl-SI" sz="2800" b="0" i="0" u="none" strike="noStrike" kern="1200" cap="none" spc="0" normalizeH="0" baseline="0" noProof="0" dirty="0">
                <a:ln>
                  <a:noFill/>
                </a:ln>
                <a:solidFill>
                  <a:prstClr val="black"/>
                </a:solidFill>
                <a:effectLst/>
                <a:uLnTx/>
                <a:uFillTx/>
                <a:ea typeface="+mj-ea"/>
                <a:cs typeface="Arial" panose="020B0604020202020204" pitchFamily="34" charset="0"/>
              </a:rPr>
              <a:t>ljudem v veselje</a:t>
            </a:r>
          </a:p>
          <a:p>
            <a:pPr marL="457200" indent="-457200">
              <a:buFont typeface="Wingdings" panose="05000000000000000000" pitchFamily="2" charset="2"/>
              <a:buChar char="§"/>
            </a:pPr>
            <a:endParaRPr lang="sl-SI" sz="2800" dirty="0">
              <a:solidFill>
                <a:prstClr val="black"/>
              </a:solidFill>
              <a:ea typeface="+mj-ea"/>
              <a:cs typeface="Arial" panose="020B0604020202020204" pitchFamily="34" charset="0"/>
            </a:endParaRPr>
          </a:p>
          <a:p>
            <a:pPr marL="457200" indent="-457200">
              <a:buFont typeface="Wingdings" panose="05000000000000000000" pitchFamily="2" charset="2"/>
              <a:buChar char="§"/>
            </a:pPr>
            <a:r>
              <a:rPr kumimoji="0" lang="sl-SI" sz="2800" b="0" i="0" u="none" strike="noStrike" kern="1200" cap="none" spc="0" normalizeH="0" baseline="0" noProof="0" dirty="0">
                <a:ln>
                  <a:noFill/>
                </a:ln>
                <a:solidFill>
                  <a:prstClr val="black"/>
                </a:solidFill>
                <a:effectLst/>
                <a:uLnTx/>
                <a:uFillTx/>
                <a:ea typeface="+mj-ea"/>
                <a:cs typeface="Arial" panose="020B0604020202020204" pitchFamily="34" charset="0"/>
              </a:rPr>
              <a:t>niso vezani na točno določeno uro</a:t>
            </a:r>
            <a:endParaRPr lang="sl-SI" sz="2800" dirty="0">
              <a:solidFill>
                <a:prstClr val="black"/>
              </a:solidFill>
              <a:ea typeface="+mj-ea"/>
              <a:cs typeface="Arial" panose="020B0604020202020204" pitchFamily="34" charset="0"/>
            </a:endParaRPr>
          </a:p>
          <a:p>
            <a:pPr marL="457200" indent="-457200">
              <a:buFont typeface="Wingdings" panose="05000000000000000000" pitchFamily="2" charset="2"/>
              <a:buChar char="§"/>
            </a:pPr>
            <a:endParaRPr lang="sl-SI" sz="2800" dirty="0">
              <a:solidFill>
                <a:prstClr val="black"/>
              </a:solidFill>
              <a:ea typeface="+mj-ea"/>
              <a:cs typeface="Arial" panose="020B0604020202020204" pitchFamily="34" charset="0"/>
            </a:endParaRPr>
          </a:p>
          <a:p>
            <a:pPr marL="457200" indent="-457200">
              <a:buFont typeface="Wingdings" panose="05000000000000000000" pitchFamily="2" charset="2"/>
              <a:buChar char="§"/>
            </a:pPr>
            <a:r>
              <a:rPr lang="sl-SI" sz="2800" dirty="0">
                <a:solidFill>
                  <a:prstClr val="black"/>
                </a:solidFill>
                <a:ea typeface="+mj-ea"/>
                <a:cs typeface="Arial" panose="020B0604020202020204" pitchFamily="34" charset="0"/>
              </a:rPr>
              <a:t>veliko ljudi, vse starostne skupine</a:t>
            </a:r>
            <a:endParaRPr lang="sl-SI" sz="2800" dirty="0"/>
          </a:p>
        </p:txBody>
      </p:sp>
      <p:sp>
        <p:nvSpPr>
          <p:cNvPr id="8" name="PoljeZBesedilom 7">
            <a:extLst>
              <a:ext uri="{FF2B5EF4-FFF2-40B4-BE49-F238E27FC236}">
                <a16:creationId xmlns:a16="http://schemas.microsoft.com/office/drawing/2014/main" id="{8E83F2EC-A9C5-B9B0-08EF-9F1A667D4C4A}"/>
              </a:ext>
            </a:extLst>
          </p:cNvPr>
          <p:cNvSpPr txBox="1"/>
          <p:nvPr/>
        </p:nvSpPr>
        <p:spPr>
          <a:xfrm>
            <a:off x="332785" y="3527393"/>
            <a:ext cx="2723744" cy="707886"/>
          </a:xfrm>
          <a:prstGeom prst="rect">
            <a:avLst/>
          </a:prstGeom>
          <a:noFill/>
        </p:spPr>
        <p:txBody>
          <a:bodyPr wrap="square" rtlCol="0">
            <a:spAutoFit/>
          </a:bodyPr>
          <a:lstStyle/>
          <a:p>
            <a:r>
              <a:rPr lang="sl-SI" sz="4000" b="1" dirty="0">
                <a:solidFill>
                  <a:srgbClr val="FFC000"/>
                </a:solidFill>
              </a:rPr>
              <a:t>CILJ</a:t>
            </a:r>
          </a:p>
        </p:txBody>
      </p:sp>
    </p:spTree>
    <p:extLst>
      <p:ext uri="{BB962C8B-B14F-4D97-AF65-F5344CB8AC3E}">
        <p14:creationId xmlns:p14="http://schemas.microsoft.com/office/powerpoint/2010/main" val="1450046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oljeZBesedilom 1">
            <a:extLst>
              <a:ext uri="{FF2B5EF4-FFF2-40B4-BE49-F238E27FC236}">
                <a16:creationId xmlns:a16="http://schemas.microsoft.com/office/drawing/2014/main" id="{72756B28-D0A5-4CBA-EDC3-C80482C6F23A}"/>
              </a:ext>
            </a:extLst>
          </p:cNvPr>
          <p:cNvSpPr txBox="1"/>
          <p:nvPr/>
        </p:nvSpPr>
        <p:spPr>
          <a:xfrm>
            <a:off x="496109" y="661480"/>
            <a:ext cx="8200417" cy="6524863"/>
          </a:xfrm>
          <a:prstGeom prst="rect">
            <a:avLst/>
          </a:prstGeom>
          <a:noFill/>
        </p:spPr>
        <p:txBody>
          <a:bodyPr wrap="square" rtlCol="0">
            <a:spAutoFit/>
          </a:bodyPr>
          <a:lstStyle/>
          <a:p>
            <a:endParaRPr lang="sl-SI" dirty="0"/>
          </a:p>
          <a:p>
            <a:endParaRPr lang="sl-SI" dirty="0"/>
          </a:p>
          <a:p>
            <a:endParaRPr lang="sl-SI" dirty="0"/>
          </a:p>
          <a:p>
            <a:pPr marL="457200" indent="-457200">
              <a:buFont typeface="Wingdings" panose="05000000000000000000" pitchFamily="2" charset="2"/>
              <a:buChar char="§"/>
            </a:pPr>
            <a:r>
              <a:rPr lang="sl-SI" sz="2800" dirty="0"/>
              <a:t>izvajalec na terenu zainteresiran</a:t>
            </a:r>
          </a:p>
          <a:p>
            <a:pPr marL="457200" indent="-457200">
              <a:buFont typeface="Wingdings" panose="05000000000000000000" pitchFamily="2" charset="2"/>
              <a:buChar char="§"/>
            </a:pPr>
            <a:endParaRPr lang="sl-SI" sz="2800" dirty="0"/>
          </a:p>
          <a:p>
            <a:pPr marL="457200" indent="-457200">
              <a:buFont typeface="Wingdings" panose="05000000000000000000" pitchFamily="2" charset="2"/>
              <a:buChar char="§"/>
            </a:pPr>
            <a:r>
              <a:rPr lang="sl-SI" sz="2800" dirty="0"/>
              <a:t>oglaševanje – številčno velika adrema, splet, družbena omrežja + povezava z drugimi lokalnimi deležniki</a:t>
            </a:r>
          </a:p>
          <a:p>
            <a:pPr marL="457200" indent="-457200">
              <a:buFont typeface="Wingdings" panose="05000000000000000000" pitchFamily="2" charset="2"/>
              <a:buChar char="§"/>
            </a:pPr>
            <a:endParaRPr lang="sl-SI" sz="2800" dirty="0"/>
          </a:p>
          <a:p>
            <a:pPr marL="457200" indent="-457200">
              <a:buFont typeface="Wingdings" panose="05000000000000000000" pitchFamily="2" charset="2"/>
              <a:buChar char="§"/>
            </a:pPr>
            <a:r>
              <a:rPr lang="sl-SI" sz="2800" dirty="0"/>
              <a:t>kaj lahko beležimo?</a:t>
            </a:r>
          </a:p>
          <a:p>
            <a:pPr marL="457200" indent="-457200">
              <a:buFont typeface="Wingdings" panose="05000000000000000000" pitchFamily="2" charset="2"/>
              <a:buChar char="§"/>
            </a:pPr>
            <a:endParaRPr lang="sl-SI" sz="2800" dirty="0"/>
          </a:p>
          <a:p>
            <a:pPr marL="457200" indent="-457200">
              <a:buFont typeface="Wingdings" panose="05000000000000000000" pitchFamily="2" charset="2"/>
              <a:buChar char="§"/>
            </a:pPr>
            <a:r>
              <a:rPr lang="sl-SI" sz="2800" dirty="0"/>
              <a:t>koliko časa bo aktivnost trajala?</a:t>
            </a:r>
          </a:p>
          <a:p>
            <a:pPr marL="457200" indent="-457200">
              <a:buFont typeface="Wingdings" panose="05000000000000000000" pitchFamily="2" charset="2"/>
              <a:buChar char="§"/>
            </a:pPr>
            <a:endParaRPr lang="sl-SI" sz="2800" dirty="0"/>
          </a:p>
          <a:p>
            <a:pPr marL="457200" indent="-457200">
              <a:buFont typeface="Wingdings" panose="05000000000000000000" pitchFamily="2" charset="2"/>
              <a:buChar char="§"/>
            </a:pPr>
            <a:r>
              <a:rPr lang="sl-SI" sz="2800" dirty="0"/>
              <a:t>kako dodatno pritegniti ljudi</a:t>
            </a:r>
          </a:p>
          <a:p>
            <a:pPr marL="457200" indent="-457200">
              <a:buFont typeface="Wingdings" panose="05000000000000000000" pitchFamily="2" charset="2"/>
              <a:buChar char="§"/>
            </a:pPr>
            <a:endParaRPr lang="sl-SI" sz="2800" dirty="0"/>
          </a:p>
          <a:p>
            <a:pPr marL="457200" indent="-457200">
              <a:buFont typeface="Wingdings" panose="05000000000000000000" pitchFamily="2" charset="2"/>
              <a:buChar char="§"/>
            </a:pPr>
            <a:endParaRPr lang="sl-SI" sz="2800" dirty="0"/>
          </a:p>
        </p:txBody>
      </p:sp>
      <p:sp>
        <p:nvSpPr>
          <p:cNvPr id="3" name="Puščica: desno 2">
            <a:extLst>
              <a:ext uri="{FF2B5EF4-FFF2-40B4-BE49-F238E27FC236}">
                <a16:creationId xmlns:a16="http://schemas.microsoft.com/office/drawing/2014/main" id="{F9EBED94-7E71-09A4-9030-677687FCF803}"/>
              </a:ext>
            </a:extLst>
          </p:cNvPr>
          <p:cNvSpPr/>
          <p:nvPr/>
        </p:nvSpPr>
        <p:spPr>
          <a:xfrm>
            <a:off x="6507805" y="3878937"/>
            <a:ext cx="978408" cy="484632"/>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4" name="PoljeZBesedilom 3">
            <a:extLst>
              <a:ext uri="{FF2B5EF4-FFF2-40B4-BE49-F238E27FC236}">
                <a16:creationId xmlns:a16="http://schemas.microsoft.com/office/drawing/2014/main" id="{C369C9CC-67F4-00BF-CDF5-FE51F0D769A5}"/>
              </a:ext>
            </a:extLst>
          </p:cNvPr>
          <p:cNvSpPr txBox="1"/>
          <p:nvPr/>
        </p:nvSpPr>
        <p:spPr>
          <a:xfrm>
            <a:off x="8618707" y="3767310"/>
            <a:ext cx="2850204" cy="707886"/>
          </a:xfrm>
          <a:prstGeom prst="rect">
            <a:avLst/>
          </a:prstGeom>
          <a:noFill/>
        </p:spPr>
        <p:txBody>
          <a:bodyPr wrap="square" rtlCol="0">
            <a:spAutoFit/>
          </a:bodyPr>
          <a:lstStyle/>
          <a:p>
            <a:r>
              <a:rPr lang="sl-SI" sz="4000" b="1" dirty="0">
                <a:solidFill>
                  <a:srgbClr val="FFC000"/>
                </a:solidFill>
              </a:rPr>
              <a:t>Knjižnice</a:t>
            </a:r>
          </a:p>
        </p:txBody>
      </p:sp>
    </p:spTree>
    <p:extLst>
      <p:ext uri="{BB962C8B-B14F-4D97-AF65-F5344CB8AC3E}">
        <p14:creationId xmlns:p14="http://schemas.microsoft.com/office/powerpoint/2010/main" val="2956309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lika 3">
            <a:extLst>
              <a:ext uri="{FF2B5EF4-FFF2-40B4-BE49-F238E27FC236}">
                <a16:creationId xmlns:a16="http://schemas.microsoft.com/office/drawing/2014/main" id="{6DA11BDB-0700-3882-464D-7B0DBF8E202E}"/>
              </a:ext>
            </a:extLst>
          </p:cNvPr>
          <p:cNvPicPr>
            <a:picLocks noChangeAspect="1"/>
          </p:cNvPicPr>
          <p:nvPr/>
        </p:nvPicPr>
        <p:blipFill>
          <a:blip r:embed="rId2"/>
          <a:stretch>
            <a:fillRect/>
          </a:stretch>
        </p:blipFill>
        <p:spPr>
          <a:xfrm>
            <a:off x="1518808" y="2358997"/>
            <a:ext cx="3536153" cy="3560539"/>
          </a:xfrm>
          <a:prstGeom prst="rect">
            <a:avLst/>
          </a:prstGeom>
        </p:spPr>
      </p:pic>
      <p:pic>
        <p:nvPicPr>
          <p:cNvPr id="6" name="Slika 5">
            <a:extLst>
              <a:ext uri="{FF2B5EF4-FFF2-40B4-BE49-F238E27FC236}">
                <a16:creationId xmlns:a16="http://schemas.microsoft.com/office/drawing/2014/main" id="{4EB946B1-B814-DA0C-DAEE-C8770D1BCC23}"/>
              </a:ext>
            </a:extLst>
          </p:cNvPr>
          <p:cNvPicPr>
            <a:picLocks noChangeAspect="1"/>
          </p:cNvPicPr>
          <p:nvPr/>
        </p:nvPicPr>
        <p:blipFill>
          <a:blip r:embed="rId3"/>
          <a:stretch>
            <a:fillRect/>
          </a:stretch>
        </p:blipFill>
        <p:spPr>
          <a:xfrm>
            <a:off x="6349773" y="2626895"/>
            <a:ext cx="3101554" cy="3101554"/>
          </a:xfrm>
          <a:prstGeom prst="rect">
            <a:avLst/>
          </a:prstGeom>
        </p:spPr>
      </p:pic>
    </p:spTree>
    <p:extLst>
      <p:ext uri="{BB962C8B-B14F-4D97-AF65-F5344CB8AC3E}">
        <p14:creationId xmlns:p14="http://schemas.microsoft.com/office/powerpoint/2010/main" val="1566515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CFBA6E53-DF5A-DE70-6999-8B3BA8367B91}"/>
              </a:ext>
            </a:extLst>
          </p:cNvPr>
          <p:cNvSpPr>
            <a:spLocks noGrp="1"/>
          </p:cNvSpPr>
          <p:nvPr>
            <p:ph type="ctrTitle"/>
          </p:nvPr>
        </p:nvSpPr>
        <p:spPr>
          <a:xfrm>
            <a:off x="0" y="1299393"/>
            <a:ext cx="11765814" cy="1139118"/>
          </a:xfrm>
        </p:spPr>
        <p:txBody>
          <a:bodyPr>
            <a:normAutofit fontScale="90000"/>
          </a:bodyPr>
          <a:lstStyle/>
          <a:p>
            <a:r>
              <a:rPr lang="sl-SI" sz="4000" dirty="0">
                <a:solidFill>
                  <a:srgbClr val="FFC000"/>
                </a:solidFill>
                <a:latin typeface="+mn-lt"/>
              </a:rPr>
              <a:t>V knjižnico se pripelji s kolesom in zadeni nagrado! ETM 2024</a:t>
            </a:r>
          </a:p>
        </p:txBody>
      </p:sp>
      <p:sp>
        <p:nvSpPr>
          <p:cNvPr id="5" name="PoljeZBesedilom 4">
            <a:extLst>
              <a:ext uri="{FF2B5EF4-FFF2-40B4-BE49-F238E27FC236}">
                <a16:creationId xmlns:a16="http://schemas.microsoft.com/office/drawing/2014/main" id="{02688BF4-4EC6-0C59-A6DB-30D0194E2E56}"/>
              </a:ext>
            </a:extLst>
          </p:cNvPr>
          <p:cNvSpPr txBox="1"/>
          <p:nvPr/>
        </p:nvSpPr>
        <p:spPr>
          <a:xfrm>
            <a:off x="141052" y="2438511"/>
            <a:ext cx="10170268" cy="4401205"/>
          </a:xfrm>
          <a:prstGeom prst="rect">
            <a:avLst/>
          </a:prstGeom>
          <a:noFill/>
        </p:spPr>
        <p:txBody>
          <a:bodyPr wrap="square">
            <a:spAutoFit/>
          </a:bodyPr>
          <a:lstStyle/>
          <a:p>
            <a:r>
              <a:rPr lang="sl-SI" sz="2800" dirty="0">
                <a:solidFill>
                  <a:schemeClr val="bg1"/>
                </a:solidFill>
              </a:rPr>
              <a:t>Mestna knjižnica Ljubljana - 9 knjižnic v različnih občinah LUR:</a:t>
            </a:r>
          </a:p>
          <a:p>
            <a:r>
              <a:rPr lang="sl-SI" sz="2800" dirty="0">
                <a:solidFill>
                  <a:schemeClr val="bg1"/>
                </a:solidFill>
              </a:rPr>
              <a:t>-	Knjižnica Brezovica,</a:t>
            </a:r>
          </a:p>
          <a:p>
            <a:r>
              <a:rPr lang="sl-SI" sz="2800" dirty="0">
                <a:solidFill>
                  <a:schemeClr val="bg1"/>
                </a:solidFill>
              </a:rPr>
              <a:t>-	Knjižnica Frana Levstika – Velike Lašče,</a:t>
            </a:r>
          </a:p>
          <a:p>
            <a:r>
              <a:rPr lang="sl-SI" sz="2800" dirty="0">
                <a:solidFill>
                  <a:schemeClr val="bg1"/>
                </a:solidFill>
              </a:rPr>
              <a:t>-	Knjižnica Horjul,</a:t>
            </a:r>
          </a:p>
          <a:p>
            <a:r>
              <a:rPr lang="sl-SI" sz="2800" dirty="0">
                <a:solidFill>
                  <a:schemeClr val="bg1"/>
                </a:solidFill>
              </a:rPr>
              <a:t>-	Knjižnica Ig,</a:t>
            </a:r>
          </a:p>
          <a:p>
            <a:r>
              <a:rPr lang="sl-SI" sz="2800" dirty="0">
                <a:solidFill>
                  <a:schemeClr val="bg1"/>
                </a:solidFill>
              </a:rPr>
              <a:t>-	Knjižnica Jurij Vega – Dol pri Ljubljani,</a:t>
            </a:r>
          </a:p>
          <a:p>
            <a:r>
              <a:rPr lang="sl-SI" sz="2800" dirty="0">
                <a:solidFill>
                  <a:schemeClr val="bg1"/>
                </a:solidFill>
              </a:rPr>
              <a:t>-	Knjižnica Otona Župančiča,</a:t>
            </a:r>
          </a:p>
          <a:p>
            <a:r>
              <a:rPr lang="sl-SI" sz="2800" dirty="0">
                <a:solidFill>
                  <a:schemeClr val="bg1"/>
                </a:solidFill>
              </a:rPr>
              <a:t>-	Knjižnica Dobrova,</a:t>
            </a:r>
          </a:p>
          <a:p>
            <a:r>
              <a:rPr lang="sl-SI" sz="2800" dirty="0">
                <a:solidFill>
                  <a:schemeClr val="bg1"/>
                </a:solidFill>
              </a:rPr>
              <a:t>-	Knjižnica Škofljica in</a:t>
            </a:r>
          </a:p>
          <a:p>
            <a:r>
              <a:rPr lang="sl-SI" sz="2800" dirty="0">
                <a:solidFill>
                  <a:schemeClr val="bg1"/>
                </a:solidFill>
              </a:rPr>
              <a:t>-	Knjižnica Vodice.</a:t>
            </a:r>
          </a:p>
        </p:txBody>
      </p:sp>
    </p:spTree>
    <p:extLst>
      <p:ext uri="{BB962C8B-B14F-4D97-AF65-F5344CB8AC3E}">
        <p14:creationId xmlns:p14="http://schemas.microsoft.com/office/powerpoint/2010/main" val="1719106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B267B1F3-FD06-B3B7-7A85-C28F9F2A07DA}"/>
              </a:ext>
            </a:extLst>
          </p:cNvPr>
          <p:cNvPicPr>
            <a:picLocks noGrp="1" noChangeAspect="1"/>
          </p:cNvPicPr>
          <p:nvPr>
            <p:ph idx="1"/>
          </p:nvPr>
        </p:nvPicPr>
        <p:blipFill>
          <a:blip r:embed="rId2"/>
          <a:stretch>
            <a:fillRect/>
          </a:stretch>
        </p:blipFill>
        <p:spPr>
          <a:xfrm>
            <a:off x="469972" y="2354093"/>
            <a:ext cx="3294632" cy="3747973"/>
          </a:xfrm>
        </p:spPr>
      </p:pic>
      <p:pic>
        <p:nvPicPr>
          <p:cNvPr id="7" name="Slika 6">
            <a:extLst>
              <a:ext uri="{FF2B5EF4-FFF2-40B4-BE49-F238E27FC236}">
                <a16:creationId xmlns:a16="http://schemas.microsoft.com/office/drawing/2014/main" id="{3FF1FDDA-03E4-DEED-3B22-241B9D5AEEFB}"/>
              </a:ext>
            </a:extLst>
          </p:cNvPr>
          <p:cNvPicPr>
            <a:picLocks noChangeAspect="1"/>
          </p:cNvPicPr>
          <p:nvPr/>
        </p:nvPicPr>
        <p:blipFill>
          <a:blip r:embed="rId3"/>
          <a:stretch>
            <a:fillRect/>
          </a:stretch>
        </p:blipFill>
        <p:spPr>
          <a:xfrm>
            <a:off x="4003898" y="1340418"/>
            <a:ext cx="3464133" cy="5175115"/>
          </a:xfrm>
          <a:prstGeom prst="rect">
            <a:avLst/>
          </a:prstGeom>
        </p:spPr>
      </p:pic>
      <p:pic>
        <p:nvPicPr>
          <p:cNvPr id="9" name="Slika 8">
            <a:extLst>
              <a:ext uri="{FF2B5EF4-FFF2-40B4-BE49-F238E27FC236}">
                <a16:creationId xmlns:a16="http://schemas.microsoft.com/office/drawing/2014/main" id="{5C2209CD-B406-FAFA-055E-13ED77B586A6}"/>
              </a:ext>
            </a:extLst>
          </p:cNvPr>
          <p:cNvPicPr>
            <a:picLocks noChangeAspect="1"/>
          </p:cNvPicPr>
          <p:nvPr/>
        </p:nvPicPr>
        <p:blipFill>
          <a:blip r:embed="rId4"/>
          <a:stretch>
            <a:fillRect/>
          </a:stretch>
        </p:blipFill>
        <p:spPr>
          <a:xfrm>
            <a:off x="7796782" y="2354093"/>
            <a:ext cx="3565125" cy="3747973"/>
          </a:xfrm>
          <a:prstGeom prst="rect">
            <a:avLst/>
          </a:prstGeom>
        </p:spPr>
      </p:pic>
    </p:spTree>
    <p:extLst>
      <p:ext uri="{BB962C8B-B14F-4D97-AF65-F5344CB8AC3E}">
        <p14:creationId xmlns:p14="http://schemas.microsoft.com/office/powerpoint/2010/main" val="8412304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8BF78255-B0EE-4F26-7E45-902C50821774}"/>
              </a:ext>
            </a:extLst>
          </p:cNvPr>
          <p:cNvPicPr>
            <a:picLocks noGrp="1" noChangeAspect="1"/>
          </p:cNvPicPr>
          <p:nvPr>
            <p:ph idx="1"/>
          </p:nvPr>
        </p:nvPicPr>
        <p:blipFill>
          <a:blip r:embed="rId2"/>
          <a:stretch>
            <a:fillRect/>
          </a:stretch>
        </p:blipFill>
        <p:spPr>
          <a:xfrm>
            <a:off x="339313" y="1791107"/>
            <a:ext cx="7846933" cy="4727068"/>
          </a:xfrm>
        </p:spPr>
      </p:pic>
      <p:pic>
        <p:nvPicPr>
          <p:cNvPr id="3" name="Slika 2">
            <a:extLst>
              <a:ext uri="{FF2B5EF4-FFF2-40B4-BE49-F238E27FC236}">
                <a16:creationId xmlns:a16="http://schemas.microsoft.com/office/drawing/2014/main" id="{112F7211-A648-3D2E-B6C3-591E1161F63C}"/>
              </a:ext>
            </a:extLst>
          </p:cNvPr>
          <p:cNvPicPr>
            <a:picLocks noChangeAspect="1"/>
          </p:cNvPicPr>
          <p:nvPr/>
        </p:nvPicPr>
        <p:blipFill>
          <a:blip r:embed="rId3"/>
          <a:stretch>
            <a:fillRect/>
          </a:stretch>
        </p:blipFill>
        <p:spPr>
          <a:xfrm>
            <a:off x="8094372" y="1678370"/>
            <a:ext cx="3964844" cy="4763170"/>
          </a:xfrm>
          <a:prstGeom prst="rect">
            <a:avLst/>
          </a:prstGeom>
        </p:spPr>
      </p:pic>
    </p:spTree>
    <p:extLst>
      <p:ext uri="{BB962C8B-B14F-4D97-AF65-F5344CB8AC3E}">
        <p14:creationId xmlns:p14="http://schemas.microsoft.com/office/powerpoint/2010/main" val="92321751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E1174EB3-0911-D941-3C76-5AA0B791FC17}"/>
              </a:ext>
            </a:extLst>
          </p:cNvPr>
          <p:cNvPicPr>
            <a:picLocks noGrp="1" noChangeAspect="1"/>
          </p:cNvPicPr>
          <p:nvPr>
            <p:ph idx="1"/>
          </p:nvPr>
        </p:nvPicPr>
        <p:blipFill>
          <a:blip r:embed="rId2"/>
          <a:stretch>
            <a:fillRect/>
          </a:stretch>
        </p:blipFill>
        <p:spPr>
          <a:xfrm>
            <a:off x="0" y="1341323"/>
            <a:ext cx="9105089" cy="5419401"/>
          </a:xfrm>
        </p:spPr>
      </p:pic>
    </p:spTree>
    <p:extLst>
      <p:ext uri="{BB962C8B-B14F-4D97-AF65-F5344CB8AC3E}">
        <p14:creationId xmlns:p14="http://schemas.microsoft.com/office/powerpoint/2010/main" val="265974029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7D67600C-2E31-3562-530B-BDB270EDEDC6}"/>
              </a:ext>
            </a:extLst>
          </p:cNvPr>
          <p:cNvPicPr>
            <a:picLocks noGrp="1" noChangeAspect="1"/>
          </p:cNvPicPr>
          <p:nvPr>
            <p:ph idx="1"/>
          </p:nvPr>
        </p:nvPicPr>
        <p:blipFill>
          <a:blip r:embed="rId2"/>
          <a:stretch>
            <a:fillRect/>
          </a:stretch>
        </p:blipFill>
        <p:spPr>
          <a:xfrm>
            <a:off x="291828" y="1631715"/>
            <a:ext cx="8998085" cy="5138736"/>
          </a:xfrm>
        </p:spPr>
      </p:pic>
    </p:spTree>
    <p:extLst>
      <p:ext uri="{BB962C8B-B14F-4D97-AF65-F5344CB8AC3E}">
        <p14:creationId xmlns:p14="http://schemas.microsoft.com/office/powerpoint/2010/main" val="41020052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00673CCC-7402-EA98-51DB-46A34768CA4A}"/>
              </a:ext>
            </a:extLst>
          </p:cNvPr>
          <p:cNvPicPr>
            <a:picLocks noGrp="1" noChangeAspect="1"/>
          </p:cNvPicPr>
          <p:nvPr>
            <p:ph idx="1"/>
          </p:nvPr>
        </p:nvPicPr>
        <p:blipFill>
          <a:blip r:embed="rId2"/>
          <a:stretch>
            <a:fillRect/>
          </a:stretch>
        </p:blipFill>
        <p:spPr>
          <a:xfrm>
            <a:off x="0" y="1368579"/>
            <a:ext cx="9317685" cy="4993210"/>
          </a:xfrm>
        </p:spPr>
      </p:pic>
    </p:spTree>
    <p:extLst>
      <p:ext uri="{BB962C8B-B14F-4D97-AF65-F5344CB8AC3E}">
        <p14:creationId xmlns:p14="http://schemas.microsoft.com/office/powerpoint/2010/main" val="140961511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110B7F27-AF41-FDFB-A1BD-0D6C849F50DF}"/>
              </a:ext>
            </a:extLst>
          </p:cNvPr>
          <p:cNvPicPr>
            <a:picLocks noGrp="1" noChangeAspect="1"/>
          </p:cNvPicPr>
          <p:nvPr>
            <p:ph idx="1"/>
          </p:nvPr>
        </p:nvPicPr>
        <p:blipFill>
          <a:blip r:embed="rId2"/>
          <a:stretch>
            <a:fillRect/>
          </a:stretch>
        </p:blipFill>
        <p:spPr>
          <a:xfrm>
            <a:off x="408562" y="1462764"/>
            <a:ext cx="8832714" cy="5220138"/>
          </a:xfrm>
        </p:spPr>
      </p:pic>
    </p:spTree>
    <p:extLst>
      <p:ext uri="{BB962C8B-B14F-4D97-AF65-F5344CB8AC3E}">
        <p14:creationId xmlns:p14="http://schemas.microsoft.com/office/powerpoint/2010/main" val="113972613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B95A9827-0155-B34D-0A4C-A96D2A03DB62}"/>
              </a:ext>
            </a:extLst>
          </p:cNvPr>
          <p:cNvPicPr>
            <a:picLocks noGrp="1" noChangeAspect="1"/>
          </p:cNvPicPr>
          <p:nvPr>
            <p:ph idx="1"/>
          </p:nvPr>
        </p:nvPicPr>
        <p:blipFill>
          <a:blip r:embed="rId2"/>
          <a:stretch>
            <a:fillRect/>
          </a:stretch>
        </p:blipFill>
        <p:spPr>
          <a:xfrm>
            <a:off x="0" y="1167897"/>
            <a:ext cx="6274051" cy="5690103"/>
          </a:xfrm>
        </p:spPr>
      </p:pic>
      <p:pic>
        <p:nvPicPr>
          <p:cNvPr id="2" name="Označba mesta vsebine 4">
            <a:extLst>
              <a:ext uri="{FF2B5EF4-FFF2-40B4-BE49-F238E27FC236}">
                <a16:creationId xmlns:a16="http://schemas.microsoft.com/office/drawing/2014/main" id="{4909DE80-94AB-9F7C-D440-3367051F58F1}"/>
              </a:ext>
            </a:extLst>
          </p:cNvPr>
          <p:cNvPicPr>
            <a:picLocks noChangeAspect="1"/>
          </p:cNvPicPr>
          <p:nvPr/>
        </p:nvPicPr>
        <p:blipFill>
          <a:blip r:embed="rId3"/>
          <a:stretch>
            <a:fillRect/>
          </a:stretch>
        </p:blipFill>
        <p:spPr>
          <a:xfrm>
            <a:off x="5917949" y="1593409"/>
            <a:ext cx="6274051" cy="5527141"/>
          </a:xfrm>
          <a:prstGeom prst="rect">
            <a:avLst/>
          </a:prstGeom>
        </p:spPr>
      </p:pic>
    </p:spTree>
    <p:extLst>
      <p:ext uri="{BB962C8B-B14F-4D97-AF65-F5344CB8AC3E}">
        <p14:creationId xmlns:p14="http://schemas.microsoft.com/office/powerpoint/2010/main" val="60599165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A9DC1E40-607D-8675-1561-8AE2DFEBE450}"/>
              </a:ext>
            </a:extLst>
          </p:cNvPr>
          <p:cNvPicPr>
            <a:picLocks noGrp="1" noChangeAspect="1"/>
          </p:cNvPicPr>
          <p:nvPr>
            <p:ph idx="1"/>
          </p:nvPr>
        </p:nvPicPr>
        <p:blipFill>
          <a:blip r:embed="rId2"/>
          <a:stretch>
            <a:fillRect/>
          </a:stretch>
        </p:blipFill>
        <p:spPr>
          <a:xfrm>
            <a:off x="321014" y="1429965"/>
            <a:ext cx="8884862" cy="5201145"/>
          </a:xfrm>
        </p:spPr>
      </p:pic>
    </p:spTree>
    <p:extLst>
      <p:ext uri="{BB962C8B-B14F-4D97-AF65-F5344CB8AC3E}">
        <p14:creationId xmlns:p14="http://schemas.microsoft.com/office/powerpoint/2010/main" val="137266939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ka 2">
            <a:extLst>
              <a:ext uri="{FF2B5EF4-FFF2-40B4-BE49-F238E27FC236}">
                <a16:creationId xmlns:a16="http://schemas.microsoft.com/office/drawing/2014/main" id="{29A4DACC-8E0E-7D92-8B98-207BFB3F8200}"/>
              </a:ext>
            </a:extLst>
          </p:cNvPr>
          <p:cNvPicPr>
            <a:picLocks noChangeAspect="1"/>
          </p:cNvPicPr>
          <p:nvPr/>
        </p:nvPicPr>
        <p:blipFill>
          <a:blip r:embed="rId2"/>
          <a:stretch>
            <a:fillRect/>
          </a:stretch>
        </p:blipFill>
        <p:spPr>
          <a:xfrm>
            <a:off x="0" y="1511930"/>
            <a:ext cx="5916085" cy="4794454"/>
          </a:xfrm>
          <a:prstGeom prst="rect">
            <a:avLst/>
          </a:prstGeom>
        </p:spPr>
      </p:pic>
      <p:pic>
        <p:nvPicPr>
          <p:cNvPr id="5" name="Slika 4">
            <a:extLst>
              <a:ext uri="{FF2B5EF4-FFF2-40B4-BE49-F238E27FC236}">
                <a16:creationId xmlns:a16="http://schemas.microsoft.com/office/drawing/2014/main" id="{CAFA137D-5756-334C-40BD-9A0B8A4120C8}"/>
              </a:ext>
            </a:extLst>
          </p:cNvPr>
          <p:cNvPicPr>
            <a:picLocks noChangeAspect="1"/>
          </p:cNvPicPr>
          <p:nvPr/>
        </p:nvPicPr>
        <p:blipFill>
          <a:blip r:embed="rId3"/>
          <a:stretch>
            <a:fillRect/>
          </a:stretch>
        </p:blipFill>
        <p:spPr>
          <a:xfrm>
            <a:off x="5771254" y="2395903"/>
            <a:ext cx="6420746" cy="4306212"/>
          </a:xfrm>
          <a:prstGeom prst="rect">
            <a:avLst/>
          </a:prstGeom>
        </p:spPr>
      </p:pic>
    </p:spTree>
    <p:extLst>
      <p:ext uri="{BB962C8B-B14F-4D97-AF65-F5344CB8AC3E}">
        <p14:creationId xmlns:p14="http://schemas.microsoft.com/office/powerpoint/2010/main" val="293811375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ka 2">
            <a:extLst>
              <a:ext uri="{FF2B5EF4-FFF2-40B4-BE49-F238E27FC236}">
                <a16:creationId xmlns:a16="http://schemas.microsoft.com/office/drawing/2014/main" id="{EC811C30-155E-FB36-86D3-8A2E565BD7F4}"/>
              </a:ext>
            </a:extLst>
          </p:cNvPr>
          <p:cNvPicPr>
            <a:picLocks noChangeAspect="1"/>
          </p:cNvPicPr>
          <p:nvPr/>
        </p:nvPicPr>
        <p:blipFill>
          <a:blip r:embed="rId2"/>
          <a:stretch>
            <a:fillRect/>
          </a:stretch>
        </p:blipFill>
        <p:spPr>
          <a:xfrm>
            <a:off x="0" y="1278325"/>
            <a:ext cx="7049484" cy="4744112"/>
          </a:xfrm>
          <a:prstGeom prst="rect">
            <a:avLst/>
          </a:prstGeom>
        </p:spPr>
      </p:pic>
      <p:pic>
        <p:nvPicPr>
          <p:cNvPr id="5" name="Slika 4">
            <a:extLst>
              <a:ext uri="{FF2B5EF4-FFF2-40B4-BE49-F238E27FC236}">
                <a16:creationId xmlns:a16="http://schemas.microsoft.com/office/drawing/2014/main" id="{47D51C5E-0306-F3B9-A632-E8129B7251D9}"/>
              </a:ext>
            </a:extLst>
          </p:cNvPr>
          <p:cNvPicPr>
            <a:picLocks noChangeAspect="1"/>
          </p:cNvPicPr>
          <p:nvPr/>
        </p:nvPicPr>
        <p:blipFill>
          <a:blip r:embed="rId3"/>
          <a:stretch>
            <a:fillRect/>
          </a:stretch>
        </p:blipFill>
        <p:spPr>
          <a:xfrm>
            <a:off x="6618229" y="2521820"/>
            <a:ext cx="5278047" cy="3318825"/>
          </a:xfrm>
          <a:prstGeom prst="rect">
            <a:avLst/>
          </a:prstGeom>
        </p:spPr>
      </p:pic>
    </p:spTree>
    <p:extLst>
      <p:ext uri="{BB962C8B-B14F-4D97-AF65-F5344CB8AC3E}">
        <p14:creationId xmlns:p14="http://schemas.microsoft.com/office/powerpoint/2010/main" val="16314161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ka 2">
            <a:extLst>
              <a:ext uri="{FF2B5EF4-FFF2-40B4-BE49-F238E27FC236}">
                <a16:creationId xmlns:a16="http://schemas.microsoft.com/office/drawing/2014/main" id="{C350C9A4-3F33-9FBC-3340-77C83BC48943}"/>
              </a:ext>
            </a:extLst>
          </p:cNvPr>
          <p:cNvPicPr>
            <a:picLocks noChangeAspect="1"/>
          </p:cNvPicPr>
          <p:nvPr/>
        </p:nvPicPr>
        <p:blipFill>
          <a:blip r:embed="rId2"/>
          <a:stretch>
            <a:fillRect/>
          </a:stretch>
        </p:blipFill>
        <p:spPr>
          <a:xfrm>
            <a:off x="931239" y="1315511"/>
            <a:ext cx="2762574" cy="5368184"/>
          </a:xfrm>
          <a:prstGeom prst="rect">
            <a:avLst/>
          </a:prstGeom>
        </p:spPr>
      </p:pic>
      <p:pic>
        <p:nvPicPr>
          <p:cNvPr id="5" name="Slika 4">
            <a:extLst>
              <a:ext uri="{FF2B5EF4-FFF2-40B4-BE49-F238E27FC236}">
                <a16:creationId xmlns:a16="http://schemas.microsoft.com/office/drawing/2014/main" id="{58551C24-E282-4384-837D-58D120CBDA82}"/>
              </a:ext>
            </a:extLst>
          </p:cNvPr>
          <p:cNvPicPr>
            <a:picLocks noChangeAspect="1"/>
          </p:cNvPicPr>
          <p:nvPr/>
        </p:nvPicPr>
        <p:blipFill>
          <a:blip r:embed="rId3"/>
          <a:stretch>
            <a:fillRect/>
          </a:stretch>
        </p:blipFill>
        <p:spPr>
          <a:xfrm>
            <a:off x="4772360" y="1465358"/>
            <a:ext cx="4214014" cy="5218337"/>
          </a:xfrm>
          <a:prstGeom prst="rect">
            <a:avLst/>
          </a:prstGeom>
        </p:spPr>
      </p:pic>
    </p:spTree>
    <p:extLst>
      <p:ext uri="{BB962C8B-B14F-4D97-AF65-F5344CB8AC3E}">
        <p14:creationId xmlns:p14="http://schemas.microsoft.com/office/powerpoint/2010/main" val="38217916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32317123-5C16-54F8-5234-2B01AE65029E}"/>
              </a:ext>
            </a:extLst>
          </p:cNvPr>
          <p:cNvPicPr>
            <a:picLocks noGrp="1" noChangeAspect="1"/>
          </p:cNvPicPr>
          <p:nvPr>
            <p:ph idx="1"/>
          </p:nvPr>
        </p:nvPicPr>
        <p:blipFill>
          <a:blip r:embed="rId2"/>
          <a:stretch>
            <a:fillRect/>
          </a:stretch>
        </p:blipFill>
        <p:spPr>
          <a:xfrm>
            <a:off x="1611517" y="1140736"/>
            <a:ext cx="8483098" cy="5626729"/>
          </a:xfrm>
        </p:spPr>
      </p:pic>
    </p:spTree>
    <p:extLst>
      <p:ext uri="{BB962C8B-B14F-4D97-AF65-F5344CB8AC3E}">
        <p14:creationId xmlns:p14="http://schemas.microsoft.com/office/powerpoint/2010/main" val="311770012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značba mesta vsebine 4">
            <a:extLst>
              <a:ext uri="{FF2B5EF4-FFF2-40B4-BE49-F238E27FC236}">
                <a16:creationId xmlns:a16="http://schemas.microsoft.com/office/drawing/2014/main" id="{941303A3-BCC8-545A-513A-AA4C53A1B33B}"/>
              </a:ext>
            </a:extLst>
          </p:cNvPr>
          <p:cNvPicPr>
            <a:picLocks noGrp="1" noChangeAspect="1"/>
          </p:cNvPicPr>
          <p:nvPr>
            <p:ph idx="1"/>
          </p:nvPr>
        </p:nvPicPr>
        <p:blipFill>
          <a:blip r:embed="rId2"/>
          <a:stretch>
            <a:fillRect/>
          </a:stretch>
        </p:blipFill>
        <p:spPr>
          <a:xfrm>
            <a:off x="587141" y="1258991"/>
            <a:ext cx="8778240" cy="5110479"/>
          </a:xfrm>
        </p:spPr>
      </p:pic>
    </p:spTree>
    <p:extLst>
      <p:ext uri="{BB962C8B-B14F-4D97-AF65-F5344CB8AC3E}">
        <p14:creationId xmlns:p14="http://schemas.microsoft.com/office/powerpoint/2010/main" val="56621094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42E54-739B-5432-B693-5E3666B74D7F}"/>
              </a:ext>
            </a:extLst>
          </p:cNvPr>
          <p:cNvSpPr txBox="1">
            <a:spLocks/>
          </p:cNvSpPr>
          <p:nvPr/>
        </p:nvSpPr>
        <p:spPr>
          <a:xfrm>
            <a:off x="-403325" y="733331"/>
            <a:ext cx="9846090" cy="184690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pPr algn="ctr"/>
            <a:br>
              <a:rPr lang="en-GB" sz="4000" b="1" dirty="0">
                <a:solidFill>
                  <a:srgbClr val="FFC000"/>
                </a:solidFill>
                <a:latin typeface="+mn-lt"/>
              </a:rPr>
            </a:br>
            <a:r>
              <a:rPr lang="en-GB" sz="4000" b="1" dirty="0" err="1">
                <a:solidFill>
                  <a:srgbClr val="FFC000"/>
                </a:solidFill>
                <a:latin typeface="+mn-lt"/>
              </a:rPr>
              <a:t>Trajnostno</a:t>
            </a:r>
            <a:r>
              <a:rPr lang="en-GB" sz="4000" b="1" dirty="0">
                <a:solidFill>
                  <a:srgbClr val="FFC000"/>
                </a:solidFill>
                <a:latin typeface="+mn-lt"/>
              </a:rPr>
              <a:t> v </a:t>
            </a:r>
            <a:r>
              <a:rPr lang="en-GB" sz="4000" b="1" dirty="0" err="1">
                <a:solidFill>
                  <a:srgbClr val="FFC000"/>
                </a:solidFill>
                <a:latin typeface="+mn-lt"/>
              </a:rPr>
              <a:t>knjižnico</a:t>
            </a:r>
            <a:r>
              <a:rPr lang="en-GB" sz="4000" b="1" dirty="0">
                <a:solidFill>
                  <a:srgbClr val="FFC000"/>
                </a:solidFill>
                <a:latin typeface="+mn-lt"/>
              </a:rPr>
              <a:t> po </a:t>
            </a:r>
            <a:r>
              <a:rPr lang="en-GB" sz="4000" b="1" dirty="0" err="1">
                <a:solidFill>
                  <a:srgbClr val="FFC000"/>
                </a:solidFill>
                <a:latin typeface="+mn-lt"/>
              </a:rPr>
              <a:t>nagrado</a:t>
            </a:r>
            <a:r>
              <a:rPr lang="en-GB" sz="4000" b="1" dirty="0">
                <a:solidFill>
                  <a:srgbClr val="FFC000"/>
                </a:solidFill>
                <a:latin typeface="+mn-lt"/>
              </a:rPr>
              <a:t>! </a:t>
            </a:r>
            <a:br>
              <a:rPr lang="en-GB" sz="4000" b="1" dirty="0">
                <a:solidFill>
                  <a:srgbClr val="FFC000"/>
                </a:solidFill>
                <a:latin typeface="+mn-lt"/>
              </a:rPr>
            </a:br>
            <a:r>
              <a:rPr lang="en-GB" sz="4000" b="1" dirty="0">
                <a:solidFill>
                  <a:srgbClr val="FFC000"/>
                </a:solidFill>
                <a:latin typeface="+mn-lt"/>
              </a:rPr>
              <a:t> ETM 2025</a:t>
            </a:r>
          </a:p>
        </p:txBody>
      </p:sp>
      <p:sp>
        <p:nvSpPr>
          <p:cNvPr id="4" name="PoljeZBesedilom 3">
            <a:extLst>
              <a:ext uri="{FF2B5EF4-FFF2-40B4-BE49-F238E27FC236}">
                <a16:creationId xmlns:a16="http://schemas.microsoft.com/office/drawing/2014/main" id="{D30C612D-525F-CB27-B39B-FAA83C93D84B}"/>
              </a:ext>
            </a:extLst>
          </p:cNvPr>
          <p:cNvSpPr txBox="1"/>
          <p:nvPr/>
        </p:nvSpPr>
        <p:spPr>
          <a:xfrm>
            <a:off x="344786" y="2580238"/>
            <a:ext cx="5183110" cy="4216539"/>
          </a:xfrm>
          <a:prstGeom prst="rect">
            <a:avLst/>
          </a:prstGeom>
          <a:noFill/>
        </p:spPr>
        <p:txBody>
          <a:bodyPr wrap="square" rtlCol="0">
            <a:spAutoFit/>
          </a:bodyPr>
          <a:lstStyle/>
          <a:p>
            <a:r>
              <a:rPr lang="sl-SI" sz="2400" b="1" dirty="0">
                <a:solidFill>
                  <a:srgbClr val="FFC000"/>
                </a:solidFill>
                <a:latin typeface="+mn-lt"/>
              </a:rPr>
              <a:t>Pridružijo se RCM-ji:</a:t>
            </a:r>
          </a:p>
          <a:p>
            <a:endParaRPr lang="sl-SI" sz="2400" b="1" dirty="0">
              <a:solidFill>
                <a:srgbClr val="FFC000"/>
              </a:solidFill>
              <a:latin typeface="+mn-lt"/>
            </a:endParaRPr>
          </a:p>
          <a:p>
            <a:pPr marL="342900" indent="-342900">
              <a:buFont typeface="Arial" panose="020B0604020202020204" pitchFamily="34" charset="0"/>
              <a:buChar char="•"/>
            </a:pPr>
            <a:r>
              <a:rPr lang="sl-SI" sz="2000" dirty="0">
                <a:solidFill>
                  <a:srgbClr val="FFC000"/>
                </a:solidFill>
              </a:rPr>
              <a:t>RCM Gorenjska</a:t>
            </a:r>
          </a:p>
          <a:p>
            <a:pPr marL="342900" indent="-342900">
              <a:buFont typeface="Arial" panose="020B0604020202020204" pitchFamily="34" charset="0"/>
              <a:buChar char="•"/>
            </a:pPr>
            <a:r>
              <a:rPr lang="sl-SI" sz="2000" dirty="0">
                <a:solidFill>
                  <a:srgbClr val="FFC000"/>
                </a:solidFill>
                <a:latin typeface="+mn-lt"/>
              </a:rPr>
              <a:t>RCM Severna Primorska</a:t>
            </a:r>
          </a:p>
          <a:p>
            <a:pPr marL="342900" indent="-342900">
              <a:buFont typeface="Arial" panose="020B0604020202020204" pitchFamily="34" charset="0"/>
              <a:buChar char="•"/>
            </a:pPr>
            <a:r>
              <a:rPr lang="sl-SI" sz="2000" dirty="0">
                <a:solidFill>
                  <a:srgbClr val="FFC000"/>
                </a:solidFill>
              </a:rPr>
              <a:t>RCM jugovzhodna Slovenija</a:t>
            </a:r>
          </a:p>
          <a:p>
            <a:pPr marL="342900" indent="-342900">
              <a:buFont typeface="Arial" panose="020B0604020202020204" pitchFamily="34" charset="0"/>
              <a:buChar char="•"/>
            </a:pPr>
            <a:r>
              <a:rPr lang="sl-SI" sz="2000" dirty="0">
                <a:solidFill>
                  <a:srgbClr val="FFC000"/>
                </a:solidFill>
                <a:latin typeface="+mn-lt"/>
              </a:rPr>
              <a:t>RCM Koroška</a:t>
            </a:r>
          </a:p>
          <a:p>
            <a:pPr marL="342900" indent="-342900">
              <a:buFont typeface="Arial" panose="020B0604020202020204" pitchFamily="34" charset="0"/>
              <a:buChar char="•"/>
            </a:pPr>
            <a:r>
              <a:rPr lang="sl-SI" sz="2000" dirty="0">
                <a:solidFill>
                  <a:srgbClr val="FFC000"/>
                </a:solidFill>
              </a:rPr>
              <a:t>RCM Istra Brkini Kras</a:t>
            </a:r>
          </a:p>
          <a:p>
            <a:pPr marL="342900" indent="-342900">
              <a:buFont typeface="Arial" panose="020B0604020202020204" pitchFamily="34" charset="0"/>
              <a:buChar char="•"/>
            </a:pPr>
            <a:r>
              <a:rPr lang="sl-SI" sz="2000" dirty="0">
                <a:solidFill>
                  <a:srgbClr val="FFC000"/>
                </a:solidFill>
                <a:latin typeface="+mn-lt"/>
              </a:rPr>
              <a:t>RCM Pomurje</a:t>
            </a:r>
          </a:p>
          <a:p>
            <a:pPr marL="342900" indent="-342900">
              <a:buFont typeface="Arial" panose="020B0604020202020204" pitchFamily="34" charset="0"/>
              <a:buChar char="•"/>
            </a:pPr>
            <a:r>
              <a:rPr lang="sl-SI" sz="2000" dirty="0">
                <a:solidFill>
                  <a:srgbClr val="FFC000"/>
                </a:solidFill>
              </a:rPr>
              <a:t>RCM Zeleni Kras</a:t>
            </a:r>
          </a:p>
          <a:p>
            <a:pPr marL="342900" indent="-342900">
              <a:buFont typeface="Arial" panose="020B0604020202020204" pitchFamily="34" charset="0"/>
              <a:buChar char="•"/>
            </a:pPr>
            <a:r>
              <a:rPr lang="sl-SI" sz="2000" dirty="0">
                <a:solidFill>
                  <a:srgbClr val="FFC000"/>
                </a:solidFill>
                <a:latin typeface="+mn-lt"/>
              </a:rPr>
              <a:t>RCM Podravje</a:t>
            </a:r>
          </a:p>
          <a:p>
            <a:pPr marL="342900" indent="-342900">
              <a:buFont typeface="Arial" panose="020B0604020202020204" pitchFamily="34" charset="0"/>
              <a:buChar char="•"/>
            </a:pPr>
            <a:r>
              <a:rPr lang="sl-SI" sz="2000" dirty="0">
                <a:solidFill>
                  <a:srgbClr val="FFC000"/>
                </a:solidFill>
              </a:rPr>
              <a:t>RCM Savinjska</a:t>
            </a:r>
            <a:endParaRPr lang="sl-SI" sz="2000" dirty="0">
              <a:solidFill>
                <a:srgbClr val="FFC000"/>
              </a:solidFill>
              <a:latin typeface="+mn-lt"/>
            </a:endParaRPr>
          </a:p>
          <a:p>
            <a:pPr marL="342900" indent="-342900">
              <a:buFont typeface="Arial" panose="020B0604020202020204" pitchFamily="34" charset="0"/>
              <a:buChar char="•"/>
            </a:pPr>
            <a:endParaRPr lang="sl-SI" sz="2000" dirty="0">
              <a:solidFill>
                <a:srgbClr val="FFC000"/>
              </a:solidFill>
              <a:latin typeface="+mn-lt"/>
            </a:endParaRPr>
          </a:p>
          <a:p>
            <a:pPr marL="342900" indent="-342900" algn="ctr">
              <a:buFont typeface="Arial" panose="020B0604020202020204" pitchFamily="34" charset="0"/>
              <a:buChar char="•"/>
            </a:pPr>
            <a:endParaRPr lang="en-GB" sz="2000" b="1" dirty="0">
              <a:latin typeface="+mn-lt"/>
            </a:endParaRPr>
          </a:p>
        </p:txBody>
      </p:sp>
      <p:sp>
        <p:nvSpPr>
          <p:cNvPr id="5" name="PoljeZBesedilom 4">
            <a:extLst>
              <a:ext uri="{FF2B5EF4-FFF2-40B4-BE49-F238E27FC236}">
                <a16:creationId xmlns:a16="http://schemas.microsoft.com/office/drawing/2014/main" id="{78215D54-6807-A92D-2AE4-36B779AC36B5}"/>
              </a:ext>
            </a:extLst>
          </p:cNvPr>
          <p:cNvSpPr txBox="1"/>
          <p:nvPr/>
        </p:nvSpPr>
        <p:spPr>
          <a:xfrm>
            <a:off x="7134130" y="2580238"/>
            <a:ext cx="3639494" cy="2215991"/>
          </a:xfrm>
          <a:prstGeom prst="rect">
            <a:avLst/>
          </a:prstGeom>
          <a:noFill/>
        </p:spPr>
        <p:txBody>
          <a:bodyPr wrap="square" rtlCol="0">
            <a:spAutoFit/>
          </a:bodyPr>
          <a:lstStyle/>
          <a:p>
            <a:r>
              <a:rPr lang="sl-SI" sz="2400" b="1" dirty="0">
                <a:solidFill>
                  <a:srgbClr val="33CCCC"/>
                </a:solidFill>
              </a:rPr>
              <a:t>RCM LUR se pridružijo še:</a:t>
            </a:r>
          </a:p>
          <a:p>
            <a:endParaRPr lang="sl-SI" sz="2400" b="1" dirty="0">
              <a:solidFill>
                <a:srgbClr val="33CCCC"/>
              </a:solidFill>
            </a:endParaRPr>
          </a:p>
          <a:p>
            <a:pPr marL="285750" indent="-285750">
              <a:buFont typeface="Wingdings" panose="05000000000000000000" pitchFamily="2" charset="2"/>
              <a:buChar char="v"/>
            </a:pPr>
            <a:r>
              <a:rPr lang="sl-SI" sz="2400" dirty="0">
                <a:solidFill>
                  <a:srgbClr val="33CCCC"/>
                </a:solidFill>
              </a:rPr>
              <a:t>Knjižnica Kamnik</a:t>
            </a:r>
          </a:p>
          <a:p>
            <a:pPr marL="285750" indent="-285750">
              <a:buFont typeface="Wingdings" panose="05000000000000000000" pitchFamily="2" charset="2"/>
              <a:buChar char="v"/>
            </a:pPr>
            <a:r>
              <a:rPr lang="sl-SI" sz="2400" dirty="0">
                <a:solidFill>
                  <a:srgbClr val="33CCCC"/>
                </a:solidFill>
              </a:rPr>
              <a:t>Knjižnica Komenda</a:t>
            </a:r>
          </a:p>
          <a:p>
            <a:pPr marL="285750" indent="-285750">
              <a:buFont typeface="Wingdings" panose="05000000000000000000" pitchFamily="2" charset="2"/>
              <a:buChar char="v"/>
            </a:pPr>
            <a:r>
              <a:rPr lang="sl-SI" sz="2400" dirty="0">
                <a:solidFill>
                  <a:srgbClr val="33CCCC"/>
                </a:solidFill>
              </a:rPr>
              <a:t>Knjižnica Logatec</a:t>
            </a:r>
          </a:p>
          <a:p>
            <a:pPr marL="285750" indent="-285750">
              <a:buFont typeface="Wingdings" panose="05000000000000000000" pitchFamily="2" charset="2"/>
              <a:buChar char="v"/>
            </a:pPr>
            <a:endParaRPr lang="sl-SI" dirty="0"/>
          </a:p>
        </p:txBody>
      </p:sp>
    </p:spTree>
    <p:extLst>
      <p:ext uri="{BB962C8B-B14F-4D97-AF65-F5344CB8AC3E}">
        <p14:creationId xmlns:p14="http://schemas.microsoft.com/office/powerpoint/2010/main" val="2566141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9" end="9"/>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P spid="5"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oljeZBesedilom 1">
            <a:extLst>
              <a:ext uri="{FF2B5EF4-FFF2-40B4-BE49-F238E27FC236}">
                <a16:creationId xmlns:a16="http://schemas.microsoft.com/office/drawing/2014/main" id="{501F948B-08D7-219C-420D-11B1222A79FD}"/>
              </a:ext>
            </a:extLst>
          </p:cNvPr>
          <p:cNvSpPr txBox="1"/>
          <p:nvPr/>
        </p:nvSpPr>
        <p:spPr>
          <a:xfrm>
            <a:off x="380246" y="1464398"/>
            <a:ext cx="4780229" cy="461665"/>
          </a:xfrm>
          <a:prstGeom prst="rect">
            <a:avLst/>
          </a:prstGeom>
          <a:noFill/>
        </p:spPr>
        <p:txBody>
          <a:bodyPr wrap="square" rtlCol="0">
            <a:spAutoFit/>
          </a:bodyPr>
          <a:lstStyle/>
          <a:p>
            <a:r>
              <a:rPr lang="sl-SI" sz="2400" b="1" dirty="0">
                <a:solidFill>
                  <a:srgbClr val="33CCCC"/>
                </a:solidFill>
              </a:rPr>
              <a:t>RCM LUR nagrada – doživetje v LUR</a:t>
            </a:r>
          </a:p>
        </p:txBody>
      </p:sp>
      <p:pic>
        <p:nvPicPr>
          <p:cNvPr id="12" name="Slika 11">
            <a:extLst>
              <a:ext uri="{FF2B5EF4-FFF2-40B4-BE49-F238E27FC236}">
                <a16:creationId xmlns:a16="http://schemas.microsoft.com/office/drawing/2014/main" id="{25BE1130-0642-47CF-E671-B4285137A527}"/>
              </a:ext>
            </a:extLst>
          </p:cNvPr>
          <p:cNvPicPr>
            <a:picLocks noChangeAspect="1"/>
          </p:cNvPicPr>
          <p:nvPr/>
        </p:nvPicPr>
        <p:blipFill>
          <a:blip r:embed="rId2"/>
          <a:stretch>
            <a:fillRect/>
          </a:stretch>
        </p:blipFill>
        <p:spPr>
          <a:xfrm>
            <a:off x="743065" y="2719386"/>
            <a:ext cx="11245874" cy="2674216"/>
          </a:xfrm>
          <a:prstGeom prst="rect">
            <a:avLst/>
          </a:prstGeom>
        </p:spPr>
      </p:pic>
    </p:spTree>
    <p:extLst>
      <p:ext uri="{BB962C8B-B14F-4D97-AF65-F5344CB8AC3E}">
        <p14:creationId xmlns:p14="http://schemas.microsoft.com/office/powerpoint/2010/main" val="7053245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ka 2">
            <a:extLst>
              <a:ext uri="{FF2B5EF4-FFF2-40B4-BE49-F238E27FC236}">
                <a16:creationId xmlns:a16="http://schemas.microsoft.com/office/drawing/2014/main" id="{42B0617B-79EA-D4AB-815F-63D2AB4AB92A}"/>
              </a:ext>
            </a:extLst>
          </p:cNvPr>
          <p:cNvPicPr>
            <a:picLocks noChangeAspect="1"/>
          </p:cNvPicPr>
          <p:nvPr/>
        </p:nvPicPr>
        <p:blipFill>
          <a:blip r:embed="rId2"/>
          <a:stretch>
            <a:fillRect/>
          </a:stretch>
        </p:blipFill>
        <p:spPr>
          <a:xfrm>
            <a:off x="616079" y="1308490"/>
            <a:ext cx="3705665" cy="5231876"/>
          </a:xfrm>
          <a:prstGeom prst="rect">
            <a:avLst/>
          </a:prstGeom>
        </p:spPr>
      </p:pic>
      <p:pic>
        <p:nvPicPr>
          <p:cNvPr id="5" name="Slika 4">
            <a:extLst>
              <a:ext uri="{FF2B5EF4-FFF2-40B4-BE49-F238E27FC236}">
                <a16:creationId xmlns:a16="http://schemas.microsoft.com/office/drawing/2014/main" id="{24F63798-186E-474E-0277-F82C07D2BD9E}"/>
              </a:ext>
            </a:extLst>
          </p:cNvPr>
          <p:cNvPicPr>
            <a:picLocks noChangeAspect="1"/>
          </p:cNvPicPr>
          <p:nvPr/>
        </p:nvPicPr>
        <p:blipFill>
          <a:blip r:embed="rId3"/>
          <a:stretch>
            <a:fillRect/>
          </a:stretch>
        </p:blipFill>
        <p:spPr>
          <a:xfrm>
            <a:off x="4837312" y="1384726"/>
            <a:ext cx="3966595" cy="1473977"/>
          </a:xfrm>
          <a:prstGeom prst="rect">
            <a:avLst/>
          </a:prstGeom>
        </p:spPr>
      </p:pic>
      <p:pic>
        <p:nvPicPr>
          <p:cNvPr id="7" name="Slika 6">
            <a:extLst>
              <a:ext uri="{FF2B5EF4-FFF2-40B4-BE49-F238E27FC236}">
                <a16:creationId xmlns:a16="http://schemas.microsoft.com/office/drawing/2014/main" id="{F0D31DC2-B2FC-7807-C666-DF9A91AB913F}"/>
              </a:ext>
            </a:extLst>
          </p:cNvPr>
          <p:cNvPicPr>
            <a:picLocks noChangeAspect="1"/>
          </p:cNvPicPr>
          <p:nvPr/>
        </p:nvPicPr>
        <p:blipFill>
          <a:blip r:embed="rId4"/>
          <a:stretch>
            <a:fillRect/>
          </a:stretch>
        </p:blipFill>
        <p:spPr>
          <a:xfrm>
            <a:off x="7637636" y="2868994"/>
            <a:ext cx="4554364" cy="1130304"/>
          </a:xfrm>
          <a:prstGeom prst="rect">
            <a:avLst/>
          </a:prstGeom>
        </p:spPr>
      </p:pic>
      <p:pic>
        <p:nvPicPr>
          <p:cNvPr id="9" name="Slika 8">
            <a:extLst>
              <a:ext uri="{FF2B5EF4-FFF2-40B4-BE49-F238E27FC236}">
                <a16:creationId xmlns:a16="http://schemas.microsoft.com/office/drawing/2014/main" id="{B2623F39-909A-7386-22F3-2413AC63B22C}"/>
              </a:ext>
            </a:extLst>
          </p:cNvPr>
          <p:cNvPicPr>
            <a:picLocks noChangeAspect="1"/>
          </p:cNvPicPr>
          <p:nvPr/>
        </p:nvPicPr>
        <p:blipFill>
          <a:blip r:embed="rId5"/>
          <a:stretch>
            <a:fillRect/>
          </a:stretch>
        </p:blipFill>
        <p:spPr>
          <a:xfrm>
            <a:off x="4695360" y="3999298"/>
            <a:ext cx="7382905" cy="2661905"/>
          </a:xfrm>
          <a:prstGeom prst="rect">
            <a:avLst/>
          </a:prstGeom>
        </p:spPr>
      </p:pic>
    </p:spTree>
    <p:extLst>
      <p:ext uri="{BB962C8B-B14F-4D97-AF65-F5344CB8AC3E}">
        <p14:creationId xmlns:p14="http://schemas.microsoft.com/office/powerpoint/2010/main" val="198615129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oljeZBesedilom 1">
            <a:extLst>
              <a:ext uri="{FF2B5EF4-FFF2-40B4-BE49-F238E27FC236}">
                <a16:creationId xmlns:a16="http://schemas.microsoft.com/office/drawing/2014/main" id="{F11F63E5-7ACD-8F00-725A-0BFC14FA86BF}"/>
              </a:ext>
            </a:extLst>
          </p:cNvPr>
          <p:cNvSpPr txBox="1"/>
          <p:nvPr/>
        </p:nvSpPr>
        <p:spPr>
          <a:xfrm>
            <a:off x="989798" y="2942948"/>
            <a:ext cx="10212403" cy="1323439"/>
          </a:xfrm>
          <a:prstGeom prst="rect">
            <a:avLst/>
          </a:prstGeom>
          <a:noFill/>
        </p:spPr>
        <p:txBody>
          <a:bodyPr wrap="square" rtlCol="0">
            <a:spAutoFit/>
          </a:bodyPr>
          <a:lstStyle/>
          <a:p>
            <a:pPr algn="ctr"/>
            <a:r>
              <a:rPr lang="sl-SI" sz="4000" b="1" dirty="0">
                <a:solidFill>
                  <a:srgbClr val="33CCCC"/>
                </a:solidFill>
              </a:rPr>
              <a:t>Hvala za vašo pozornost in</a:t>
            </a:r>
          </a:p>
          <a:p>
            <a:pPr algn="ctr"/>
            <a:r>
              <a:rPr lang="sl-SI" sz="4000" b="1" dirty="0">
                <a:solidFill>
                  <a:srgbClr val="33CCCC"/>
                </a:solidFill>
              </a:rPr>
              <a:t>pridite </a:t>
            </a:r>
            <a:r>
              <a:rPr lang="sl-SI" sz="4000" b="1" dirty="0">
                <a:solidFill>
                  <a:srgbClr val="FFC000"/>
                </a:solidFill>
              </a:rPr>
              <a:t>Trajnostno v knjižnico po nagrado</a:t>
            </a:r>
            <a:r>
              <a:rPr lang="sl-SI" sz="4000" b="1" dirty="0">
                <a:solidFill>
                  <a:srgbClr val="33CCCC"/>
                </a:solidFill>
                <a:sym typeface="Wingdings" panose="05000000000000000000" pitchFamily="2" charset="2"/>
              </a:rPr>
              <a:t></a:t>
            </a:r>
            <a:endParaRPr lang="sl-SI" sz="4000" b="1" dirty="0">
              <a:solidFill>
                <a:srgbClr val="33CCCC"/>
              </a:solidFill>
            </a:endParaRPr>
          </a:p>
        </p:txBody>
      </p:sp>
    </p:spTree>
    <p:extLst>
      <p:ext uri="{BB962C8B-B14F-4D97-AF65-F5344CB8AC3E}">
        <p14:creationId xmlns:p14="http://schemas.microsoft.com/office/powerpoint/2010/main" val="111926251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blipFill>
            <a:blip r:embed="rId2"/>
            <a:stretch>
              <a:fillRect/>
            </a:stretch>
          </a:blipFill>
        </p:spPr>
        <p:txBody>
          <a:bodyPr/>
          <a:lstStyle/>
          <a:p>
            <a:endParaRPr lang="sl-SI"/>
          </a:p>
        </p:txBody>
      </p:sp>
      <p:sp>
        <p:nvSpPr>
          <p:cNvPr id="3" name="Freeform 3"/>
          <p:cNvSpPr/>
          <p:nvPr/>
        </p:nvSpPr>
        <p:spPr>
          <a:xfrm>
            <a:off x="0" y="29"/>
            <a:ext cx="12184132" cy="6845103"/>
          </a:xfrm>
          <a:custGeom>
            <a:avLst/>
            <a:gdLst/>
            <a:ahLst/>
            <a:cxnLst/>
            <a:rect l="l" t="t" r="r" b="b"/>
            <a:pathLst>
              <a:path w="12184132" h="6845103">
                <a:moveTo>
                  <a:pt x="0" y="0"/>
                </a:moveTo>
                <a:lnTo>
                  <a:pt x="12184133" y="0"/>
                </a:lnTo>
                <a:lnTo>
                  <a:pt x="12184133" y="6845103"/>
                </a:lnTo>
                <a:lnTo>
                  <a:pt x="0" y="6845103"/>
                </a:lnTo>
                <a:lnTo>
                  <a:pt x="0" y="0"/>
                </a:lnTo>
                <a:close/>
              </a:path>
            </a:pathLst>
          </a:custGeom>
          <a:blipFill>
            <a:blip r:embed="rId3"/>
            <a:stretch>
              <a:fillRect/>
            </a:stretch>
          </a:blipFill>
        </p:spPr>
        <p:txBody>
          <a:bodyPr/>
          <a:lstStyle/>
          <a:p>
            <a:endParaRPr lang="sl-SI"/>
          </a:p>
        </p:txBody>
      </p:sp>
      <p:sp>
        <p:nvSpPr>
          <p:cNvPr id="4" name="TextBox 4"/>
          <p:cNvSpPr txBox="1"/>
          <p:nvPr/>
        </p:nvSpPr>
        <p:spPr>
          <a:xfrm>
            <a:off x="310201" y="2434742"/>
            <a:ext cx="4673727" cy="2852490"/>
          </a:xfrm>
          <a:prstGeom prst="rect">
            <a:avLst/>
          </a:prstGeom>
        </p:spPr>
        <p:txBody>
          <a:bodyPr lIns="0" tIns="0" rIns="0" bIns="0" rtlCol="0" anchor="t">
            <a:spAutoFit/>
          </a:bodyPr>
          <a:lstStyle/>
          <a:p>
            <a:pPr algn="l">
              <a:lnSpc>
                <a:spcPts val="8413"/>
              </a:lnSpc>
            </a:pPr>
            <a:r>
              <a:rPr lang="en-US" sz="6009" spc="-54">
                <a:solidFill>
                  <a:srgbClr val="FFFFFF"/>
                </a:solidFill>
                <a:latin typeface="IBM Plex Sans"/>
                <a:ea typeface="IBM Plex Sans"/>
                <a:cs typeface="IBM Plex Sans"/>
                <a:sym typeface="IBM Plex Sans"/>
              </a:rPr>
              <a:t>Javni potniški promet</a:t>
            </a:r>
          </a:p>
          <a:p>
            <a:pPr algn="l">
              <a:lnSpc>
                <a:spcPts val="3605"/>
              </a:lnSpc>
            </a:pPr>
            <a:r>
              <a:rPr lang="en-US" sz="2404" spc="-21">
                <a:solidFill>
                  <a:srgbClr val="FFFFFF"/>
                </a:solidFill>
                <a:latin typeface="IBM Plex Sans"/>
                <a:ea typeface="IBM Plex Sans"/>
                <a:cs typeface="IBM Plex Sans"/>
                <a:sym typeface="IBM Plex Sans"/>
              </a:rPr>
              <a:t>Občina Solčava Aktivnosti 2024</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6888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blipFill>
            <a:blip r:embed="rId2"/>
            <a:stretch>
              <a:fillRect/>
            </a:stretch>
          </a:blipFill>
        </p:spPr>
        <p:txBody>
          <a:bodyPr/>
          <a:lstStyle/>
          <a:p>
            <a:endParaRPr lang="sl-SI"/>
          </a:p>
        </p:txBody>
      </p:sp>
      <p:sp>
        <p:nvSpPr>
          <p:cNvPr id="3" name="Freeform 3"/>
          <p:cNvSpPr/>
          <p:nvPr/>
        </p:nvSpPr>
        <p:spPr>
          <a:xfrm>
            <a:off x="5796197" y="4197663"/>
            <a:ext cx="3387728" cy="2605021"/>
          </a:xfrm>
          <a:custGeom>
            <a:avLst/>
            <a:gdLst/>
            <a:ahLst/>
            <a:cxnLst/>
            <a:rect l="l" t="t" r="r" b="b"/>
            <a:pathLst>
              <a:path w="3387728" h="2605021">
                <a:moveTo>
                  <a:pt x="0" y="0"/>
                </a:moveTo>
                <a:lnTo>
                  <a:pt x="3387729" y="0"/>
                </a:lnTo>
                <a:lnTo>
                  <a:pt x="3387729" y="2605021"/>
                </a:lnTo>
                <a:lnTo>
                  <a:pt x="0" y="260502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sl-SI"/>
          </a:p>
        </p:txBody>
      </p:sp>
      <p:sp>
        <p:nvSpPr>
          <p:cNvPr id="4" name="TextBox 4"/>
          <p:cNvSpPr txBox="1"/>
          <p:nvPr/>
        </p:nvSpPr>
        <p:spPr>
          <a:xfrm>
            <a:off x="930278" y="1421292"/>
            <a:ext cx="3452174" cy="4185698"/>
          </a:xfrm>
          <a:prstGeom prst="rect">
            <a:avLst/>
          </a:prstGeom>
        </p:spPr>
        <p:txBody>
          <a:bodyPr lIns="0" tIns="0" rIns="0" bIns="0" rtlCol="0" anchor="t">
            <a:spAutoFit/>
          </a:bodyPr>
          <a:lstStyle/>
          <a:p>
            <a:pPr algn="l">
              <a:lnSpc>
                <a:spcPts val="6205"/>
              </a:lnSpc>
            </a:pPr>
            <a:r>
              <a:rPr lang="en-US" sz="4432" spc="-39" dirty="0" err="1">
                <a:solidFill>
                  <a:srgbClr val="000000"/>
                </a:solidFill>
                <a:latin typeface="IBM Plex Sans"/>
                <a:ea typeface="IBM Plex Sans"/>
                <a:cs typeface="IBM Plex Sans"/>
                <a:sym typeface="IBM Plex Sans"/>
              </a:rPr>
              <a:t>Cilji</a:t>
            </a:r>
            <a:r>
              <a:rPr lang="en-US" sz="4432" spc="-39" dirty="0">
                <a:solidFill>
                  <a:srgbClr val="000000"/>
                </a:solidFill>
                <a:latin typeface="IBM Plex Sans"/>
                <a:ea typeface="IBM Plex Sans"/>
                <a:cs typeface="IBM Plex Sans"/>
                <a:sym typeface="IBM Plex Sans"/>
              </a:rPr>
              <a:t> in </a:t>
            </a:r>
            <a:r>
              <a:rPr lang="en-US" sz="4432" spc="-39" dirty="0" err="1">
                <a:solidFill>
                  <a:srgbClr val="000000"/>
                </a:solidFill>
                <a:latin typeface="IBM Plex Sans"/>
                <a:ea typeface="IBM Plex Sans"/>
                <a:cs typeface="IBM Plex Sans"/>
                <a:sym typeface="IBM Plex Sans"/>
              </a:rPr>
              <a:t>naloge</a:t>
            </a:r>
            <a:endParaRPr lang="en-US" sz="4432" spc="-39" dirty="0">
              <a:solidFill>
                <a:srgbClr val="000000"/>
              </a:solidFill>
              <a:latin typeface="IBM Plex Sans"/>
              <a:ea typeface="IBM Plex Sans"/>
              <a:cs typeface="IBM Plex Sans"/>
              <a:sym typeface="IBM Plex Sans"/>
            </a:endParaRPr>
          </a:p>
          <a:p>
            <a:pPr algn="l">
              <a:lnSpc>
                <a:spcPts val="3154"/>
              </a:lnSpc>
            </a:pPr>
            <a:r>
              <a:rPr lang="en-US" sz="2027" spc="-18" dirty="0">
                <a:solidFill>
                  <a:srgbClr val="000000"/>
                </a:solidFill>
                <a:latin typeface="IBM Plex Sans"/>
                <a:ea typeface="IBM Plex Sans"/>
                <a:cs typeface="IBM Plex Sans"/>
                <a:sym typeface="IBM Plex Sans"/>
              </a:rPr>
              <a:t>CILJNE SKUPINE </a:t>
            </a:r>
            <a:endParaRPr lang="sl-SI" sz="2027" spc="-18" dirty="0">
              <a:solidFill>
                <a:srgbClr val="000000"/>
              </a:solidFill>
              <a:latin typeface="IBM Plex Sans"/>
              <a:ea typeface="IBM Plex Sans"/>
              <a:cs typeface="IBM Plex Sans"/>
              <a:sym typeface="IBM Plex Sans"/>
            </a:endParaRPr>
          </a:p>
          <a:p>
            <a:pPr algn="l">
              <a:lnSpc>
                <a:spcPts val="3154"/>
              </a:lnSpc>
            </a:pPr>
            <a:r>
              <a:rPr lang="en-US" sz="2027" spc="-18" dirty="0">
                <a:solidFill>
                  <a:srgbClr val="767171"/>
                </a:solidFill>
                <a:latin typeface="IBM Plex Sans"/>
                <a:ea typeface="IBM Plex Sans"/>
                <a:cs typeface="IBM Plex Sans"/>
                <a:sym typeface="IBM Plex Sans"/>
              </a:rPr>
              <a:t>Projekt </a:t>
            </a:r>
            <a:r>
              <a:rPr lang="en-US" sz="2027" spc="-18" dirty="0" err="1">
                <a:solidFill>
                  <a:srgbClr val="767171"/>
                </a:solidFill>
                <a:latin typeface="IBM Plex Sans"/>
                <a:ea typeface="IBM Plex Sans"/>
                <a:cs typeface="IBM Plex Sans"/>
                <a:sym typeface="IBM Plex Sans"/>
              </a:rPr>
              <a:t>smo</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želeli</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zasnovati</a:t>
            </a:r>
            <a:r>
              <a:rPr lang="en-US" sz="2027" spc="-18" dirty="0">
                <a:solidFill>
                  <a:srgbClr val="767171"/>
                </a:solidFill>
                <a:latin typeface="IBM Plex Sans"/>
                <a:ea typeface="IBM Plex Sans"/>
                <a:cs typeface="IBM Plex Sans"/>
                <a:sym typeface="IBM Plex Sans"/>
              </a:rPr>
              <a:t> </a:t>
            </a:r>
          </a:p>
          <a:p>
            <a:pPr algn="l">
              <a:lnSpc>
                <a:spcPts val="1200"/>
              </a:lnSpc>
            </a:pPr>
            <a:r>
              <a:rPr lang="en-US" sz="2027" spc="-18" dirty="0" err="1">
                <a:solidFill>
                  <a:srgbClr val="767171"/>
                </a:solidFill>
                <a:latin typeface="IBM Plex Sans"/>
                <a:ea typeface="IBM Plex Sans"/>
                <a:cs typeface="IBM Plex Sans"/>
                <a:sym typeface="IBM Plex Sans"/>
              </a:rPr>
              <a:t>tako</a:t>
            </a:r>
            <a:r>
              <a:rPr lang="en-US" sz="2027" spc="-18" dirty="0">
                <a:solidFill>
                  <a:srgbClr val="767171"/>
                </a:solidFill>
                <a:latin typeface="IBM Plex Sans"/>
                <a:ea typeface="IBM Plex Sans"/>
                <a:cs typeface="IBM Plex Sans"/>
                <a:sym typeface="IBM Plex Sans"/>
              </a:rPr>
              <a:t>, da </a:t>
            </a:r>
            <a:r>
              <a:rPr lang="en-US" sz="2027" spc="-18" dirty="0" err="1">
                <a:solidFill>
                  <a:srgbClr val="767171"/>
                </a:solidFill>
                <a:latin typeface="IBM Plex Sans"/>
                <a:ea typeface="IBM Plex Sans"/>
                <a:cs typeface="IBM Plex Sans"/>
                <a:sym typeface="IBM Plex Sans"/>
              </a:rPr>
              <a:t>zajamemo</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čim</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širšo</a:t>
            </a:r>
            <a:r>
              <a:rPr lang="en-US" sz="2027" spc="-18" dirty="0">
                <a:solidFill>
                  <a:srgbClr val="767171"/>
                </a:solidFill>
                <a:latin typeface="IBM Plex Sans"/>
                <a:ea typeface="IBM Plex Sans"/>
                <a:cs typeface="IBM Plex Sans"/>
                <a:sym typeface="IBM Plex Sans"/>
              </a:rPr>
              <a:t> </a:t>
            </a:r>
          </a:p>
          <a:p>
            <a:pPr algn="l">
              <a:lnSpc>
                <a:spcPts val="3002"/>
              </a:lnSpc>
            </a:pPr>
            <a:r>
              <a:rPr lang="en-US" sz="2029" spc="-18" dirty="0" err="1">
                <a:solidFill>
                  <a:srgbClr val="767171"/>
                </a:solidFill>
                <a:latin typeface="IBM Plex Sans"/>
                <a:ea typeface="IBM Plex Sans"/>
                <a:cs typeface="IBM Plex Sans"/>
                <a:sym typeface="IBM Plex Sans"/>
              </a:rPr>
              <a:t>publiko</a:t>
            </a:r>
            <a:r>
              <a:rPr lang="en-US" sz="2029" spc="-18" dirty="0">
                <a:solidFill>
                  <a:srgbClr val="767171"/>
                </a:solidFill>
                <a:latin typeface="IBM Plex Sans"/>
                <a:ea typeface="IBM Plex Sans"/>
                <a:cs typeface="IBM Plex Sans"/>
                <a:sym typeface="IBM Plex Sans"/>
              </a:rPr>
              <a:t>:</a:t>
            </a:r>
          </a:p>
          <a:p>
            <a:pPr algn="l">
              <a:lnSpc>
                <a:spcPts val="3458"/>
              </a:lnSpc>
            </a:pPr>
            <a:r>
              <a:rPr lang="en-US" sz="2027" spc="-18" dirty="0">
                <a:solidFill>
                  <a:srgbClr val="767171"/>
                </a:solidFill>
                <a:latin typeface="IBM Plex Sans"/>
                <a:ea typeface="IBM Plex Sans"/>
                <a:cs typeface="IBM Plex Sans"/>
                <a:sym typeface="IBM Plex Sans"/>
              </a:rPr>
              <a:t>•</a:t>
            </a:r>
            <a:r>
              <a:rPr lang="en-US" sz="2027" spc="-18" dirty="0" err="1">
                <a:solidFill>
                  <a:srgbClr val="767171"/>
                </a:solidFill>
                <a:latin typeface="IBM Plex Sans"/>
                <a:ea typeface="IBM Plex Sans"/>
                <a:cs typeface="IBM Plex Sans"/>
                <a:sym typeface="IBM Plex Sans"/>
              </a:rPr>
              <a:t>Otroci</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iz</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šole</a:t>
            </a:r>
            <a:r>
              <a:rPr lang="en-US" sz="2027" spc="-18" dirty="0">
                <a:solidFill>
                  <a:srgbClr val="767171"/>
                </a:solidFill>
                <a:latin typeface="IBM Plex Sans"/>
                <a:ea typeface="IBM Plex Sans"/>
                <a:cs typeface="IBM Plex Sans"/>
                <a:sym typeface="IBM Plex Sans"/>
              </a:rPr>
              <a:t> in </a:t>
            </a:r>
            <a:r>
              <a:rPr lang="en-US" sz="2027" spc="-18" dirty="0" err="1">
                <a:solidFill>
                  <a:srgbClr val="767171"/>
                </a:solidFill>
                <a:latin typeface="IBM Plex Sans"/>
                <a:ea typeface="IBM Plex Sans"/>
                <a:cs typeface="IBM Plex Sans"/>
                <a:sym typeface="IBM Plex Sans"/>
              </a:rPr>
              <a:t>vrtca</a:t>
            </a:r>
            <a:endParaRPr lang="en-US" sz="2027" spc="-18" dirty="0">
              <a:solidFill>
                <a:srgbClr val="767171"/>
              </a:solidFill>
              <a:latin typeface="IBM Plex Sans"/>
              <a:ea typeface="IBM Plex Sans"/>
              <a:cs typeface="IBM Plex Sans"/>
              <a:sym typeface="IBM Plex Sans"/>
            </a:endParaRPr>
          </a:p>
          <a:p>
            <a:pPr algn="l">
              <a:lnSpc>
                <a:spcPts val="2852"/>
              </a:lnSpc>
            </a:pPr>
            <a:r>
              <a:rPr lang="en-US" sz="2027" spc="-18" dirty="0">
                <a:solidFill>
                  <a:srgbClr val="767171"/>
                </a:solidFill>
                <a:latin typeface="IBM Plex Sans"/>
                <a:ea typeface="IBM Plex Sans"/>
                <a:cs typeface="IBM Plex Sans"/>
                <a:sym typeface="IBM Plex Sans"/>
              </a:rPr>
              <a:t>•</a:t>
            </a:r>
            <a:r>
              <a:rPr lang="en-US" sz="2027" spc="-18" dirty="0" err="1">
                <a:solidFill>
                  <a:srgbClr val="767171"/>
                </a:solidFill>
                <a:latin typeface="IBM Plex Sans"/>
                <a:ea typeface="IBM Plex Sans"/>
                <a:cs typeface="IBM Plex Sans"/>
                <a:sym typeface="IBM Plex Sans"/>
              </a:rPr>
              <a:t>Mladostniki</a:t>
            </a:r>
            <a:r>
              <a:rPr lang="en-US" sz="2027" spc="-18" dirty="0">
                <a:solidFill>
                  <a:srgbClr val="767171"/>
                </a:solidFill>
                <a:latin typeface="IBM Plex Sans"/>
                <a:ea typeface="IBM Plex Sans"/>
                <a:cs typeface="IBM Plex Sans"/>
                <a:sym typeface="IBM Plex Sans"/>
              </a:rPr>
              <a:t> med 15 in 29 let</a:t>
            </a:r>
          </a:p>
          <a:p>
            <a:pPr algn="l">
              <a:lnSpc>
                <a:spcPts val="3460"/>
              </a:lnSpc>
            </a:pPr>
            <a:r>
              <a:rPr lang="en-US" sz="2027" spc="-18" dirty="0">
                <a:solidFill>
                  <a:srgbClr val="767171"/>
                </a:solidFill>
                <a:latin typeface="IBM Plex Sans"/>
                <a:ea typeface="IBM Plex Sans"/>
                <a:cs typeface="IBM Plex Sans"/>
                <a:sym typeface="IBM Plex Sans"/>
              </a:rPr>
              <a:t>•</a:t>
            </a:r>
            <a:r>
              <a:rPr lang="en-US" sz="2027" spc="-18" dirty="0" err="1">
                <a:solidFill>
                  <a:srgbClr val="767171"/>
                </a:solidFill>
                <a:latin typeface="IBM Plex Sans"/>
                <a:ea typeface="IBM Plex Sans"/>
                <a:cs typeface="IBM Plex Sans"/>
                <a:sym typeface="IBM Plex Sans"/>
              </a:rPr>
              <a:t>Aktivno</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prebivalstvo</a:t>
            </a:r>
            <a:endParaRPr lang="en-US" sz="2027" spc="-18" dirty="0">
              <a:solidFill>
                <a:srgbClr val="767171"/>
              </a:solidFill>
              <a:latin typeface="IBM Plex Sans"/>
              <a:ea typeface="IBM Plex Sans"/>
              <a:cs typeface="IBM Plex Sans"/>
              <a:sym typeface="IBM Plex Sans"/>
            </a:endParaRPr>
          </a:p>
          <a:p>
            <a:pPr algn="l">
              <a:lnSpc>
                <a:spcPts val="2841"/>
              </a:lnSpc>
            </a:pPr>
            <a:r>
              <a:rPr lang="en-US" sz="2029" spc="-18" dirty="0">
                <a:solidFill>
                  <a:srgbClr val="767171"/>
                </a:solidFill>
                <a:latin typeface="IBM Plex Sans"/>
                <a:ea typeface="IBM Plex Sans"/>
                <a:cs typeface="IBM Plex Sans"/>
                <a:sym typeface="IBM Plex Sans"/>
              </a:rPr>
              <a:t>•</a:t>
            </a:r>
            <a:r>
              <a:rPr lang="en-US" sz="2029" spc="-18" dirty="0">
                <a:solidFill>
                  <a:srgbClr val="000000"/>
                </a:solidFill>
                <a:latin typeface="IBM Plex Sans"/>
                <a:ea typeface="IBM Plex Sans"/>
                <a:cs typeface="IBM Plex Sans"/>
                <a:sym typeface="IBM Plex Sans"/>
              </a:rPr>
              <a:t> </a:t>
            </a:r>
            <a:r>
              <a:rPr lang="en-US" sz="2029" spc="-18" dirty="0" err="1">
                <a:solidFill>
                  <a:srgbClr val="767171"/>
                </a:solidFill>
                <a:latin typeface="IBM Plex Sans"/>
                <a:ea typeface="IBM Plex Sans"/>
                <a:cs typeface="IBM Plex Sans"/>
                <a:sym typeface="IBM Plex Sans"/>
              </a:rPr>
              <a:t>Starostniki</a:t>
            </a:r>
            <a:endParaRPr lang="en-US" sz="2029" spc="-18" dirty="0">
              <a:solidFill>
                <a:srgbClr val="767171"/>
              </a:solidFill>
              <a:latin typeface="IBM Plex Sans"/>
              <a:ea typeface="IBM Plex Sans"/>
              <a:cs typeface="IBM Plex Sans"/>
              <a:sym typeface="IBM Plex Sans"/>
            </a:endParaRPr>
          </a:p>
          <a:p>
            <a:pPr algn="l">
              <a:lnSpc>
                <a:spcPts val="3471"/>
              </a:lnSpc>
            </a:pPr>
            <a:r>
              <a:rPr lang="en-US" sz="2027" spc="-18" dirty="0">
                <a:solidFill>
                  <a:srgbClr val="767171"/>
                </a:solidFill>
                <a:latin typeface="IBM Plex Sans"/>
                <a:ea typeface="IBM Plex Sans"/>
                <a:cs typeface="IBM Plex Sans"/>
                <a:sym typeface="IBM Plex Sans"/>
              </a:rPr>
              <a:t>•</a:t>
            </a:r>
            <a:r>
              <a:rPr lang="en-US" sz="2027" spc="-18" dirty="0" err="1">
                <a:solidFill>
                  <a:srgbClr val="767171"/>
                </a:solidFill>
                <a:latin typeface="IBM Plex Sans"/>
                <a:ea typeface="IBM Plex Sans"/>
                <a:cs typeface="IBM Plex Sans"/>
                <a:sym typeface="IBM Plex Sans"/>
              </a:rPr>
              <a:t>Turistični</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obiskovalci</a:t>
            </a:r>
            <a:endParaRPr lang="en-US" sz="2027" spc="-18" dirty="0">
              <a:solidFill>
                <a:srgbClr val="767171"/>
              </a:solidFill>
              <a:latin typeface="IBM Plex Sans"/>
              <a:ea typeface="IBM Plex Sans"/>
              <a:cs typeface="IBM Plex Sans"/>
              <a:sym typeface="IBM Plex Sans"/>
            </a:endParaRPr>
          </a:p>
        </p:txBody>
      </p:sp>
      <p:sp>
        <p:nvSpPr>
          <p:cNvPr id="5" name="TextBox 5"/>
          <p:cNvSpPr txBox="1"/>
          <p:nvPr/>
        </p:nvSpPr>
        <p:spPr>
          <a:xfrm>
            <a:off x="4489389" y="2139823"/>
            <a:ext cx="3652701" cy="3149973"/>
          </a:xfrm>
          <a:prstGeom prst="rect">
            <a:avLst/>
          </a:prstGeom>
        </p:spPr>
        <p:txBody>
          <a:bodyPr lIns="0" tIns="0" rIns="0" bIns="0" rtlCol="0" anchor="t">
            <a:spAutoFit/>
          </a:bodyPr>
          <a:lstStyle/>
          <a:p>
            <a:pPr algn="l">
              <a:lnSpc>
                <a:spcPts val="2779"/>
              </a:lnSpc>
            </a:pPr>
            <a:r>
              <a:rPr lang="en-US" sz="1985" dirty="0">
                <a:solidFill>
                  <a:srgbClr val="000000"/>
                </a:solidFill>
                <a:latin typeface="IBM Plex Sans"/>
                <a:ea typeface="IBM Plex Sans"/>
                <a:cs typeface="IBM Plex Sans"/>
                <a:sym typeface="IBM Plex Sans"/>
              </a:rPr>
              <a:t>TRAJNOSTNA MOBILNOST</a:t>
            </a:r>
          </a:p>
          <a:p>
            <a:pPr algn="l">
              <a:lnSpc>
                <a:spcPts val="2779"/>
              </a:lnSpc>
            </a:pPr>
            <a:r>
              <a:rPr lang="en-US" sz="1985" dirty="0" err="1">
                <a:solidFill>
                  <a:srgbClr val="767171"/>
                </a:solidFill>
                <a:latin typeface="IBM Plex Sans"/>
                <a:ea typeface="IBM Plex Sans"/>
                <a:cs typeface="IBM Plex Sans"/>
                <a:sym typeface="IBM Plex Sans"/>
              </a:rPr>
              <a:t>Destinacija</a:t>
            </a:r>
            <a:r>
              <a:rPr lang="en-US" sz="1985" dirty="0">
                <a:solidFill>
                  <a:srgbClr val="767171"/>
                </a:solidFill>
                <a:latin typeface="IBM Plex Sans"/>
                <a:ea typeface="IBM Plex Sans"/>
                <a:cs typeface="IBM Plex Sans"/>
                <a:sym typeface="IBM Plex Sans"/>
              </a:rPr>
              <a:t> </a:t>
            </a:r>
            <a:r>
              <a:rPr lang="en-US" sz="1985" dirty="0" err="1">
                <a:solidFill>
                  <a:srgbClr val="767171"/>
                </a:solidFill>
                <a:latin typeface="IBM Plex Sans"/>
                <a:ea typeface="IBM Plex Sans"/>
                <a:cs typeface="IBM Plex Sans"/>
                <a:sym typeface="IBM Plex Sans"/>
              </a:rPr>
              <a:t>Solčavsko</a:t>
            </a:r>
            <a:r>
              <a:rPr lang="en-US" sz="1985" dirty="0">
                <a:solidFill>
                  <a:srgbClr val="767171"/>
                </a:solidFill>
                <a:latin typeface="IBM Plex Sans"/>
                <a:ea typeface="IBM Plex Sans"/>
                <a:cs typeface="IBM Plex Sans"/>
                <a:sym typeface="IBM Plex Sans"/>
              </a:rPr>
              <a:t> je </a:t>
            </a:r>
            <a:r>
              <a:rPr lang="en-US" sz="1985" dirty="0" err="1">
                <a:solidFill>
                  <a:srgbClr val="767171"/>
                </a:solidFill>
                <a:latin typeface="IBM Plex Sans"/>
                <a:ea typeface="IBM Plex Sans"/>
                <a:cs typeface="IBM Plex Sans"/>
                <a:sym typeface="IBM Plex Sans"/>
              </a:rPr>
              <a:t>geografsko</a:t>
            </a:r>
            <a:r>
              <a:rPr lang="en-US" sz="1985" dirty="0">
                <a:solidFill>
                  <a:srgbClr val="767171"/>
                </a:solidFill>
                <a:latin typeface="IBM Plex Sans"/>
                <a:ea typeface="IBM Plex Sans"/>
                <a:cs typeface="IBM Plex Sans"/>
                <a:sym typeface="IBM Plex Sans"/>
              </a:rPr>
              <a:t> </a:t>
            </a:r>
            <a:r>
              <a:rPr lang="en-US" sz="1985" dirty="0" err="1">
                <a:solidFill>
                  <a:srgbClr val="767171"/>
                </a:solidFill>
                <a:latin typeface="IBM Plex Sans"/>
                <a:ea typeface="IBM Plex Sans"/>
                <a:cs typeface="IBM Plex Sans"/>
                <a:sym typeface="IBM Plex Sans"/>
              </a:rPr>
              <a:t>hribovita</a:t>
            </a:r>
            <a:r>
              <a:rPr lang="en-US" sz="1985" dirty="0">
                <a:solidFill>
                  <a:srgbClr val="767171"/>
                </a:solidFill>
                <a:latin typeface="IBM Plex Sans"/>
                <a:ea typeface="IBM Plex Sans"/>
                <a:cs typeface="IBM Plex Sans"/>
                <a:sym typeface="IBM Plex Sans"/>
              </a:rPr>
              <a:t>. V </a:t>
            </a:r>
            <a:r>
              <a:rPr lang="en-US" sz="1985" dirty="0" err="1">
                <a:solidFill>
                  <a:srgbClr val="767171"/>
                </a:solidFill>
                <a:latin typeface="IBM Plex Sans"/>
                <a:ea typeface="IBM Plex Sans"/>
                <a:cs typeface="IBM Plex Sans"/>
                <a:sym typeface="IBM Plex Sans"/>
              </a:rPr>
              <a:t>dolinah</a:t>
            </a:r>
            <a:r>
              <a:rPr lang="en-US" sz="1985" dirty="0">
                <a:solidFill>
                  <a:srgbClr val="767171"/>
                </a:solidFill>
                <a:latin typeface="IBM Plex Sans"/>
                <a:ea typeface="IBM Plex Sans"/>
                <a:cs typeface="IBM Plex Sans"/>
                <a:sym typeface="IBM Plex Sans"/>
              </a:rPr>
              <a:t>, </a:t>
            </a:r>
          </a:p>
          <a:p>
            <a:pPr algn="l">
              <a:lnSpc>
                <a:spcPts val="2779"/>
              </a:lnSpc>
            </a:pPr>
            <a:r>
              <a:rPr lang="en-US" sz="1985" dirty="0">
                <a:solidFill>
                  <a:srgbClr val="767171"/>
                </a:solidFill>
                <a:latin typeface="IBM Plex Sans"/>
                <a:ea typeface="IBM Plex Sans"/>
                <a:cs typeface="IBM Plex Sans"/>
                <a:sym typeface="IBM Plex Sans"/>
              </a:rPr>
              <a:t>ki so </a:t>
            </a:r>
            <a:r>
              <a:rPr lang="en-US" sz="1985" dirty="0" err="1">
                <a:solidFill>
                  <a:srgbClr val="767171"/>
                </a:solidFill>
                <a:latin typeface="IBM Plex Sans"/>
                <a:ea typeface="IBM Plex Sans"/>
                <a:cs typeface="IBM Plex Sans"/>
                <a:sym typeface="IBM Plex Sans"/>
              </a:rPr>
              <a:t>ozke</a:t>
            </a:r>
            <a:r>
              <a:rPr lang="en-US" sz="1985" dirty="0">
                <a:solidFill>
                  <a:srgbClr val="767171"/>
                </a:solidFill>
                <a:latin typeface="IBM Plex Sans"/>
                <a:ea typeface="IBM Plex Sans"/>
                <a:cs typeface="IBM Plex Sans"/>
                <a:sym typeface="IBM Plex Sans"/>
              </a:rPr>
              <a:t> </a:t>
            </a:r>
            <a:r>
              <a:rPr lang="en-US" sz="1985" dirty="0" err="1">
                <a:solidFill>
                  <a:srgbClr val="767171"/>
                </a:solidFill>
                <a:latin typeface="IBM Plex Sans"/>
                <a:ea typeface="IBM Plex Sans"/>
                <a:cs typeface="IBM Plex Sans"/>
                <a:sym typeface="IBM Plex Sans"/>
              </a:rPr>
              <a:t>tečeta</a:t>
            </a:r>
            <a:r>
              <a:rPr lang="en-US" sz="1985" dirty="0">
                <a:solidFill>
                  <a:srgbClr val="767171"/>
                </a:solidFill>
                <a:latin typeface="IBM Plex Sans"/>
                <a:ea typeface="IBM Plex Sans"/>
                <a:cs typeface="IBM Plex Sans"/>
                <a:sym typeface="IBM Plex Sans"/>
              </a:rPr>
              <a:t> </a:t>
            </a:r>
            <a:r>
              <a:rPr lang="en-US" sz="1985" dirty="0" err="1">
                <a:solidFill>
                  <a:srgbClr val="767171"/>
                </a:solidFill>
                <a:latin typeface="IBM Plex Sans"/>
                <a:ea typeface="IBM Plex Sans"/>
                <a:cs typeface="IBM Plex Sans"/>
                <a:sym typeface="IBM Plex Sans"/>
              </a:rPr>
              <a:t>reka</a:t>
            </a:r>
            <a:r>
              <a:rPr lang="en-US" sz="1985" dirty="0">
                <a:solidFill>
                  <a:srgbClr val="767171"/>
                </a:solidFill>
                <a:latin typeface="IBM Plex Sans"/>
                <a:ea typeface="IBM Plex Sans"/>
                <a:cs typeface="IBM Plex Sans"/>
                <a:sym typeface="IBM Plex Sans"/>
              </a:rPr>
              <a:t> in cesta. </a:t>
            </a:r>
          </a:p>
          <a:p>
            <a:pPr algn="l">
              <a:lnSpc>
                <a:spcPts val="2782"/>
              </a:lnSpc>
            </a:pPr>
            <a:r>
              <a:rPr lang="en-US" sz="1987" dirty="0" err="1">
                <a:solidFill>
                  <a:srgbClr val="767171"/>
                </a:solidFill>
                <a:latin typeface="IBM Plex Sans"/>
                <a:ea typeface="IBM Plex Sans"/>
                <a:cs typeface="IBM Plex Sans"/>
                <a:sym typeface="IBM Plex Sans"/>
              </a:rPr>
              <a:t>Če</a:t>
            </a:r>
            <a:r>
              <a:rPr lang="en-US" sz="1987" dirty="0">
                <a:solidFill>
                  <a:srgbClr val="767171"/>
                </a:solidFill>
                <a:latin typeface="IBM Plex Sans"/>
                <a:ea typeface="IBM Plex Sans"/>
                <a:cs typeface="IBM Plex Sans"/>
                <a:sym typeface="IBM Plex Sans"/>
              </a:rPr>
              <a:t> </a:t>
            </a:r>
            <a:r>
              <a:rPr lang="en-US" sz="1987" dirty="0" err="1">
                <a:solidFill>
                  <a:srgbClr val="767171"/>
                </a:solidFill>
                <a:latin typeface="IBM Plex Sans"/>
                <a:ea typeface="IBM Plex Sans"/>
                <a:cs typeface="IBM Plex Sans"/>
                <a:sym typeface="IBM Plex Sans"/>
              </a:rPr>
              <a:t>govorimo</a:t>
            </a:r>
            <a:r>
              <a:rPr lang="en-US" sz="1987" dirty="0">
                <a:solidFill>
                  <a:srgbClr val="767171"/>
                </a:solidFill>
                <a:latin typeface="IBM Plex Sans"/>
                <a:ea typeface="IBM Plex Sans"/>
                <a:cs typeface="IBM Plex Sans"/>
                <a:sym typeface="IBM Plex Sans"/>
              </a:rPr>
              <a:t> o </a:t>
            </a:r>
            <a:r>
              <a:rPr lang="en-US" sz="1987" dirty="0" err="1">
                <a:solidFill>
                  <a:srgbClr val="767171"/>
                </a:solidFill>
                <a:latin typeface="IBM Plex Sans"/>
                <a:ea typeface="IBM Plex Sans"/>
                <a:cs typeface="IBM Plex Sans"/>
                <a:sym typeface="IBM Plex Sans"/>
              </a:rPr>
              <a:t>trajnostni</a:t>
            </a:r>
            <a:r>
              <a:rPr lang="en-US" sz="1987" dirty="0">
                <a:solidFill>
                  <a:srgbClr val="767171"/>
                </a:solidFill>
                <a:latin typeface="IBM Plex Sans"/>
                <a:ea typeface="IBM Plex Sans"/>
                <a:cs typeface="IBM Plex Sans"/>
                <a:sym typeface="IBM Plex Sans"/>
              </a:rPr>
              <a:t> </a:t>
            </a:r>
          </a:p>
          <a:p>
            <a:pPr algn="l">
              <a:lnSpc>
                <a:spcPts val="2779"/>
              </a:lnSpc>
            </a:pPr>
            <a:r>
              <a:rPr lang="en-US" sz="1985" dirty="0" err="1">
                <a:solidFill>
                  <a:srgbClr val="767171"/>
                </a:solidFill>
                <a:latin typeface="IBM Plex Sans"/>
                <a:ea typeface="IBM Plex Sans"/>
                <a:cs typeface="IBM Plex Sans"/>
                <a:sym typeface="IBM Plex Sans"/>
              </a:rPr>
              <a:t>mobilnosti</a:t>
            </a:r>
            <a:r>
              <a:rPr lang="en-US" sz="1985" dirty="0">
                <a:solidFill>
                  <a:srgbClr val="767171"/>
                </a:solidFill>
                <a:latin typeface="IBM Plex Sans"/>
                <a:ea typeface="IBM Plex Sans"/>
                <a:cs typeface="IBM Plex Sans"/>
                <a:sym typeface="IBM Plex Sans"/>
              </a:rPr>
              <a:t>, to </a:t>
            </a:r>
            <a:r>
              <a:rPr lang="en-US" sz="1985" dirty="0" err="1">
                <a:solidFill>
                  <a:srgbClr val="767171"/>
                </a:solidFill>
                <a:latin typeface="IBM Plex Sans"/>
                <a:ea typeface="IBM Plex Sans"/>
                <a:cs typeface="IBM Plex Sans"/>
                <a:sym typeface="IBM Plex Sans"/>
              </a:rPr>
              <a:t>pomeni</a:t>
            </a:r>
            <a:r>
              <a:rPr lang="en-US" sz="1985" dirty="0">
                <a:solidFill>
                  <a:srgbClr val="767171"/>
                </a:solidFill>
                <a:latin typeface="IBM Plex Sans"/>
                <a:ea typeface="IBM Plex Sans"/>
                <a:cs typeface="IBM Plex Sans"/>
                <a:sym typeface="IBM Plex Sans"/>
              </a:rPr>
              <a:t> </a:t>
            </a:r>
            <a:r>
              <a:rPr lang="en-US" sz="1985" dirty="0" err="1">
                <a:solidFill>
                  <a:srgbClr val="767171"/>
                </a:solidFill>
                <a:latin typeface="IBM Plex Sans"/>
                <a:ea typeface="IBM Plex Sans"/>
                <a:cs typeface="IBM Plex Sans"/>
                <a:sym typeface="IBM Plex Sans"/>
              </a:rPr>
              <a:t>predvsem</a:t>
            </a:r>
            <a:r>
              <a:rPr lang="en-US" sz="1985" dirty="0">
                <a:solidFill>
                  <a:srgbClr val="767171"/>
                </a:solidFill>
                <a:latin typeface="IBM Plex Sans"/>
                <a:ea typeface="IBM Plex Sans"/>
                <a:cs typeface="IBM Plex Sans"/>
                <a:sym typeface="IBM Plex Sans"/>
              </a:rPr>
              <a:t> </a:t>
            </a:r>
            <a:r>
              <a:rPr lang="en-US" sz="1985" dirty="0" err="1">
                <a:solidFill>
                  <a:srgbClr val="767171"/>
                </a:solidFill>
                <a:latin typeface="IBM Plex Sans"/>
                <a:ea typeface="IBM Plex Sans"/>
                <a:cs typeface="IBM Plex Sans"/>
                <a:sym typeface="IBM Plex Sans"/>
              </a:rPr>
              <a:t>okrepljen</a:t>
            </a:r>
            <a:r>
              <a:rPr lang="en-US" sz="1985" dirty="0">
                <a:solidFill>
                  <a:srgbClr val="767171"/>
                </a:solidFill>
                <a:latin typeface="IBM Plex Sans"/>
                <a:ea typeface="IBM Plex Sans"/>
                <a:cs typeface="IBM Plex Sans"/>
                <a:sym typeface="IBM Plex Sans"/>
              </a:rPr>
              <a:t> </a:t>
            </a:r>
            <a:r>
              <a:rPr lang="en-US" sz="1985" dirty="0" err="1">
                <a:solidFill>
                  <a:srgbClr val="767171"/>
                </a:solidFill>
                <a:latin typeface="IBM Plex Sans"/>
                <a:ea typeface="IBM Plex Sans"/>
                <a:cs typeface="IBM Plex Sans"/>
                <a:sym typeface="IBM Plex Sans"/>
              </a:rPr>
              <a:t>javni</a:t>
            </a:r>
            <a:r>
              <a:rPr lang="en-US" sz="1985" dirty="0">
                <a:solidFill>
                  <a:srgbClr val="767171"/>
                </a:solidFill>
                <a:latin typeface="IBM Plex Sans"/>
                <a:ea typeface="IBM Plex Sans"/>
                <a:cs typeface="IBM Plex Sans"/>
                <a:sym typeface="IBM Plex Sans"/>
              </a:rPr>
              <a:t> </a:t>
            </a:r>
            <a:r>
              <a:rPr lang="en-US" sz="1985" dirty="0" err="1">
                <a:solidFill>
                  <a:srgbClr val="767171"/>
                </a:solidFill>
                <a:latin typeface="IBM Plex Sans"/>
                <a:ea typeface="IBM Plex Sans"/>
                <a:cs typeface="IBM Plex Sans"/>
                <a:sym typeface="IBM Plex Sans"/>
              </a:rPr>
              <a:t>prevoz</a:t>
            </a:r>
            <a:r>
              <a:rPr lang="en-US" sz="1985" dirty="0">
                <a:solidFill>
                  <a:srgbClr val="767171"/>
                </a:solidFill>
                <a:latin typeface="IBM Plex Sans"/>
                <a:ea typeface="IBM Plex Sans"/>
                <a:cs typeface="IBM Plex Sans"/>
                <a:sym typeface="IBM Plex Sans"/>
              </a:rPr>
              <a:t> (</a:t>
            </a:r>
            <a:r>
              <a:rPr lang="en-US" sz="1985" dirty="0" err="1">
                <a:solidFill>
                  <a:srgbClr val="767171"/>
                </a:solidFill>
                <a:latin typeface="IBM Plex Sans"/>
                <a:ea typeface="IBM Plex Sans"/>
                <a:cs typeface="IBM Plex Sans"/>
                <a:sym typeface="IBM Plex Sans"/>
              </a:rPr>
              <a:t>manj</a:t>
            </a:r>
            <a:r>
              <a:rPr lang="en-US" sz="1985" dirty="0">
                <a:solidFill>
                  <a:srgbClr val="767171"/>
                </a:solidFill>
                <a:latin typeface="IBM Plex Sans"/>
                <a:ea typeface="IBM Plex Sans"/>
                <a:cs typeface="IBM Plex Sans"/>
                <a:sym typeface="IBM Plex Sans"/>
              </a:rPr>
              <a:t> </a:t>
            </a:r>
          </a:p>
          <a:p>
            <a:pPr algn="l">
              <a:lnSpc>
                <a:spcPts val="2779"/>
              </a:lnSpc>
            </a:pPr>
            <a:r>
              <a:rPr lang="en-US" sz="1985" dirty="0" err="1">
                <a:solidFill>
                  <a:srgbClr val="767171"/>
                </a:solidFill>
                <a:latin typeface="IBM Plex Sans"/>
                <a:ea typeface="IBM Plex Sans"/>
                <a:cs typeface="IBM Plex Sans"/>
                <a:sym typeface="IBM Plex Sans"/>
              </a:rPr>
              <a:t>vozil</a:t>
            </a:r>
            <a:r>
              <a:rPr lang="en-US" sz="1985" dirty="0">
                <a:solidFill>
                  <a:srgbClr val="767171"/>
                </a:solidFill>
                <a:latin typeface="IBM Plex Sans"/>
                <a:ea typeface="IBM Plex Sans"/>
                <a:cs typeface="IBM Plex Sans"/>
                <a:sym typeface="IBM Plex Sans"/>
              </a:rPr>
              <a:t>).</a:t>
            </a:r>
          </a:p>
        </p:txBody>
      </p:sp>
      <p:sp>
        <p:nvSpPr>
          <p:cNvPr id="6" name="TextBox 6"/>
          <p:cNvSpPr txBox="1"/>
          <p:nvPr/>
        </p:nvSpPr>
        <p:spPr>
          <a:xfrm>
            <a:off x="8397240" y="2113883"/>
            <a:ext cx="3435763" cy="2976404"/>
          </a:xfrm>
          <a:prstGeom prst="rect">
            <a:avLst/>
          </a:prstGeom>
        </p:spPr>
        <p:txBody>
          <a:bodyPr lIns="0" tIns="0" rIns="0" bIns="0" rtlCol="0" anchor="t">
            <a:spAutoFit/>
          </a:bodyPr>
          <a:lstStyle/>
          <a:p>
            <a:pPr algn="l">
              <a:lnSpc>
                <a:spcPts val="3446"/>
              </a:lnSpc>
            </a:pPr>
            <a:r>
              <a:rPr lang="en-US" sz="2027" spc="-18">
                <a:solidFill>
                  <a:srgbClr val="000000"/>
                </a:solidFill>
                <a:latin typeface="IBM Plex Sans"/>
                <a:ea typeface="IBM Plex Sans"/>
                <a:cs typeface="IBM Plex Sans"/>
                <a:sym typeface="IBM Plex Sans"/>
              </a:rPr>
              <a:t>SPODBUJANJE UPORABE JPP, HOJE IN </a:t>
            </a:r>
          </a:p>
          <a:p>
            <a:pPr algn="l">
              <a:lnSpc>
                <a:spcPts val="3446"/>
              </a:lnSpc>
            </a:pPr>
            <a:r>
              <a:rPr lang="en-US" sz="2027" spc="-18">
                <a:solidFill>
                  <a:srgbClr val="000000"/>
                </a:solidFill>
                <a:latin typeface="IBM Plex Sans"/>
                <a:ea typeface="IBM Plex Sans"/>
                <a:cs typeface="IBM Plex Sans"/>
                <a:sym typeface="IBM Plex Sans"/>
              </a:rPr>
              <a:t>KOLESARJENJA </a:t>
            </a:r>
          </a:p>
          <a:p>
            <a:pPr algn="l">
              <a:lnSpc>
                <a:spcPts val="3446"/>
              </a:lnSpc>
            </a:pPr>
            <a:r>
              <a:rPr lang="en-US" sz="2027" spc="-18">
                <a:solidFill>
                  <a:srgbClr val="767171"/>
                </a:solidFill>
                <a:latin typeface="IBM Plex Sans"/>
                <a:ea typeface="IBM Plex Sans"/>
                <a:cs typeface="IBM Plex Sans"/>
                <a:sym typeface="IBM Plex Sans"/>
              </a:rPr>
              <a:t>Aktivnosti so vse temeljile na</a:t>
            </a:r>
          </a:p>
          <a:p>
            <a:pPr algn="l">
              <a:lnSpc>
                <a:spcPts val="3446"/>
              </a:lnSpc>
            </a:pPr>
            <a:r>
              <a:rPr lang="en-US" sz="2027" spc="-18">
                <a:solidFill>
                  <a:srgbClr val="767171"/>
                </a:solidFill>
                <a:latin typeface="IBM Plex Sans"/>
                <a:ea typeface="IBM Plex Sans"/>
                <a:cs typeface="IBM Plex Sans"/>
                <a:sym typeface="IBM Plex Sans"/>
              </a:rPr>
              <a:t>spodbujanju uporabe javnega</a:t>
            </a:r>
          </a:p>
          <a:p>
            <a:pPr algn="l">
              <a:lnSpc>
                <a:spcPts val="3446"/>
              </a:lnSpc>
            </a:pPr>
            <a:r>
              <a:rPr lang="en-US" sz="2027" spc="-18">
                <a:solidFill>
                  <a:srgbClr val="767171"/>
                </a:solidFill>
                <a:latin typeface="IBM Plex Sans"/>
                <a:ea typeface="IBM Plex Sans"/>
                <a:cs typeface="IBM Plex Sans"/>
                <a:sym typeface="IBM Plex Sans"/>
              </a:rPr>
              <a:t>prevoza, poudarjanje pomena hoje in kolesarjenja.</a:t>
            </a:r>
          </a:p>
        </p:txBody>
      </p:sp>
      <p:sp>
        <p:nvSpPr>
          <p:cNvPr id="7" name="TextBox 7"/>
          <p:cNvSpPr txBox="1"/>
          <p:nvPr/>
        </p:nvSpPr>
        <p:spPr>
          <a:xfrm>
            <a:off x="6536165" y="4658164"/>
            <a:ext cx="106937" cy="1938699"/>
          </a:xfrm>
          <a:prstGeom prst="rect">
            <a:avLst/>
          </a:prstGeom>
        </p:spPr>
        <p:txBody>
          <a:bodyPr lIns="0" tIns="0" rIns="0" bIns="0" rtlCol="0" anchor="t">
            <a:spAutoFit/>
          </a:bodyPr>
          <a:lstStyle/>
          <a:p>
            <a:pPr algn="just">
              <a:lnSpc>
                <a:spcPts val="2177"/>
              </a:lnSpc>
            </a:pPr>
            <a:r>
              <a:rPr lang="en-US" sz="1802">
                <a:solidFill>
                  <a:srgbClr val="000000"/>
                </a:solidFill>
                <a:latin typeface="Arimo"/>
                <a:ea typeface="Arimo"/>
                <a:cs typeface="Arimo"/>
                <a:sym typeface="Arimo"/>
              </a:rPr>
              <a:t>▪ ▪ ▪</a:t>
            </a:r>
          </a:p>
          <a:p>
            <a:pPr algn="just">
              <a:lnSpc>
                <a:spcPts val="4506"/>
              </a:lnSpc>
            </a:pPr>
            <a:r>
              <a:rPr lang="en-US" sz="1802">
                <a:solidFill>
                  <a:srgbClr val="000000"/>
                </a:solidFill>
                <a:latin typeface="Arimo"/>
                <a:ea typeface="Arimo"/>
                <a:cs typeface="Arimo"/>
                <a:sym typeface="Arimo"/>
              </a:rPr>
              <a:t>▪</a:t>
            </a:r>
          </a:p>
          <a:p>
            <a:pPr algn="just">
              <a:lnSpc>
                <a:spcPts val="4053"/>
              </a:lnSpc>
            </a:pPr>
            <a:r>
              <a:rPr lang="en-US" sz="1802">
                <a:solidFill>
                  <a:srgbClr val="000000"/>
                </a:solidFill>
                <a:latin typeface="Arimo"/>
                <a:ea typeface="Arimo"/>
                <a:cs typeface="Arimo"/>
                <a:sym typeface="Arimo"/>
              </a:rPr>
              <a:t>▪</a:t>
            </a:r>
          </a:p>
        </p:txBody>
      </p:sp>
      <p:sp>
        <p:nvSpPr>
          <p:cNvPr id="8" name="TextBox 8"/>
          <p:cNvSpPr txBox="1"/>
          <p:nvPr/>
        </p:nvSpPr>
        <p:spPr>
          <a:xfrm>
            <a:off x="6643102" y="4639114"/>
            <a:ext cx="1754138" cy="1969844"/>
          </a:xfrm>
          <a:prstGeom prst="rect">
            <a:avLst/>
          </a:prstGeom>
        </p:spPr>
        <p:txBody>
          <a:bodyPr lIns="0" tIns="0" rIns="0" bIns="0" rtlCol="0" anchor="t">
            <a:spAutoFit/>
          </a:bodyPr>
          <a:lstStyle/>
          <a:p>
            <a:pPr algn="l">
              <a:lnSpc>
                <a:spcPts val="2177"/>
              </a:lnSpc>
            </a:pPr>
            <a:r>
              <a:rPr lang="en-US" sz="1802" b="1">
                <a:solidFill>
                  <a:srgbClr val="000000"/>
                </a:solidFill>
                <a:latin typeface="Calibri (MS) Bold"/>
                <a:ea typeface="Calibri (MS) Bold"/>
                <a:cs typeface="Calibri (MS) Bold"/>
                <a:sym typeface="Calibri (MS) Bold"/>
              </a:rPr>
              <a:t>Občina Solčava: 500 prebivalcev, 800 postelj za turiste, 100.000 dnevnih obiskovalcev, 50% nočitev tujcev</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blipFill>
            <a:blip r:embed="rId2"/>
            <a:stretch>
              <a:fillRect/>
            </a:stretch>
          </a:blipFill>
        </p:spPr>
        <p:txBody>
          <a:bodyPr/>
          <a:lstStyle/>
          <a:p>
            <a:endParaRPr lang="sl-SI"/>
          </a:p>
        </p:txBody>
      </p:sp>
      <p:sp>
        <p:nvSpPr>
          <p:cNvPr id="3" name="Freeform 3"/>
          <p:cNvSpPr/>
          <p:nvPr/>
        </p:nvSpPr>
        <p:spPr>
          <a:xfrm>
            <a:off x="6562725" y="2876550"/>
            <a:ext cx="5629275" cy="3981450"/>
          </a:xfrm>
          <a:custGeom>
            <a:avLst/>
            <a:gdLst/>
            <a:ahLst/>
            <a:cxnLst/>
            <a:rect l="l" t="t" r="r" b="b"/>
            <a:pathLst>
              <a:path w="5629275" h="3981450">
                <a:moveTo>
                  <a:pt x="0" y="0"/>
                </a:moveTo>
                <a:lnTo>
                  <a:pt x="5629275" y="0"/>
                </a:lnTo>
                <a:lnTo>
                  <a:pt x="5629275" y="3981450"/>
                </a:lnTo>
                <a:lnTo>
                  <a:pt x="0" y="3981450"/>
                </a:lnTo>
                <a:lnTo>
                  <a:pt x="0" y="0"/>
                </a:lnTo>
                <a:close/>
              </a:path>
            </a:pathLst>
          </a:custGeom>
          <a:blipFill>
            <a:blip r:embed="rId3"/>
            <a:stretch>
              <a:fillRect/>
            </a:stretch>
          </a:blipFill>
        </p:spPr>
        <p:txBody>
          <a:bodyPr/>
          <a:lstStyle/>
          <a:p>
            <a:endParaRPr lang="sl-SI"/>
          </a:p>
        </p:txBody>
      </p:sp>
      <p:sp>
        <p:nvSpPr>
          <p:cNvPr id="4" name="TextBox 4"/>
          <p:cNvSpPr txBox="1"/>
          <p:nvPr/>
        </p:nvSpPr>
        <p:spPr>
          <a:xfrm>
            <a:off x="930278" y="1304392"/>
            <a:ext cx="7104309" cy="3669385"/>
          </a:xfrm>
          <a:prstGeom prst="rect">
            <a:avLst/>
          </a:prstGeom>
        </p:spPr>
        <p:txBody>
          <a:bodyPr lIns="0" tIns="0" rIns="0" bIns="0" rtlCol="0" anchor="t">
            <a:spAutoFit/>
          </a:bodyPr>
          <a:lstStyle/>
          <a:p>
            <a:pPr algn="l">
              <a:lnSpc>
                <a:spcPts val="4457"/>
              </a:lnSpc>
            </a:pPr>
            <a:r>
              <a:rPr lang="en-US" sz="4074" spc="-28">
                <a:solidFill>
                  <a:srgbClr val="000000"/>
                </a:solidFill>
                <a:latin typeface="IBM Plex Sans"/>
                <a:ea typeface="IBM Plex Sans"/>
                <a:cs typeface="IBM Plex Sans"/>
                <a:sym typeface="IBM Plex Sans"/>
              </a:rPr>
              <a:t>Nabor predlogov za izboljšave JPP, hoja peš ali s kolesom</a:t>
            </a:r>
          </a:p>
          <a:p>
            <a:pPr algn="l">
              <a:lnSpc>
                <a:spcPts val="6845"/>
              </a:lnSpc>
            </a:pPr>
            <a:endParaRPr lang="en-US" sz="4074" spc="-28">
              <a:solidFill>
                <a:srgbClr val="000000"/>
              </a:solidFill>
              <a:latin typeface="IBM Plex Sans"/>
              <a:ea typeface="IBM Plex Sans"/>
              <a:cs typeface="IBM Plex Sans"/>
              <a:sym typeface="IBM Plex Sans"/>
            </a:endParaRPr>
          </a:p>
          <a:p>
            <a:pPr algn="l">
              <a:lnSpc>
                <a:spcPts val="3487"/>
              </a:lnSpc>
            </a:pPr>
            <a:r>
              <a:rPr lang="en-US" sz="2075" spc="-18">
                <a:solidFill>
                  <a:srgbClr val="000000"/>
                </a:solidFill>
                <a:latin typeface="IBM Plex Sans"/>
                <a:ea typeface="IBM Plex Sans"/>
                <a:cs typeface="IBM Plex Sans"/>
                <a:sym typeface="IBM Plex Sans"/>
              </a:rPr>
              <a:t>DOMAČINI </a:t>
            </a:r>
          </a:p>
          <a:p>
            <a:pPr algn="l">
              <a:lnSpc>
                <a:spcPts val="3487"/>
              </a:lnSpc>
            </a:pPr>
            <a:r>
              <a:rPr lang="en-US" sz="2075" spc="-18">
                <a:solidFill>
                  <a:srgbClr val="767171"/>
                </a:solidFill>
                <a:latin typeface="IBM Plex Sans"/>
                <a:ea typeface="IBM Plex Sans"/>
                <a:cs typeface="IBM Plex Sans"/>
                <a:sym typeface="IBM Plex Sans"/>
              </a:rPr>
              <a:t>S pomočjo zloženke smo </a:t>
            </a:r>
          </a:p>
          <a:p>
            <a:pPr algn="l">
              <a:lnSpc>
                <a:spcPts val="3487"/>
              </a:lnSpc>
            </a:pPr>
            <a:r>
              <a:rPr lang="en-US" sz="2075" spc="-18">
                <a:solidFill>
                  <a:srgbClr val="767171"/>
                </a:solidFill>
                <a:latin typeface="IBM Plex Sans"/>
                <a:ea typeface="IBM Plex Sans"/>
                <a:cs typeface="IBM Plex Sans"/>
                <a:sym typeface="IBM Plex Sans"/>
              </a:rPr>
              <a:t>zbirali predloge za izboljšave na vseh </a:t>
            </a:r>
          </a:p>
          <a:p>
            <a:pPr algn="l">
              <a:lnSpc>
                <a:spcPts val="3487"/>
              </a:lnSpc>
            </a:pPr>
            <a:r>
              <a:rPr lang="en-US" sz="2075" spc="-18">
                <a:solidFill>
                  <a:srgbClr val="767171"/>
                </a:solidFill>
                <a:latin typeface="IBM Plex Sans"/>
                <a:ea typeface="IBM Plex Sans"/>
                <a:cs typeface="IBM Plex Sans"/>
                <a:sym typeface="IBM Plex Sans"/>
              </a:rPr>
              <a:t>delavnicah in domovih prebivalcev.</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19075"/>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blipFill>
            <a:blip r:embed="rId2"/>
            <a:stretch>
              <a:fillRect/>
            </a:stretch>
          </a:blipFill>
        </p:spPr>
        <p:txBody>
          <a:bodyPr/>
          <a:lstStyle/>
          <a:p>
            <a:endParaRPr lang="sl-SI"/>
          </a:p>
        </p:txBody>
      </p:sp>
      <p:sp>
        <p:nvSpPr>
          <p:cNvPr id="3" name="Freeform 3"/>
          <p:cNvSpPr/>
          <p:nvPr/>
        </p:nvSpPr>
        <p:spPr>
          <a:xfrm>
            <a:off x="7562850" y="3648075"/>
            <a:ext cx="4629150" cy="3209925"/>
          </a:xfrm>
          <a:custGeom>
            <a:avLst/>
            <a:gdLst/>
            <a:ahLst/>
            <a:cxnLst/>
            <a:rect l="l" t="t" r="r" b="b"/>
            <a:pathLst>
              <a:path w="4629150" h="3209925">
                <a:moveTo>
                  <a:pt x="0" y="0"/>
                </a:moveTo>
                <a:lnTo>
                  <a:pt x="4629150" y="0"/>
                </a:lnTo>
                <a:lnTo>
                  <a:pt x="4629150" y="3209925"/>
                </a:lnTo>
                <a:lnTo>
                  <a:pt x="0" y="3209925"/>
                </a:lnTo>
                <a:lnTo>
                  <a:pt x="0" y="0"/>
                </a:lnTo>
                <a:close/>
              </a:path>
            </a:pathLst>
          </a:custGeom>
          <a:blipFill>
            <a:blip r:embed="rId3"/>
            <a:stretch>
              <a:fillRect b="-1483"/>
            </a:stretch>
          </a:blipFill>
        </p:spPr>
        <p:txBody>
          <a:bodyPr/>
          <a:lstStyle/>
          <a:p>
            <a:endParaRPr lang="sl-SI"/>
          </a:p>
        </p:txBody>
      </p:sp>
      <p:sp>
        <p:nvSpPr>
          <p:cNvPr id="4" name="Freeform 4"/>
          <p:cNvSpPr/>
          <p:nvPr/>
        </p:nvSpPr>
        <p:spPr>
          <a:xfrm>
            <a:off x="4476750" y="2200275"/>
            <a:ext cx="4210050" cy="2962275"/>
          </a:xfrm>
          <a:custGeom>
            <a:avLst/>
            <a:gdLst/>
            <a:ahLst/>
            <a:cxnLst/>
            <a:rect l="l" t="t" r="r" b="b"/>
            <a:pathLst>
              <a:path w="4210050" h="2962275">
                <a:moveTo>
                  <a:pt x="0" y="0"/>
                </a:moveTo>
                <a:lnTo>
                  <a:pt x="4210050" y="0"/>
                </a:lnTo>
                <a:lnTo>
                  <a:pt x="4210050" y="2962275"/>
                </a:lnTo>
                <a:lnTo>
                  <a:pt x="0" y="2962275"/>
                </a:lnTo>
                <a:lnTo>
                  <a:pt x="0" y="0"/>
                </a:lnTo>
                <a:close/>
              </a:path>
            </a:pathLst>
          </a:custGeom>
          <a:blipFill>
            <a:blip r:embed="rId4"/>
            <a:stretch>
              <a:fillRect/>
            </a:stretch>
          </a:blipFill>
        </p:spPr>
        <p:txBody>
          <a:bodyPr/>
          <a:lstStyle/>
          <a:p>
            <a:endParaRPr lang="sl-SI"/>
          </a:p>
        </p:txBody>
      </p:sp>
      <p:sp>
        <p:nvSpPr>
          <p:cNvPr id="5" name="TextBox 5"/>
          <p:cNvSpPr txBox="1"/>
          <p:nvPr/>
        </p:nvSpPr>
        <p:spPr>
          <a:xfrm>
            <a:off x="930278" y="1143733"/>
            <a:ext cx="7003489" cy="2660469"/>
          </a:xfrm>
          <a:prstGeom prst="rect">
            <a:avLst/>
          </a:prstGeom>
        </p:spPr>
        <p:txBody>
          <a:bodyPr lIns="0" tIns="0" rIns="0" bIns="0" rtlCol="0" anchor="t">
            <a:spAutoFit/>
          </a:bodyPr>
          <a:lstStyle/>
          <a:p>
            <a:pPr algn="l">
              <a:lnSpc>
                <a:spcPts val="4374"/>
              </a:lnSpc>
            </a:pPr>
            <a:r>
              <a:rPr lang="en-US" sz="3998" spc="-23">
                <a:solidFill>
                  <a:srgbClr val="000000"/>
                </a:solidFill>
                <a:latin typeface="IBM Plex Sans"/>
                <a:ea typeface="IBM Plex Sans"/>
                <a:cs typeface="IBM Plex Sans"/>
                <a:sym typeface="IBM Plex Sans"/>
              </a:rPr>
              <a:t>Aktivno spodbujali različne možnosti trajnostne mobilnosti</a:t>
            </a:r>
          </a:p>
          <a:p>
            <a:pPr algn="l">
              <a:lnSpc>
                <a:spcPts val="3169"/>
              </a:lnSpc>
            </a:pPr>
            <a:r>
              <a:rPr lang="en-US" sz="2036" spc="-18">
                <a:solidFill>
                  <a:srgbClr val="000000"/>
                </a:solidFill>
                <a:latin typeface="IBM Plex Sans"/>
                <a:ea typeface="IBM Plex Sans"/>
                <a:cs typeface="IBM Plex Sans"/>
                <a:sym typeface="IBM Plex Sans"/>
              </a:rPr>
              <a:t>DOMAČINI </a:t>
            </a:r>
          </a:p>
          <a:p>
            <a:pPr algn="l">
              <a:lnSpc>
                <a:spcPts val="3169"/>
              </a:lnSpc>
            </a:pPr>
            <a:r>
              <a:rPr lang="en-US" sz="2036" spc="-18">
                <a:solidFill>
                  <a:srgbClr val="767171"/>
                </a:solidFill>
                <a:latin typeface="IBM Plex Sans"/>
                <a:ea typeface="IBM Plex Sans"/>
                <a:cs typeface="IBM Plex Sans"/>
                <a:sym typeface="IBM Plex Sans"/>
              </a:rPr>
              <a:t>Izdelava zloženke z: </a:t>
            </a:r>
          </a:p>
          <a:p>
            <a:pPr algn="l">
              <a:lnSpc>
                <a:spcPts val="3169"/>
              </a:lnSpc>
            </a:pPr>
            <a:r>
              <a:rPr lang="en-US" sz="2036" spc="-18">
                <a:solidFill>
                  <a:srgbClr val="767171"/>
                </a:solidFill>
                <a:latin typeface="IBM Plex Sans"/>
                <a:ea typeface="IBM Plex Sans"/>
                <a:cs typeface="IBM Plex Sans"/>
                <a:sym typeface="IBM Plex Sans"/>
              </a:rPr>
              <a:t>•promocijo JPP, </a:t>
            </a:r>
          </a:p>
          <a:p>
            <a:pPr algn="l">
              <a:lnSpc>
                <a:spcPts val="3169"/>
              </a:lnSpc>
            </a:pPr>
            <a:r>
              <a:rPr lang="en-US" sz="2036" spc="-18">
                <a:solidFill>
                  <a:srgbClr val="767171"/>
                </a:solidFill>
                <a:latin typeface="IBM Plex Sans"/>
                <a:ea typeface="IBM Plex Sans"/>
                <a:cs typeface="IBM Plex Sans"/>
                <a:sym typeface="IBM Plex Sans"/>
              </a:rPr>
              <a:t>•možnosti najema koles in </a:t>
            </a:r>
          </a:p>
        </p:txBody>
      </p:sp>
      <p:sp>
        <p:nvSpPr>
          <p:cNvPr id="6" name="TextBox 6"/>
          <p:cNvSpPr txBox="1"/>
          <p:nvPr/>
        </p:nvSpPr>
        <p:spPr>
          <a:xfrm>
            <a:off x="1159192" y="4015038"/>
            <a:ext cx="3443459" cy="185388"/>
          </a:xfrm>
          <a:prstGeom prst="rect">
            <a:avLst/>
          </a:prstGeom>
        </p:spPr>
        <p:txBody>
          <a:bodyPr lIns="0" tIns="0" rIns="0" bIns="0" rtlCol="0" anchor="t">
            <a:spAutoFit/>
          </a:bodyPr>
          <a:lstStyle/>
          <a:p>
            <a:pPr algn="l">
              <a:lnSpc>
                <a:spcPts val="1198"/>
              </a:lnSpc>
            </a:pPr>
            <a:r>
              <a:rPr lang="en-US" sz="2027" spc="-18">
                <a:solidFill>
                  <a:srgbClr val="767171"/>
                </a:solidFill>
                <a:latin typeface="IBM Plex Sans"/>
                <a:ea typeface="IBM Plex Sans"/>
                <a:cs typeface="IBM Plex Sans"/>
                <a:sym typeface="IBM Plex Sans"/>
              </a:rPr>
              <a:t>E-koles v občini, </a:t>
            </a:r>
          </a:p>
        </p:txBody>
      </p:sp>
      <p:sp>
        <p:nvSpPr>
          <p:cNvPr id="7" name="TextBox 7"/>
          <p:cNvSpPr txBox="1"/>
          <p:nvPr/>
        </p:nvSpPr>
        <p:spPr>
          <a:xfrm>
            <a:off x="930278" y="4234863"/>
            <a:ext cx="3512420" cy="561213"/>
          </a:xfrm>
          <a:prstGeom prst="rect">
            <a:avLst/>
          </a:prstGeom>
        </p:spPr>
        <p:txBody>
          <a:bodyPr lIns="0" tIns="0" rIns="0" bIns="0" rtlCol="0" anchor="t">
            <a:spAutoFit/>
          </a:bodyPr>
          <a:lstStyle/>
          <a:p>
            <a:pPr algn="l">
              <a:lnSpc>
                <a:spcPts val="5074"/>
              </a:lnSpc>
            </a:pPr>
            <a:r>
              <a:rPr lang="en-US" sz="2029" spc="-18">
                <a:solidFill>
                  <a:srgbClr val="767171"/>
                </a:solidFill>
                <a:latin typeface="IBM Plex Sans"/>
                <a:ea typeface="IBM Plex Sans"/>
                <a:cs typeface="IBM Plex Sans"/>
                <a:sym typeface="IBM Plex Sans"/>
              </a:rPr>
              <a:t>•Prostofer (kot oblika pomoči </a:t>
            </a:r>
          </a:p>
        </p:txBody>
      </p:sp>
      <p:sp>
        <p:nvSpPr>
          <p:cNvPr id="8" name="TextBox 8"/>
          <p:cNvSpPr txBox="1"/>
          <p:nvPr/>
        </p:nvSpPr>
        <p:spPr>
          <a:xfrm>
            <a:off x="1159192" y="4893021"/>
            <a:ext cx="3172978" cy="179832"/>
          </a:xfrm>
          <a:prstGeom prst="rect">
            <a:avLst/>
          </a:prstGeom>
        </p:spPr>
        <p:txBody>
          <a:bodyPr lIns="0" tIns="0" rIns="0" bIns="0" rtlCol="0" anchor="t">
            <a:spAutoFit/>
          </a:bodyPr>
          <a:lstStyle/>
          <a:p>
            <a:pPr algn="l">
              <a:lnSpc>
                <a:spcPts val="1013"/>
              </a:lnSpc>
            </a:pPr>
            <a:r>
              <a:rPr lang="en-US" sz="2027" spc="-18">
                <a:solidFill>
                  <a:srgbClr val="767171"/>
                </a:solidFill>
                <a:latin typeface="IBM Plex Sans"/>
                <a:ea typeface="IBM Plex Sans"/>
                <a:cs typeface="IBM Plex Sans"/>
                <a:sym typeface="IBM Plex Sans"/>
              </a:rPr>
              <a:t>za starejše občane občine),</a:t>
            </a:r>
          </a:p>
        </p:txBody>
      </p:sp>
      <p:sp>
        <p:nvSpPr>
          <p:cNvPr id="9" name="TextBox 9"/>
          <p:cNvSpPr txBox="1"/>
          <p:nvPr/>
        </p:nvSpPr>
        <p:spPr>
          <a:xfrm>
            <a:off x="930278" y="4912157"/>
            <a:ext cx="2889456" cy="561213"/>
          </a:xfrm>
          <a:prstGeom prst="rect">
            <a:avLst/>
          </a:prstGeom>
        </p:spPr>
        <p:txBody>
          <a:bodyPr lIns="0" tIns="0" rIns="0" bIns="0" rtlCol="0" anchor="t">
            <a:spAutoFit/>
          </a:bodyPr>
          <a:lstStyle/>
          <a:p>
            <a:pPr algn="l">
              <a:lnSpc>
                <a:spcPts val="5074"/>
              </a:lnSpc>
            </a:pPr>
            <a:r>
              <a:rPr lang="en-US" sz="2029" spc="-18">
                <a:solidFill>
                  <a:srgbClr val="767171"/>
                </a:solidFill>
                <a:latin typeface="IBM Plex Sans"/>
                <a:ea typeface="IBM Plex Sans"/>
                <a:cs typeface="IBM Plex Sans"/>
                <a:sym typeface="IBM Plex Sans"/>
              </a:rPr>
              <a:t>•zemljevid z označinimi </a:t>
            </a:r>
          </a:p>
        </p:txBody>
      </p:sp>
      <p:sp>
        <p:nvSpPr>
          <p:cNvPr id="10" name="TextBox 10"/>
          <p:cNvSpPr txBox="1"/>
          <p:nvPr/>
        </p:nvSpPr>
        <p:spPr>
          <a:xfrm>
            <a:off x="1159192" y="5570249"/>
            <a:ext cx="1404347" cy="179832"/>
          </a:xfrm>
          <a:prstGeom prst="rect">
            <a:avLst/>
          </a:prstGeom>
        </p:spPr>
        <p:txBody>
          <a:bodyPr lIns="0" tIns="0" rIns="0" bIns="0" rtlCol="0" anchor="t">
            <a:spAutoFit/>
          </a:bodyPr>
          <a:lstStyle/>
          <a:p>
            <a:pPr algn="l">
              <a:lnSpc>
                <a:spcPts val="1013"/>
              </a:lnSpc>
            </a:pPr>
            <a:r>
              <a:rPr lang="en-US" sz="2027" spc="-18">
                <a:solidFill>
                  <a:srgbClr val="767171"/>
                </a:solidFill>
                <a:latin typeface="IBM Plex Sans"/>
                <a:ea typeface="IBM Plex Sans"/>
                <a:cs typeface="IBM Plex Sans"/>
                <a:sym typeface="IBM Plex Sans"/>
              </a:rPr>
              <a:t>Parkirišči in </a:t>
            </a:r>
          </a:p>
        </p:txBody>
      </p:sp>
      <p:sp>
        <p:nvSpPr>
          <p:cNvPr id="11" name="TextBox 11"/>
          <p:cNvSpPr txBox="1"/>
          <p:nvPr/>
        </p:nvSpPr>
        <p:spPr>
          <a:xfrm>
            <a:off x="930278" y="5589613"/>
            <a:ext cx="3385995" cy="560832"/>
          </a:xfrm>
          <a:prstGeom prst="rect">
            <a:avLst/>
          </a:prstGeom>
        </p:spPr>
        <p:txBody>
          <a:bodyPr lIns="0" tIns="0" rIns="0" bIns="0" rtlCol="0" anchor="t">
            <a:spAutoFit/>
          </a:bodyPr>
          <a:lstStyle/>
          <a:p>
            <a:pPr algn="l">
              <a:lnSpc>
                <a:spcPts val="5068"/>
              </a:lnSpc>
            </a:pPr>
            <a:r>
              <a:rPr lang="en-US" sz="2027" spc="-18">
                <a:solidFill>
                  <a:srgbClr val="767171"/>
                </a:solidFill>
                <a:latin typeface="IBM Plex Sans"/>
                <a:ea typeface="IBM Plex Sans"/>
                <a:cs typeface="IBM Plex Sans"/>
                <a:sym typeface="IBM Plex Sans"/>
              </a:rPr>
              <a:t>•Označenimi Postajališči za </a:t>
            </a:r>
          </a:p>
        </p:txBody>
      </p:sp>
      <p:sp>
        <p:nvSpPr>
          <p:cNvPr id="12" name="TextBox 12"/>
          <p:cNvSpPr txBox="1"/>
          <p:nvPr/>
        </p:nvSpPr>
        <p:spPr>
          <a:xfrm>
            <a:off x="1159192" y="6247476"/>
            <a:ext cx="976503" cy="179832"/>
          </a:xfrm>
          <a:prstGeom prst="rect">
            <a:avLst/>
          </a:prstGeom>
        </p:spPr>
        <p:txBody>
          <a:bodyPr lIns="0" tIns="0" rIns="0" bIns="0" rtlCol="0" anchor="t">
            <a:spAutoFit/>
          </a:bodyPr>
          <a:lstStyle/>
          <a:p>
            <a:pPr algn="l">
              <a:lnSpc>
                <a:spcPts val="1013"/>
              </a:lnSpc>
            </a:pPr>
            <a:r>
              <a:rPr lang="en-US" sz="2027" spc="-18">
                <a:solidFill>
                  <a:srgbClr val="767171"/>
                </a:solidFill>
                <a:latin typeface="IBM Plex Sans"/>
                <a:ea typeface="IBM Plex Sans"/>
                <a:cs typeface="IBM Plex Sans"/>
                <a:sym typeface="IBM Plex Sans"/>
              </a:rPr>
              <a:t>avtobus.</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blipFill>
            <a:blip r:embed="rId2"/>
            <a:stretch>
              <a:fillRect/>
            </a:stretch>
          </a:blipFill>
        </p:spPr>
        <p:txBody>
          <a:bodyPr/>
          <a:lstStyle/>
          <a:p>
            <a:endParaRPr lang="sl-SI"/>
          </a:p>
        </p:txBody>
      </p:sp>
      <p:sp>
        <p:nvSpPr>
          <p:cNvPr id="3" name="Freeform 3"/>
          <p:cNvSpPr/>
          <p:nvPr/>
        </p:nvSpPr>
        <p:spPr>
          <a:xfrm>
            <a:off x="4336228" y="1691468"/>
            <a:ext cx="7331897" cy="4661707"/>
          </a:xfrm>
          <a:custGeom>
            <a:avLst/>
            <a:gdLst/>
            <a:ahLst/>
            <a:cxnLst/>
            <a:rect l="l" t="t" r="r" b="b"/>
            <a:pathLst>
              <a:path w="7331897" h="4661707">
                <a:moveTo>
                  <a:pt x="0" y="0"/>
                </a:moveTo>
                <a:lnTo>
                  <a:pt x="7331897" y="0"/>
                </a:lnTo>
                <a:lnTo>
                  <a:pt x="7331897" y="4661707"/>
                </a:lnTo>
                <a:lnTo>
                  <a:pt x="0" y="4661707"/>
                </a:lnTo>
                <a:lnTo>
                  <a:pt x="0" y="0"/>
                </a:lnTo>
                <a:close/>
              </a:path>
            </a:pathLst>
          </a:custGeom>
          <a:blipFill>
            <a:blip r:embed="rId3"/>
            <a:stretch>
              <a:fillRect/>
            </a:stretch>
          </a:blipFill>
        </p:spPr>
        <p:txBody>
          <a:bodyPr/>
          <a:lstStyle/>
          <a:p>
            <a:endParaRPr lang="sl-SI"/>
          </a:p>
        </p:txBody>
      </p:sp>
      <p:sp>
        <p:nvSpPr>
          <p:cNvPr id="4" name="TextBox 4"/>
          <p:cNvSpPr txBox="1"/>
          <p:nvPr/>
        </p:nvSpPr>
        <p:spPr>
          <a:xfrm>
            <a:off x="930278" y="1304134"/>
            <a:ext cx="3405950" cy="3554114"/>
          </a:xfrm>
          <a:prstGeom prst="rect">
            <a:avLst/>
          </a:prstGeom>
        </p:spPr>
        <p:txBody>
          <a:bodyPr lIns="0" tIns="0" rIns="0" bIns="0" rtlCol="0" anchor="t">
            <a:spAutoFit/>
          </a:bodyPr>
          <a:lstStyle/>
          <a:p>
            <a:pPr algn="l">
              <a:lnSpc>
                <a:spcPts val="5571"/>
              </a:lnSpc>
            </a:pPr>
            <a:r>
              <a:rPr lang="en-US" sz="3979" spc="-23" dirty="0" err="1">
                <a:solidFill>
                  <a:srgbClr val="000000"/>
                </a:solidFill>
                <a:latin typeface="IBM Plex Sans"/>
                <a:ea typeface="IBM Plex Sans"/>
                <a:cs typeface="IBM Plex Sans"/>
                <a:sym typeface="IBM Plex Sans"/>
              </a:rPr>
              <a:t>Rezultati</a:t>
            </a:r>
            <a:r>
              <a:rPr lang="en-US" sz="3979" spc="-23" dirty="0">
                <a:solidFill>
                  <a:srgbClr val="000000"/>
                </a:solidFill>
                <a:latin typeface="IBM Plex Sans"/>
                <a:ea typeface="IBM Plex Sans"/>
                <a:cs typeface="IBM Plex Sans"/>
                <a:sym typeface="IBM Plex Sans"/>
              </a:rPr>
              <a:t> </a:t>
            </a:r>
          </a:p>
          <a:p>
            <a:pPr algn="l">
              <a:lnSpc>
                <a:spcPts val="3156"/>
              </a:lnSpc>
            </a:pPr>
            <a:r>
              <a:rPr lang="en-US" sz="2027" spc="-18" dirty="0">
                <a:solidFill>
                  <a:srgbClr val="000000"/>
                </a:solidFill>
                <a:latin typeface="IBM Plex Sans"/>
                <a:ea typeface="IBM Plex Sans"/>
                <a:cs typeface="IBM Plex Sans"/>
                <a:sym typeface="IBM Plex Sans"/>
              </a:rPr>
              <a:t>PISMO ŽUPANU </a:t>
            </a:r>
            <a:endParaRPr lang="sl-SI" sz="2027" spc="-18" dirty="0">
              <a:solidFill>
                <a:srgbClr val="000000"/>
              </a:solidFill>
              <a:latin typeface="IBM Plex Sans"/>
              <a:ea typeface="IBM Plex Sans"/>
              <a:cs typeface="IBM Plex Sans"/>
              <a:sym typeface="IBM Plex Sans"/>
            </a:endParaRPr>
          </a:p>
          <a:p>
            <a:pPr algn="l">
              <a:lnSpc>
                <a:spcPts val="3156"/>
              </a:lnSpc>
            </a:pPr>
            <a:endParaRPr lang="sl-SI" sz="2027" spc="-18" dirty="0">
              <a:solidFill>
                <a:srgbClr val="000000"/>
              </a:solidFill>
              <a:latin typeface="IBM Plex Sans"/>
              <a:ea typeface="IBM Plex Sans"/>
              <a:cs typeface="IBM Plex Sans"/>
              <a:sym typeface="IBM Plex Sans"/>
            </a:endParaRPr>
          </a:p>
          <a:p>
            <a:pPr algn="l">
              <a:lnSpc>
                <a:spcPts val="3156"/>
              </a:lnSpc>
            </a:pPr>
            <a:r>
              <a:rPr lang="en-US" sz="2027" spc="-18" dirty="0">
                <a:solidFill>
                  <a:srgbClr val="767171"/>
                </a:solidFill>
                <a:latin typeface="IBM Plex Sans"/>
                <a:ea typeface="IBM Plex Sans"/>
                <a:cs typeface="IBM Plex Sans"/>
                <a:sym typeface="IBM Plex Sans"/>
              </a:rPr>
              <a:t>•</a:t>
            </a:r>
            <a:r>
              <a:rPr lang="en-US" sz="2027" spc="-18" dirty="0" err="1">
                <a:solidFill>
                  <a:srgbClr val="767171"/>
                </a:solidFill>
                <a:latin typeface="IBM Plex Sans"/>
                <a:ea typeface="IBM Plex Sans"/>
                <a:cs typeface="IBM Plex Sans"/>
                <a:sym typeface="IBM Plex Sans"/>
              </a:rPr>
              <a:t>Predlog</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mladostnikov</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kako</a:t>
            </a:r>
            <a:r>
              <a:rPr lang="en-US" sz="2027" spc="-18" dirty="0">
                <a:solidFill>
                  <a:srgbClr val="767171"/>
                </a:solidFill>
                <a:latin typeface="IBM Plex Sans"/>
                <a:ea typeface="IBM Plex Sans"/>
                <a:cs typeface="IBM Plex Sans"/>
                <a:sym typeface="IBM Plex Sans"/>
              </a:rPr>
              <a:t> </a:t>
            </a:r>
            <a:r>
              <a:rPr lang="pl-PL" sz="2027" spc="-18" dirty="0">
                <a:solidFill>
                  <a:srgbClr val="767171"/>
                </a:solidFill>
                <a:latin typeface="IBM Plex Sans"/>
                <a:ea typeface="IBM Plex Sans"/>
                <a:cs typeface="IBM Plex Sans"/>
                <a:sym typeface="IBM Plex Sans"/>
              </a:rPr>
              <a:t>vidijo razvoj kraja na </a:t>
            </a:r>
          </a:p>
          <a:p>
            <a:pPr algn="l">
              <a:lnSpc>
                <a:spcPts val="3156"/>
              </a:lnSpc>
            </a:pPr>
            <a:r>
              <a:rPr lang="pl-PL" sz="2027" spc="-18" dirty="0">
                <a:solidFill>
                  <a:srgbClr val="767171"/>
                </a:solidFill>
                <a:latin typeface="IBM Plex Sans"/>
                <a:ea typeface="IBM Plex Sans"/>
                <a:cs typeface="IBM Plex Sans"/>
                <a:sym typeface="IBM Plex Sans"/>
              </a:rPr>
              <a:t>področju trajnostne </a:t>
            </a:r>
          </a:p>
          <a:p>
            <a:pPr algn="l">
              <a:lnSpc>
                <a:spcPts val="3156"/>
              </a:lnSpc>
            </a:pPr>
            <a:r>
              <a:rPr lang="pl-PL" sz="2027" spc="-18" dirty="0">
                <a:solidFill>
                  <a:srgbClr val="767171"/>
                </a:solidFill>
                <a:latin typeface="IBM Plex Sans"/>
                <a:ea typeface="IBM Plex Sans"/>
                <a:cs typeface="IBM Plex Sans"/>
                <a:sym typeface="IBM Plex Sans"/>
              </a:rPr>
              <a:t>mobilnosti v prihodnosti</a:t>
            </a:r>
          </a:p>
          <a:p>
            <a:pPr algn="l">
              <a:lnSpc>
                <a:spcPts val="3156"/>
              </a:lnSpc>
            </a:pPr>
            <a:endParaRPr lang="en-US" sz="2027" spc="-18" dirty="0">
              <a:solidFill>
                <a:srgbClr val="767171"/>
              </a:solidFill>
              <a:latin typeface="IBM Plex Sans"/>
              <a:ea typeface="IBM Plex Sans"/>
              <a:cs typeface="IBM Plex Sans"/>
              <a:sym typeface="IBM Plex Sans"/>
            </a:endParaRP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blipFill>
            <a:blip r:embed="rId2"/>
            <a:stretch>
              <a:fillRect/>
            </a:stretch>
          </a:blipFill>
        </p:spPr>
        <p:txBody>
          <a:bodyPr/>
          <a:lstStyle/>
          <a:p>
            <a:endParaRPr lang="sl-SI"/>
          </a:p>
        </p:txBody>
      </p:sp>
      <p:sp>
        <p:nvSpPr>
          <p:cNvPr id="3" name="Freeform 3"/>
          <p:cNvSpPr/>
          <p:nvPr/>
        </p:nvSpPr>
        <p:spPr>
          <a:xfrm>
            <a:off x="4711483" y="1666051"/>
            <a:ext cx="6756617" cy="4687124"/>
          </a:xfrm>
          <a:custGeom>
            <a:avLst/>
            <a:gdLst/>
            <a:ahLst/>
            <a:cxnLst/>
            <a:rect l="l" t="t" r="r" b="b"/>
            <a:pathLst>
              <a:path w="6756617" h="4687124">
                <a:moveTo>
                  <a:pt x="0" y="0"/>
                </a:moveTo>
                <a:lnTo>
                  <a:pt x="6756617" y="0"/>
                </a:lnTo>
                <a:lnTo>
                  <a:pt x="6756617" y="4687124"/>
                </a:lnTo>
                <a:lnTo>
                  <a:pt x="0" y="4687124"/>
                </a:lnTo>
                <a:lnTo>
                  <a:pt x="0" y="0"/>
                </a:lnTo>
                <a:close/>
              </a:path>
            </a:pathLst>
          </a:custGeom>
          <a:blipFill>
            <a:blip r:embed="rId3"/>
            <a:stretch>
              <a:fillRect/>
            </a:stretch>
          </a:blipFill>
        </p:spPr>
        <p:txBody>
          <a:bodyPr/>
          <a:lstStyle/>
          <a:p>
            <a:endParaRPr lang="sl-SI"/>
          </a:p>
        </p:txBody>
      </p:sp>
      <p:sp>
        <p:nvSpPr>
          <p:cNvPr id="4" name="TextBox 4"/>
          <p:cNvSpPr txBox="1"/>
          <p:nvPr/>
        </p:nvSpPr>
        <p:spPr>
          <a:xfrm>
            <a:off x="930278" y="1304134"/>
            <a:ext cx="3405950" cy="1899361"/>
          </a:xfrm>
          <a:prstGeom prst="rect">
            <a:avLst/>
          </a:prstGeom>
        </p:spPr>
        <p:txBody>
          <a:bodyPr lIns="0" tIns="0" rIns="0" bIns="0" rtlCol="0" anchor="t">
            <a:spAutoFit/>
          </a:bodyPr>
          <a:lstStyle/>
          <a:p>
            <a:pPr algn="l">
              <a:lnSpc>
                <a:spcPts val="5571"/>
              </a:lnSpc>
            </a:pPr>
            <a:r>
              <a:rPr lang="en-US" sz="3979" spc="-23">
                <a:solidFill>
                  <a:srgbClr val="000000"/>
                </a:solidFill>
                <a:latin typeface="IBM Plex Sans"/>
                <a:ea typeface="IBM Plex Sans"/>
                <a:cs typeface="IBM Plex Sans"/>
                <a:sym typeface="IBM Plex Sans"/>
              </a:rPr>
              <a:t>Rezultati </a:t>
            </a:r>
          </a:p>
          <a:p>
            <a:pPr algn="l">
              <a:lnSpc>
                <a:spcPts val="2177"/>
              </a:lnSpc>
            </a:pPr>
            <a:r>
              <a:rPr lang="en-US" sz="2027" spc="-18">
                <a:solidFill>
                  <a:srgbClr val="000000"/>
                </a:solidFill>
                <a:latin typeface="IBM Plex Sans"/>
                <a:ea typeface="IBM Plex Sans"/>
                <a:cs typeface="IBM Plex Sans"/>
                <a:sym typeface="IBM Plex Sans"/>
              </a:rPr>
              <a:t>NABOR UKREPOV ZA IZBOLJŠAVE</a:t>
            </a:r>
          </a:p>
          <a:p>
            <a:pPr algn="l">
              <a:lnSpc>
                <a:spcPts val="4132"/>
              </a:lnSpc>
            </a:pPr>
            <a:r>
              <a:rPr lang="en-US" sz="2027" spc="-18">
                <a:solidFill>
                  <a:srgbClr val="767171"/>
                </a:solidFill>
                <a:latin typeface="IBM Plex Sans"/>
                <a:ea typeface="IBM Plex Sans"/>
                <a:cs typeface="IBM Plex Sans"/>
                <a:sym typeface="IBM Plex Sans"/>
              </a:rPr>
              <a:t>•Predlog mladostnikov kako </a:t>
            </a:r>
          </a:p>
        </p:txBody>
      </p:sp>
      <p:sp>
        <p:nvSpPr>
          <p:cNvPr id="5" name="TextBox 5"/>
          <p:cNvSpPr txBox="1"/>
          <p:nvPr/>
        </p:nvSpPr>
        <p:spPr>
          <a:xfrm>
            <a:off x="1159192" y="3282915"/>
            <a:ext cx="2710129" cy="733111"/>
          </a:xfrm>
          <a:prstGeom prst="rect">
            <a:avLst/>
          </a:prstGeom>
        </p:spPr>
        <p:txBody>
          <a:bodyPr lIns="0" tIns="0" rIns="0" bIns="0" rtlCol="0" anchor="t">
            <a:spAutoFit/>
          </a:bodyPr>
          <a:lstStyle/>
          <a:p>
            <a:pPr algn="l">
              <a:lnSpc>
                <a:spcPts val="1013"/>
              </a:lnSpc>
            </a:pPr>
            <a:r>
              <a:rPr lang="en-US" sz="2027" spc="-18">
                <a:solidFill>
                  <a:srgbClr val="767171"/>
                </a:solidFill>
                <a:latin typeface="IBM Plex Sans"/>
                <a:ea typeface="IBM Plex Sans"/>
                <a:cs typeface="IBM Plex Sans"/>
                <a:sym typeface="IBM Plex Sans"/>
              </a:rPr>
              <a:t>vidijo razvoj kraja na </a:t>
            </a:r>
          </a:p>
          <a:p>
            <a:pPr algn="l">
              <a:lnSpc>
                <a:spcPts val="3341"/>
              </a:lnSpc>
            </a:pPr>
            <a:r>
              <a:rPr lang="en-US" sz="2027" spc="-18">
                <a:solidFill>
                  <a:srgbClr val="767171"/>
                </a:solidFill>
                <a:latin typeface="IBM Plex Sans"/>
                <a:ea typeface="IBM Plex Sans"/>
                <a:cs typeface="IBM Plex Sans"/>
                <a:sym typeface="IBM Plex Sans"/>
              </a:rPr>
              <a:t>področju trajnostne </a:t>
            </a:r>
          </a:p>
          <a:p>
            <a:pPr algn="l">
              <a:lnSpc>
                <a:spcPts val="2841"/>
              </a:lnSpc>
            </a:pPr>
            <a:r>
              <a:rPr lang="en-US" sz="2029" spc="-18">
                <a:solidFill>
                  <a:srgbClr val="767171"/>
                </a:solidFill>
                <a:latin typeface="IBM Plex Sans"/>
                <a:ea typeface="IBM Plex Sans"/>
                <a:cs typeface="IBM Plex Sans"/>
                <a:sym typeface="IBM Plex Sans"/>
              </a:rPr>
              <a:t>mobilnosti v prihodnosti</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7625"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blipFill>
            <a:blip r:embed="rId2"/>
            <a:stretch>
              <a:fillRect/>
            </a:stretch>
          </a:blipFill>
        </p:spPr>
        <p:txBody>
          <a:bodyPr/>
          <a:lstStyle/>
          <a:p>
            <a:endParaRPr lang="sl-SI"/>
          </a:p>
        </p:txBody>
      </p:sp>
      <p:sp>
        <p:nvSpPr>
          <p:cNvPr id="3" name="Freeform 3"/>
          <p:cNvSpPr/>
          <p:nvPr/>
        </p:nvSpPr>
        <p:spPr>
          <a:xfrm>
            <a:off x="6981825" y="4152900"/>
            <a:ext cx="5210175" cy="2705100"/>
          </a:xfrm>
          <a:custGeom>
            <a:avLst/>
            <a:gdLst/>
            <a:ahLst/>
            <a:cxnLst/>
            <a:rect l="l" t="t" r="r" b="b"/>
            <a:pathLst>
              <a:path w="5210175" h="2705100">
                <a:moveTo>
                  <a:pt x="0" y="0"/>
                </a:moveTo>
                <a:lnTo>
                  <a:pt x="5210175" y="0"/>
                </a:lnTo>
                <a:lnTo>
                  <a:pt x="5210175" y="2705100"/>
                </a:lnTo>
                <a:lnTo>
                  <a:pt x="0" y="2705100"/>
                </a:lnTo>
                <a:lnTo>
                  <a:pt x="0" y="0"/>
                </a:lnTo>
                <a:close/>
              </a:path>
            </a:pathLst>
          </a:custGeom>
          <a:blipFill>
            <a:blip r:embed="rId3"/>
            <a:stretch>
              <a:fillRect/>
            </a:stretch>
          </a:blipFill>
        </p:spPr>
        <p:txBody>
          <a:bodyPr/>
          <a:lstStyle/>
          <a:p>
            <a:endParaRPr lang="sl-SI"/>
          </a:p>
        </p:txBody>
      </p:sp>
      <p:sp>
        <p:nvSpPr>
          <p:cNvPr id="4" name="Freeform 4"/>
          <p:cNvSpPr/>
          <p:nvPr/>
        </p:nvSpPr>
        <p:spPr>
          <a:xfrm>
            <a:off x="6981825" y="1752600"/>
            <a:ext cx="5172075" cy="2857500"/>
          </a:xfrm>
          <a:custGeom>
            <a:avLst/>
            <a:gdLst/>
            <a:ahLst/>
            <a:cxnLst/>
            <a:rect l="l" t="t" r="r" b="b"/>
            <a:pathLst>
              <a:path w="5172075" h="2857500">
                <a:moveTo>
                  <a:pt x="0" y="0"/>
                </a:moveTo>
                <a:lnTo>
                  <a:pt x="5172075" y="0"/>
                </a:lnTo>
                <a:lnTo>
                  <a:pt x="5172075" y="2857500"/>
                </a:lnTo>
                <a:lnTo>
                  <a:pt x="0" y="2857500"/>
                </a:lnTo>
                <a:lnTo>
                  <a:pt x="0" y="0"/>
                </a:lnTo>
                <a:close/>
              </a:path>
            </a:pathLst>
          </a:custGeom>
          <a:blipFill>
            <a:blip r:embed="rId4"/>
            <a:stretch>
              <a:fillRect/>
            </a:stretch>
          </a:blipFill>
        </p:spPr>
        <p:txBody>
          <a:bodyPr/>
          <a:lstStyle/>
          <a:p>
            <a:endParaRPr lang="sl-SI"/>
          </a:p>
        </p:txBody>
      </p:sp>
      <p:sp>
        <p:nvSpPr>
          <p:cNvPr id="5" name="TextBox 5"/>
          <p:cNvSpPr txBox="1"/>
          <p:nvPr/>
        </p:nvSpPr>
        <p:spPr>
          <a:xfrm>
            <a:off x="930278" y="1143733"/>
            <a:ext cx="7720651" cy="1564188"/>
          </a:xfrm>
          <a:prstGeom prst="rect">
            <a:avLst/>
          </a:prstGeom>
        </p:spPr>
        <p:txBody>
          <a:bodyPr lIns="0" tIns="0" rIns="0" bIns="0" rtlCol="0" anchor="t">
            <a:spAutoFit/>
          </a:bodyPr>
          <a:lstStyle/>
          <a:p>
            <a:pPr algn="l">
              <a:lnSpc>
                <a:spcPts val="4354"/>
              </a:lnSpc>
            </a:pPr>
            <a:r>
              <a:rPr lang="en-US" sz="3979" spc="-35">
                <a:solidFill>
                  <a:srgbClr val="000000"/>
                </a:solidFill>
                <a:latin typeface="IBM Plex Sans"/>
                <a:ea typeface="IBM Plex Sans"/>
                <a:cs typeface="IBM Plex Sans"/>
                <a:sym typeface="IBM Plex Sans"/>
              </a:rPr>
              <a:t>Težave s katerimi smo se soočali med izvajanjem projekta </a:t>
            </a:r>
          </a:p>
          <a:p>
            <a:pPr algn="l">
              <a:lnSpc>
                <a:spcPts val="5074"/>
              </a:lnSpc>
            </a:pPr>
            <a:r>
              <a:rPr lang="en-US" sz="2029" spc="-18">
                <a:solidFill>
                  <a:srgbClr val="000000"/>
                </a:solidFill>
                <a:latin typeface="IBM Plex Sans"/>
                <a:ea typeface="IBM Plex Sans"/>
                <a:cs typeface="IBM Plex Sans"/>
                <a:sym typeface="IBM Plex Sans"/>
              </a:rPr>
              <a:t>NABOR UKREPOV ZA IZBOLJŠAVE </a:t>
            </a:r>
          </a:p>
        </p:txBody>
      </p:sp>
      <p:sp>
        <p:nvSpPr>
          <p:cNvPr id="6" name="TextBox 6"/>
          <p:cNvSpPr txBox="1"/>
          <p:nvPr/>
        </p:nvSpPr>
        <p:spPr>
          <a:xfrm>
            <a:off x="1159192" y="3376346"/>
            <a:ext cx="4185371" cy="561213"/>
          </a:xfrm>
          <a:prstGeom prst="rect">
            <a:avLst/>
          </a:prstGeom>
        </p:spPr>
        <p:txBody>
          <a:bodyPr lIns="0" tIns="0" rIns="0" bIns="0" rtlCol="0" anchor="t">
            <a:spAutoFit/>
          </a:bodyPr>
          <a:lstStyle/>
          <a:p>
            <a:pPr algn="l">
              <a:lnSpc>
                <a:spcPts val="5074"/>
              </a:lnSpc>
            </a:pPr>
            <a:r>
              <a:rPr lang="en-US" sz="2029" spc="-18">
                <a:solidFill>
                  <a:srgbClr val="767171"/>
                </a:solidFill>
                <a:latin typeface="IBM Plex Sans"/>
                <a:ea typeface="IBM Plex Sans"/>
                <a:cs typeface="IBM Plex Sans"/>
                <a:sym typeface="IBM Plex Sans"/>
              </a:rPr>
              <a:t>(brezcestnih oznak, tabel in opreme)</a:t>
            </a:r>
          </a:p>
        </p:txBody>
      </p:sp>
      <p:sp>
        <p:nvSpPr>
          <p:cNvPr id="7" name="TextBox 7"/>
          <p:cNvSpPr txBox="1"/>
          <p:nvPr/>
        </p:nvSpPr>
        <p:spPr>
          <a:xfrm>
            <a:off x="930278" y="3138135"/>
            <a:ext cx="5154892" cy="560610"/>
          </a:xfrm>
          <a:prstGeom prst="rect">
            <a:avLst/>
          </a:prstGeom>
        </p:spPr>
        <p:txBody>
          <a:bodyPr lIns="0" tIns="0" rIns="0" bIns="0" rtlCol="0" anchor="t">
            <a:spAutoFit/>
          </a:bodyPr>
          <a:lstStyle/>
          <a:p>
            <a:pPr algn="l">
              <a:lnSpc>
                <a:spcPts val="5068"/>
              </a:lnSpc>
            </a:pPr>
            <a:r>
              <a:rPr lang="en-US" sz="2027" spc="-18">
                <a:solidFill>
                  <a:srgbClr val="767171"/>
                </a:solidFill>
                <a:latin typeface="IBM Plex Sans"/>
                <a:ea typeface="IBM Plex Sans"/>
                <a:cs typeface="IBM Plex Sans"/>
                <a:sym typeface="IBM Plex Sans"/>
              </a:rPr>
              <a:t>•Avtobusne postaje v naravi niso označene </a:t>
            </a:r>
          </a:p>
        </p:txBody>
      </p:sp>
      <p:sp>
        <p:nvSpPr>
          <p:cNvPr id="8" name="TextBox 8"/>
          <p:cNvSpPr txBox="1"/>
          <p:nvPr/>
        </p:nvSpPr>
        <p:spPr>
          <a:xfrm>
            <a:off x="930278" y="3777329"/>
            <a:ext cx="5849045" cy="956083"/>
          </a:xfrm>
          <a:prstGeom prst="rect">
            <a:avLst/>
          </a:prstGeom>
        </p:spPr>
        <p:txBody>
          <a:bodyPr lIns="0" tIns="0" rIns="0" bIns="0" rtlCol="0" anchor="t">
            <a:spAutoFit/>
          </a:bodyPr>
          <a:lstStyle/>
          <a:p>
            <a:pPr algn="just">
              <a:lnSpc>
                <a:spcPts val="5068"/>
              </a:lnSpc>
            </a:pPr>
            <a:r>
              <a:rPr lang="en-US" sz="2027" spc="-18">
                <a:solidFill>
                  <a:srgbClr val="767171"/>
                </a:solidFill>
                <a:latin typeface="IBM Plex Sans"/>
                <a:ea typeface="IBM Plex Sans"/>
                <a:cs typeface="IBM Plex Sans"/>
                <a:sym typeface="IBM Plex Sans"/>
              </a:rPr>
              <a:t>•Nekatere postaje so na zelo nepreglednih točkah</a:t>
            </a:r>
          </a:p>
          <a:p>
            <a:pPr algn="just">
              <a:lnSpc>
                <a:spcPts val="1240"/>
              </a:lnSpc>
            </a:pPr>
            <a:r>
              <a:rPr lang="en-US" sz="2027" spc="-18">
                <a:solidFill>
                  <a:srgbClr val="767171"/>
                </a:solidFill>
                <a:latin typeface="IBM Plex Sans"/>
                <a:ea typeface="IBM Plex Sans"/>
                <a:cs typeface="IBM Plex Sans"/>
                <a:sym typeface="IBM Plex Sans"/>
              </a:rPr>
              <a:t>•Za spremembo navad potrebujemo sistem, ki bo </a:t>
            </a:r>
          </a:p>
        </p:txBody>
      </p:sp>
      <p:sp>
        <p:nvSpPr>
          <p:cNvPr id="9" name="TextBox 9"/>
          <p:cNvSpPr txBox="1"/>
          <p:nvPr/>
        </p:nvSpPr>
        <p:spPr>
          <a:xfrm>
            <a:off x="1159192" y="4635589"/>
            <a:ext cx="5563029" cy="646814"/>
          </a:xfrm>
          <a:prstGeom prst="rect">
            <a:avLst/>
          </a:prstGeom>
        </p:spPr>
        <p:txBody>
          <a:bodyPr lIns="0" tIns="0" rIns="0" bIns="0" rtlCol="0" anchor="t">
            <a:spAutoFit/>
          </a:bodyPr>
          <a:lstStyle/>
          <a:p>
            <a:pPr algn="l">
              <a:lnSpc>
                <a:spcPts val="3114"/>
              </a:lnSpc>
            </a:pPr>
            <a:r>
              <a:rPr lang="en-US" sz="2027" spc="-18">
                <a:solidFill>
                  <a:srgbClr val="767171"/>
                </a:solidFill>
                <a:latin typeface="IBM Plex Sans"/>
                <a:ea typeface="IBM Plex Sans"/>
                <a:cs typeface="IBM Plex Sans"/>
                <a:sym typeface="IBM Plex Sans"/>
              </a:rPr>
              <a:t>boljši od trenutnega: pogostejši prevozi, ugodna </a:t>
            </a:r>
          </a:p>
          <a:p>
            <a:pPr algn="l">
              <a:lnSpc>
                <a:spcPts val="1088"/>
              </a:lnSpc>
            </a:pPr>
            <a:r>
              <a:rPr lang="en-US" sz="2027" spc="-18">
                <a:solidFill>
                  <a:srgbClr val="767171"/>
                </a:solidFill>
                <a:latin typeface="IBM Plex Sans"/>
                <a:ea typeface="IBM Plex Sans"/>
                <a:cs typeface="IBM Plex Sans"/>
                <a:sym typeface="IBM Plex Sans"/>
              </a:rPr>
              <a:t>cena, zanesljivost prevoza</a:t>
            </a:r>
          </a:p>
        </p:txBody>
      </p:sp>
      <p:sp>
        <p:nvSpPr>
          <p:cNvPr id="10" name="TextBox 10"/>
          <p:cNvSpPr txBox="1"/>
          <p:nvPr/>
        </p:nvSpPr>
        <p:spPr>
          <a:xfrm>
            <a:off x="930278" y="5131784"/>
            <a:ext cx="6097248" cy="560832"/>
          </a:xfrm>
          <a:prstGeom prst="rect">
            <a:avLst/>
          </a:prstGeom>
        </p:spPr>
        <p:txBody>
          <a:bodyPr lIns="0" tIns="0" rIns="0" bIns="0" rtlCol="0" anchor="t">
            <a:spAutoFit/>
          </a:bodyPr>
          <a:lstStyle/>
          <a:p>
            <a:pPr algn="l">
              <a:lnSpc>
                <a:spcPts val="5068"/>
              </a:lnSpc>
            </a:pPr>
            <a:r>
              <a:rPr lang="en-US" sz="2027" spc="-18">
                <a:solidFill>
                  <a:srgbClr val="767171"/>
                </a:solidFill>
                <a:latin typeface="IBM Plex Sans"/>
                <a:ea typeface="IBM Plex Sans"/>
                <a:cs typeface="IBM Plex Sans"/>
                <a:sym typeface="IBM Plex Sans"/>
              </a:rPr>
              <a:t>•Tujci zelo resno jemljejo možnost uporave javnega </a:t>
            </a:r>
          </a:p>
        </p:txBody>
      </p:sp>
      <p:sp>
        <p:nvSpPr>
          <p:cNvPr id="11" name="TextBox 11"/>
          <p:cNvSpPr txBox="1"/>
          <p:nvPr/>
        </p:nvSpPr>
        <p:spPr>
          <a:xfrm>
            <a:off x="1159192" y="5779799"/>
            <a:ext cx="996467" cy="179832"/>
          </a:xfrm>
          <a:prstGeom prst="rect">
            <a:avLst/>
          </a:prstGeom>
        </p:spPr>
        <p:txBody>
          <a:bodyPr lIns="0" tIns="0" rIns="0" bIns="0" rtlCol="0" anchor="t">
            <a:spAutoFit/>
          </a:bodyPr>
          <a:lstStyle/>
          <a:p>
            <a:pPr algn="l">
              <a:lnSpc>
                <a:spcPts val="1013"/>
              </a:lnSpc>
            </a:pPr>
            <a:r>
              <a:rPr lang="en-US" sz="2027" spc="-18">
                <a:solidFill>
                  <a:srgbClr val="767171"/>
                </a:solidFill>
                <a:latin typeface="IBM Plex Sans"/>
                <a:ea typeface="IBM Plex Sans"/>
                <a:cs typeface="IBM Plex Sans"/>
                <a:sym typeface="IBM Plex Sans"/>
              </a:rPr>
              <a:t>prevoza </a:t>
            </a:r>
          </a:p>
        </p:txBody>
      </p:sp>
      <p:sp>
        <p:nvSpPr>
          <p:cNvPr id="12" name="TextBox 12"/>
          <p:cNvSpPr txBox="1"/>
          <p:nvPr/>
        </p:nvSpPr>
        <p:spPr>
          <a:xfrm>
            <a:off x="851201" y="2739227"/>
            <a:ext cx="5871020" cy="700977"/>
          </a:xfrm>
          <a:prstGeom prst="rect">
            <a:avLst/>
          </a:prstGeom>
        </p:spPr>
        <p:txBody>
          <a:bodyPr lIns="0" tIns="0" rIns="0" bIns="0" rtlCol="0" anchor="t">
            <a:spAutoFit/>
          </a:bodyPr>
          <a:lstStyle/>
          <a:p>
            <a:pPr algn="ctr">
              <a:lnSpc>
                <a:spcPts val="2838"/>
              </a:lnSpc>
              <a:spcBef>
                <a:spcPct val="0"/>
              </a:spcBef>
            </a:pPr>
            <a:r>
              <a:rPr lang="en-US" sz="2027" spc="-18">
                <a:solidFill>
                  <a:srgbClr val="000000"/>
                </a:solidFill>
                <a:latin typeface="IBM Plex Sans"/>
                <a:ea typeface="IBM Plex Sans"/>
                <a:cs typeface="IBM Plex Sans"/>
                <a:sym typeface="IBM Plex Sans"/>
              </a:rPr>
              <a:t>• Avtobusne linije, ki so razpisane na voznih redih v </a:t>
            </a:r>
          </a:p>
          <a:p>
            <a:pPr algn="ctr">
              <a:lnSpc>
                <a:spcPts val="2838"/>
              </a:lnSpc>
              <a:spcBef>
                <a:spcPct val="0"/>
              </a:spcBef>
            </a:pPr>
            <a:r>
              <a:rPr lang="en-US" sz="2027" spc="-18">
                <a:solidFill>
                  <a:srgbClr val="000000"/>
                </a:solidFill>
                <a:latin typeface="IBM Plex Sans"/>
                <a:ea typeface="IBM Plex Sans"/>
                <a:cs typeface="IBM Plex Sans"/>
                <a:sym typeface="IBM Plex Sans"/>
              </a:rPr>
              <a:t>resnici ne držijo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blipFill>
            <a:blip r:embed="rId2"/>
            <a:stretch>
              <a:fillRect/>
            </a:stretch>
          </a:blipFill>
        </p:spPr>
        <p:txBody>
          <a:bodyPr/>
          <a:lstStyle/>
          <a:p>
            <a:endParaRPr lang="sl-SI"/>
          </a:p>
        </p:txBody>
      </p:sp>
      <p:sp>
        <p:nvSpPr>
          <p:cNvPr id="3" name="TextBox 3"/>
          <p:cNvSpPr txBox="1"/>
          <p:nvPr/>
        </p:nvSpPr>
        <p:spPr>
          <a:xfrm>
            <a:off x="930278" y="1304134"/>
            <a:ext cx="9769602" cy="2843920"/>
          </a:xfrm>
          <a:prstGeom prst="rect">
            <a:avLst/>
          </a:prstGeom>
        </p:spPr>
        <p:txBody>
          <a:bodyPr lIns="0" tIns="0" rIns="0" bIns="0" rtlCol="0" anchor="t">
            <a:spAutoFit/>
          </a:bodyPr>
          <a:lstStyle/>
          <a:p>
            <a:pPr algn="l">
              <a:lnSpc>
                <a:spcPts val="5571"/>
              </a:lnSpc>
            </a:pPr>
            <a:r>
              <a:rPr lang="en-US" sz="3979" spc="-27" dirty="0">
                <a:solidFill>
                  <a:srgbClr val="000000"/>
                </a:solidFill>
                <a:latin typeface="IBM Plex Sans"/>
                <a:ea typeface="IBM Plex Sans"/>
                <a:cs typeface="IBM Plex Sans"/>
                <a:sym typeface="IBM Plex Sans"/>
              </a:rPr>
              <a:t>Plan </a:t>
            </a:r>
            <a:r>
              <a:rPr lang="en-US" sz="3979" spc="-27" dirty="0" err="1">
                <a:solidFill>
                  <a:srgbClr val="000000"/>
                </a:solidFill>
                <a:latin typeface="IBM Plex Sans"/>
                <a:ea typeface="IBM Plex Sans"/>
                <a:cs typeface="IBM Plex Sans"/>
                <a:sym typeface="IBM Plex Sans"/>
              </a:rPr>
              <a:t>aktivnosti</a:t>
            </a:r>
            <a:r>
              <a:rPr lang="en-US" sz="3979" spc="-27" dirty="0">
                <a:solidFill>
                  <a:srgbClr val="000000"/>
                </a:solidFill>
                <a:latin typeface="IBM Plex Sans"/>
                <a:ea typeface="IBM Plex Sans"/>
                <a:cs typeface="IBM Plex Sans"/>
                <a:sym typeface="IBM Plex Sans"/>
              </a:rPr>
              <a:t> po </a:t>
            </a:r>
            <a:r>
              <a:rPr lang="en-US" sz="3979" spc="-27" dirty="0" err="1">
                <a:solidFill>
                  <a:srgbClr val="000000"/>
                </a:solidFill>
                <a:latin typeface="IBM Plex Sans"/>
                <a:ea typeface="IBM Plex Sans"/>
                <a:cs typeface="IBM Plex Sans"/>
                <a:sym typeface="IBM Plex Sans"/>
              </a:rPr>
              <a:t>koncu</a:t>
            </a:r>
            <a:r>
              <a:rPr lang="en-US" sz="3979" spc="-27" dirty="0">
                <a:solidFill>
                  <a:srgbClr val="000000"/>
                </a:solidFill>
                <a:latin typeface="IBM Plex Sans"/>
                <a:ea typeface="IBM Plex Sans"/>
                <a:cs typeface="IBM Plex Sans"/>
                <a:sym typeface="IBM Plex Sans"/>
              </a:rPr>
              <a:t> </a:t>
            </a:r>
            <a:r>
              <a:rPr lang="en-US" sz="3979" spc="-27" dirty="0" err="1">
                <a:solidFill>
                  <a:srgbClr val="000000"/>
                </a:solidFill>
                <a:latin typeface="IBM Plex Sans"/>
                <a:ea typeface="IBM Plex Sans"/>
                <a:cs typeface="IBM Plex Sans"/>
                <a:sym typeface="IBM Plex Sans"/>
              </a:rPr>
              <a:t>projekta</a:t>
            </a:r>
            <a:endParaRPr lang="en-US" sz="3979" spc="-27" dirty="0">
              <a:solidFill>
                <a:srgbClr val="000000"/>
              </a:solidFill>
              <a:latin typeface="IBM Plex Sans"/>
              <a:ea typeface="IBM Plex Sans"/>
              <a:cs typeface="IBM Plex Sans"/>
              <a:sym typeface="IBM Plex Sans"/>
            </a:endParaRPr>
          </a:p>
          <a:p>
            <a:pPr algn="l">
              <a:lnSpc>
                <a:spcPts val="2827"/>
              </a:lnSpc>
            </a:pPr>
            <a:r>
              <a:rPr lang="en-US" sz="1877" spc="-13" dirty="0">
                <a:solidFill>
                  <a:srgbClr val="000000"/>
                </a:solidFill>
                <a:latin typeface="IBM Plex Sans"/>
                <a:ea typeface="IBM Plex Sans"/>
                <a:cs typeface="IBM Plex Sans"/>
                <a:sym typeface="IBM Plex Sans"/>
              </a:rPr>
              <a:t>NABOR UKREPOV ZA IZBOLJŠAVE </a:t>
            </a:r>
            <a:endParaRPr lang="sl-SI" sz="1877" spc="-13" dirty="0">
              <a:solidFill>
                <a:srgbClr val="000000"/>
              </a:solidFill>
              <a:latin typeface="IBM Plex Sans"/>
              <a:ea typeface="IBM Plex Sans"/>
              <a:cs typeface="IBM Plex Sans"/>
              <a:sym typeface="IBM Plex Sans"/>
            </a:endParaRPr>
          </a:p>
          <a:p>
            <a:pPr algn="l">
              <a:lnSpc>
                <a:spcPts val="2827"/>
              </a:lnSpc>
            </a:pPr>
            <a:r>
              <a:rPr lang="en-US" sz="1877" spc="-13" dirty="0">
                <a:solidFill>
                  <a:srgbClr val="000000"/>
                </a:solidFill>
                <a:latin typeface="IBM Plex Sans"/>
                <a:ea typeface="IBM Plex Sans"/>
                <a:cs typeface="IBM Plex Sans"/>
                <a:sym typeface="IBM Plex Sans"/>
              </a:rPr>
              <a:t>•</a:t>
            </a:r>
            <a:r>
              <a:rPr lang="en-US" sz="1877" spc="-13" dirty="0" err="1">
                <a:solidFill>
                  <a:srgbClr val="000000"/>
                </a:solidFill>
                <a:latin typeface="IBM Plex Sans"/>
                <a:ea typeface="IBM Plex Sans"/>
                <a:cs typeface="IBM Plex Sans"/>
                <a:sym typeface="IBM Plex Sans"/>
              </a:rPr>
              <a:t>OZNAČITEV</a:t>
            </a:r>
            <a:r>
              <a:rPr lang="en-US" sz="1877" spc="-13" dirty="0" err="1">
                <a:solidFill>
                  <a:srgbClr val="767171"/>
                </a:solidFill>
                <a:latin typeface="IBM Plex Sans"/>
                <a:ea typeface="IBM Plex Sans"/>
                <a:cs typeface="IBM Plex Sans"/>
                <a:sym typeface="IBM Plex Sans"/>
              </a:rPr>
              <a:t>avtobusnih</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postaj</a:t>
            </a:r>
            <a:r>
              <a:rPr lang="en-US" sz="1877" spc="-13" dirty="0">
                <a:solidFill>
                  <a:srgbClr val="767171"/>
                </a:solidFill>
                <a:latin typeface="IBM Plex Sans"/>
                <a:ea typeface="IBM Plex Sans"/>
                <a:cs typeface="IBM Plex Sans"/>
                <a:sym typeface="IBM Plex Sans"/>
              </a:rPr>
              <a:t> v </a:t>
            </a:r>
            <a:r>
              <a:rPr lang="en-US" sz="1877" spc="-13" dirty="0" err="1">
                <a:solidFill>
                  <a:srgbClr val="767171"/>
                </a:solidFill>
                <a:latin typeface="IBM Plex Sans"/>
                <a:ea typeface="IBM Plex Sans"/>
                <a:cs typeface="IBM Plex Sans"/>
                <a:sym typeface="IBM Plex Sans"/>
              </a:rPr>
              <a:t>naravi</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pomembno</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še</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posebej</a:t>
            </a:r>
            <a:r>
              <a:rPr lang="en-US" sz="1877" spc="-13" dirty="0">
                <a:solidFill>
                  <a:srgbClr val="767171"/>
                </a:solidFill>
                <a:latin typeface="IBM Plex Sans"/>
                <a:ea typeface="IBM Plex Sans"/>
                <a:cs typeface="IBM Plex Sans"/>
                <a:sym typeface="IBM Plex Sans"/>
              </a:rPr>
              <a:t> za </a:t>
            </a:r>
            <a:r>
              <a:rPr lang="en-US" sz="1877" spc="-13" dirty="0" err="1">
                <a:solidFill>
                  <a:srgbClr val="767171"/>
                </a:solidFill>
                <a:latin typeface="IBM Plex Sans"/>
                <a:ea typeface="IBM Plex Sans"/>
                <a:cs typeface="IBM Plex Sans"/>
                <a:sym typeface="IBM Plex Sans"/>
              </a:rPr>
              <a:t>turiste</a:t>
            </a:r>
            <a:r>
              <a:rPr lang="en-US" sz="1877" spc="-13" dirty="0">
                <a:solidFill>
                  <a:srgbClr val="767171"/>
                </a:solidFill>
                <a:latin typeface="IBM Plex Sans"/>
                <a:ea typeface="IBM Plex Sans"/>
                <a:cs typeface="IBM Plex Sans"/>
                <a:sym typeface="IBM Plex Sans"/>
              </a:rPr>
              <a:t>) </a:t>
            </a:r>
            <a:endParaRPr lang="sl-SI" sz="1877" spc="-13" dirty="0">
              <a:solidFill>
                <a:srgbClr val="767171"/>
              </a:solidFill>
              <a:latin typeface="IBM Plex Sans"/>
              <a:ea typeface="IBM Plex Sans"/>
              <a:cs typeface="IBM Plex Sans"/>
              <a:sym typeface="IBM Plex Sans"/>
            </a:endParaRPr>
          </a:p>
          <a:p>
            <a:pPr algn="l">
              <a:lnSpc>
                <a:spcPts val="2827"/>
              </a:lnSpc>
            </a:pPr>
            <a:r>
              <a:rPr lang="en-US" sz="1877" spc="-13" dirty="0">
                <a:solidFill>
                  <a:srgbClr val="000000"/>
                </a:solidFill>
                <a:latin typeface="IBM Plex Sans"/>
                <a:ea typeface="IBM Plex Sans"/>
                <a:cs typeface="IBM Plex Sans"/>
                <a:sym typeface="IBM Plex Sans"/>
              </a:rPr>
              <a:t>•</a:t>
            </a:r>
            <a:r>
              <a:rPr lang="en-US" sz="1877" spc="-13" dirty="0" err="1">
                <a:solidFill>
                  <a:srgbClr val="000000"/>
                </a:solidFill>
                <a:latin typeface="IBM Plex Sans"/>
                <a:ea typeface="IBM Plex Sans"/>
                <a:cs typeface="IBM Plex Sans"/>
                <a:sym typeface="IBM Plex Sans"/>
              </a:rPr>
              <a:t>IMENA</a:t>
            </a:r>
            <a:r>
              <a:rPr lang="en-US" sz="1877" spc="-13" dirty="0" err="1">
                <a:solidFill>
                  <a:srgbClr val="767171"/>
                </a:solidFill>
                <a:latin typeface="IBM Plex Sans"/>
                <a:ea typeface="IBM Plex Sans"/>
                <a:cs typeface="IBM Plex Sans"/>
                <a:sym typeface="IBM Plex Sans"/>
              </a:rPr>
              <a:t>postajališč</a:t>
            </a:r>
            <a:r>
              <a:rPr lang="en-US" sz="1877" spc="-13" dirty="0">
                <a:solidFill>
                  <a:srgbClr val="767171"/>
                </a:solidFill>
                <a:latin typeface="IBM Plex Sans"/>
                <a:ea typeface="IBM Plex Sans"/>
                <a:cs typeface="IBM Plex Sans"/>
                <a:sym typeface="IBM Plex Sans"/>
              </a:rPr>
              <a:t> v online </a:t>
            </a:r>
            <a:r>
              <a:rPr lang="en-US" sz="1877" spc="-13" dirty="0" err="1">
                <a:solidFill>
                  <a:srgbClr val="767171"/>
                </a:solidFill>
                <a:latin typeface="IBM Plex Sans"/>
                <a:ea typeface="IBM Plex Sans"/>
                <a:cs typeface="IBM Plex Sans"/>
                <a:sym typeface="IBM Plex Sans"/>
              </a:rPr>
              <a:t>iskalniku</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pomembno</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še</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posebej</a:t>
            </a:r>
            <a:r>
              <a:rPr lang="en-US" sz="1877" spc="-13" dirty="0">
                <a:solidFill>
                  <a:srgbClr val="767171"/>
                </a:solidFill>
                <a:latin typeface="IBM Plex Sans"/>
                <a:ea typeface="IBM Plex Sans"/>
                <a:cs typeface="IBM Plex Sans"/>
                <a:sym typeface="IBM Plex Sans"/>
              </a:rPr>
              <a:t> za </a:t>
            </a:r>
            <a:r>
              <a:rPr lang="en-US" sz="1877" spc="-13" dirty="0" err="1">
                <a:solidFill>
                  <a:srgbClr val="767171"/>
                </a:solidFill>
                <a:latin typeface="IBM Plex Sans"/>
                <a:ea typeface="IBM Plex Sans"/>
                <a:cs typeface="IBM Plex Sans"/>
                <a:sym typeface="IBM Plex Sans"/>
              </a:rPr>
              <a:t>tujce</a:t>
            </a:r>
            <a:r>
              <a:rPr lang="en-US" sz="1877" spc="-13" dirty="0">
                <a:solidFill>
                  <a:srgbClr val="767171"/>
                </a:solidFill>
                <a:latin typeface="IBM Plex Sans"/>
                <a:ea typeface="IBM Plex Sans"/>
                <a:cs typeface="IBM Plex Sans"/>
                <a:sym typeface="IBM Plex Sans"/>
              </a:rPr>
              <a:t>) </a:t>
            </a:r>
            <a:endParaRPr lang="sl-SI" sz="1877" spc="-13" dirty="0">
              <a:solidFill>
                <a:srgbClr val="767171"/>
              </a:solidFill>
              <a:latin typeface="IBM Plex Sans"/>
              <a:ea typeface="IBM Plex Sans"/>
              <a:cs typeface="IBM Plex Sans"/>
              <a:sym typeface="IBM Plex Sans"/>
            </a:endParaRPr>
          </a:p>
          <a:p>
            <a:pPr algn="l">
              <a:lnSpc>
                <a:spcPts val="2827"/>
              </a:lnSpc>
            </a:pPr>
            <a:r>
              <a:rPr lang="en-US" sz="1877" spc="-13" dirty="0">
                <a:solidFill>
                  <a:srgbClr val="767171"/>
                </a:solidFill>
                <a:latin typeface="IBM Plex Sans"/>
                <a:ea typeface="IBM Plex Sans"/>
                <a:cs typeface="IBM Plex Sans"/>
                <a:sym typeface="IBM Plex Sans"/>
              </a:rPr>
              <a:t>•</a:t>
            </a:r>
            <a:r>
              <a:rPr lang="en-US" sz="1877" spc="-13" dirty="0" err="1">
                <a:solidFill>
                  <a:srgbClr val="767171"/>
                </a:solidFill>
                <a:latin typeface="IBM Plex Sans"/>
                <a:ea typeface="IBM Plex Sans"/>
                <a:cs typeface="IBM Plex Sans"/>
                <a:sym typeface="IBM Plex Sans"/>
              </a:rPr>
              <a:t>Izdelava</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novih</a:t>
            </a:r>
            <a:r>
              <a:rPr lang="en-US" sz="1877" spc="-13" dirty="0">
                <a:solidFill>
                  <a:srgbClr val="767171"/>
                </a:solidFill>
                <a:latin typeface="IBM Plex Sans"/>
                <a:ea typeface="IBM Plex Sans"/>
                <a:cs typeface="IBM Plex Sans"/>
                <a:sym typeface="IBM Plex Sans"/>
              </a:rPr>
              <a:t> </a:t>
            </a:r>
            <a:r>
              <a:rPr lang="en-US" sz="1877" spc="-13" dirty="0" err="1">
                <a:solidFill>
                  <a:srgbClr val="000000"/>
                </a:solidFill>
                <a:latin typeface="IBM Plex Sans"/>
                <a:ea typeface="IBM Plex Sans"/>
                <a:cs typeface="IBM Plex Sans"/>
                <a:sym typeface="IBM Plex Sans"/>
              </a:rPr>
              <a:t>HIŠK</a:t>
            </a:r>
            <a:r>
              <a:rPr lang="en-US" sz="1877" spc="-13" dirty="0" err="1">
                <a:solidFill>
                  <a:srgbClr val="767171"/>
                </a:solidFill>
                <a:latin typeface="IBM Plex Sans"/>
                <a:ea typeface="IBM Plex Sans"/>
                <a:cs typeface="IBM Plex Sans"/>
                <a:sym typeface="IBM Plex Sans"/>
              </a:rPr>
              <a:t>na</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postajališčih</a:t>
            </a:r>
            <a:r>
              <a:rPr lang="en-US" sz="1877" spc="-13" dirty="0">
                <a:solidFill>
                  <a:srgbClr val="767171"/>
                </a:solidFill>
                <a:latin typeface="IBM Plex Sans"/>
                <a:ea typeface="IBM Plex Sans"/>
                <a:cs typeface="IBM Plex Sans"/>
                <a:sym typeface="IBM Plex Sans"/>
              </a:rPr>
              <a:t> </a:t>
            </a:r>
            <a:endParaRPr lang="sl-SI" sz="1877" spc="-13" dirty="0">
              <a:solidFill>
                <a:srgbClr val="767171"/>
              </a:solidFill>
              <a:latin typeface="IBM Plex Sans"/>
              <a:ea typeface="IBM Plex Sans"/>
              <a:cs typeface="IBM Plex Sans"/>
              <a:sym typeface="IBM Plex Sans"/>
            </a:endParaRPr>
          </a:p>
          <a:p>
            <a:pPr algn="l">
              <a:lnSpc>
                <a:spcPts val="2827"/>
              </a:lnSpc>
            </a:pPr>
            <a:r>
              <a:rPr lang="en-US" sz="1877" spc="-13" dirty="0">
                <a:solidFill>
                  <a:srgbClr val="767171"/>
                </a:solidFill>
                <a:latin typeface="IBM Plex Sans"/>
                <a:ea typeface="IBM Plex Sans"/>
                <a:cs typeface="IBM Plex Sans"/>
                <a:sym typeface="IBM Plex Sans"/>
              </a:rPr>
              <a:t>•Ko se </a:t>
            </a:r>
            <a:r>
              <a:rPr lang="en-US" sz="1877" spc="-13" dirty="0" err="1">
                <a:solidFill>
                  <a:srgbClr val="767171"/>
                </a:solidFill>
                <a:latin typeface="IBM Plex Sans"/>
                <a:ea typeface="IBM Plex Sans"/>
                <a:cs typeface="IBM Plex Sans"/>
                <a:sym typeface="IBM Plex Sans"/>
              </a:rPr>
              <a:t>vozni</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redi</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ustalijo</a:t>
            </a:r>
            <a:r>
              <a:rPr lang="en-US" sz="1877" spc="-13" dirty="0">
                <a:solidFill>
                  <a:srgbClr val="767171"/>
                </a:solidFill>
                <a:latin typeface="IBM Plex Sans"/>
                <a:ea typeface="IBM Plex Sans"/>
                <a:cs typeface="IBM Plex Sans"/>
                <a:sym typeface="IBM Plex Sans"/>
              </a:rPr>
              <a:t>, </a:t>
            </a:r>
            <a:r>
              <a:rPr lang="en-US" sz="1877" spc="-13" dirty="0">
                <a:solidFill>
                  <a:srgbClr val="000000"/>
                </a:solidFill>
                <a:latin typeface="IBM Plex Sans"/>
                <a:ea typeface="IBM Plex Sans"/>
                <a:cs typeface="IBM Plex Sans"/>
                <a:sym typeface="IBM Plex Sans"/>
              </a:rPr>
              <a:t>INTENZIVNA KOMUNIKACIJA </a:t>
            </a:r>
            <a:r>
              <a:rPr lang="en-US" sz="1877" spc="-13" dirty="0">
                <a:solidFill>
                  <a:srgbClr val="767171"/>
                </a:solidFill>
                <a:latin typeface="IBM Plex Sans"/>
                <a:ea typeface="IBM Plex Sans"/>
                <a:cs typeface="IBM Plex Sans"/>
                <a:sym typeface="IBM Plex Sans"/>
              </a:rPr>
              <a:t>med </a:t>
            </a:r>
            <a:r>
              <a:rPr lang="en-US" sz="1877" spc="-13" dirty="0" err="1">
                <a:solidFill>
                  <a:srgbClr val="767171"/>
                </a:solidFill>
                <a:latin typeface="IBM Plex Sans"/>
                <a:ea typeface="IBM Plex Sans"/>
                <a:cs typeface="IBM Plex Sans"/>
                <a:sym typeface="IBM Plex Sans"/>
              </a:rPr>
              <a:t>turističnimi</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obiskovalci</a:t>
            </a:r>
            <a:r>
              <a:rPr lang="en-US" sz="1877" spc="-13" dirty="0">
                <a:solidFill>
                  <a:srgbClr val="767171"/>
                </a:solidFill>
                <a:latin typeface="IBM Plex Sans"/>
                <a:ea typeface="IBM Plex Sans"/>
                <a:cs typeface="IBM Plex Sans"/>
                <a:sym typeface="IBM Plex Sans"/>
              </a:rPr>
              <a:t> </a:t>
            </a:r>
            <a:endParaRPr lang="sl-SI" sz="1877" spc="-13" dirty="0">
              <a:solidFill>
                <a:srgbClr val="767171"/>
              </a:solidFill>
              <a:latin typeface="IBM Plex Sans"/>
              <a:ea typeface="IBM Plex Sans"/>
              <a:cs typeface="IBM Plex Sans"/>
              <a:sym typeface="IBM Plex Sans"/>
            </a:endParaRPr>
          </a:p>
          <a:p>
            <a:pPr algn="l">
              <a:lnSpc>
                <a:spcPts val="2827"/>
              </a:lnSpc>
            </a:pPr>
            <a:r>
              <a:rPr lang="en-US" sz="1877" spc="-13" dirty="0">
                <a:solidFill>
                  <a:srgbClr val="767171"/>
                </a:solidFill>
                <a:latin typeface="IBM Plex Sans"/>
                <a:ea typeface="IBM Plex Sans"/>
                <a:cs typeface="IBM Plex Sans"/>
                <a:sym typeface="IBM Plex Sans"/>
              </a:rPr>
              <a:t>•Nova </a:t>
            </a:r>
            <a:r>
              <a:rPr lang="en-US" sz="1877" spc="-13" dirty="0" err="1">
                <a:solidFill>
                  <a:srgbClr val="767171"/>
                </a:solidFill>
                <a:latin typeface="IBM Plex Sans"/>
                <a:ea typeface="IBM Plex Sans"/>
                <a:cs typeface="IBM Plex Sans"/>
                <a:sym typeface="IBM Plex Sans"/>
              </a:rPr>
              <a:t>povezava</a:t>
            </a:r>
            <a:r>
              <a:rPr lang="en-US" sz="1877" spc="-13" dirty="0">
                <a:solidFill>
                  <a:srgbClr val="767171"/>
                </a:solidFill>
                <a:latin typeface="IBM Plex Sans"/>
                <a:ea typeface="IBM Plex Sans"/>
                <a:cs typeface="IBM Plex Sans"/>
                <a:sym typeface="IBM Plex Sans"/>
              </a:rPr>
              <a:t> do </a:t>
            </a:r>
            <a:r>
              <a:rPr lang="en-US" sz="1877" spc="-13" dirty="0">
                <a:solidFill>
                  <a:srgbClr val="000000"/>
                </a:solidFill>
                <a:latin typeface="IBM Plex Sans"/>
                <a:ea typeface="IBM Plex Sans"/>
                <a:cs typeface="IBM Plex Sans"/>
                <a:sym typeface="IBM Plex Sans"/>
              </a:rPr>
              <a:t>LJUBLJANE</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veliko</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turistov</a:t>
            </a:r>
            <a:r>
              <a:rPr lang="en-US" sz="1877" spc="-13" dirty="0">
                <a:solidFill>
                  <a:srgbClr val="767171"/>
                </a:solidFill>
                <a:latin typeface="IBM Plex Sans"/>
                <a:ea typeface="IBM Plex Sans"/>
                <a:cs typeface="IBM Plex Sans"/>
                <a:sym typeface="IBM Plex Sans"/>
              </a:rPr>
              <a:t> </a:t>
            </a:r>
            <a:r>
              <a:rPr lang="en-US" sz="1877" spc="-13" dirty="0" err="1">
                <a:solidFill>
                  <a:srgbClr val="767171"/>
                </a:solidFill>
                <a:latin typeface="IBM Plex Sans"/>
                <a:ea typeface="IBM Plex Sans"/>
                <a:cs typeface="IBM Plex Sans"/>
                <a:sym typeface="IBM Plex Sans"/>
              </a:rPr>
              <a:t>prihaja</a:t>
            </a:r>
            <a:r>
              <a:rPr lang="en-US" sz="1877" spc="-13" dirty="0">
                <a:solidFill>
                  <a:srgbClr val="767171"/>
                </a:solidFill>
                <a:latin typeface="IBM Plex Sans"/>
                <a:ea typeface="IBM Plex Sans"/>
                <a:cs typeface="IBM Plex Sans"/>
                <a:sym typeface="IBM Plex Sans"/>
              </a:rPr>
              <a:t> v </a:t>
            </a:r>
            <a:r>
              <a:rPr lang="en-US" sz="1877" spc="-13" dirty="0" err="1">
                <a:solidFill>
                  <a:srgbClr val="767171"/>
                </a:solidFill>
                <a:latin typeface="IBM Plex Sans"/>
                <a:ea typeface="IBM Plex Sans"/>
                <a:cs typeface="IBM Plex Sans"/>
                <a:sym typeface="IBM Plex Sans"/>
              </a:rPr>
              <a:t>Slovenijo</a:t>
            </a:r>
            <a:r>
              <a:rPr lang="en-US" sz="1877" spc="-13" dirty="0">
                <a:solidFill>
                  <a:srgbClr val="767171"/>
                </a:solidFill>
                <a:latin typeface="IBM Plex Sans"/>
                <a:ea typeface="IBM Plex Sans"/>
                <a:cs typeface="IBM Plex Sans"/>
                <a:sym typeface="IBM Plex Sans"/>
              </a:rPr>
              <a:t> z </a:t>
            </a:r>
            <a:r>
              <a:rPr lang="en-US" sz="1877" spc="-13" dirty="0" err="1">
                <a:solidFill>
                  <a:srgbClr val="767171"/>
                </a:solidFill>
                <a:latin typeface="IBM Plex Sans"/>
                <a:ea typeface="IBM Plex Sans"/>
                <a:cs typeface="IBM Plex Sans"/>
                <a:sym typeface="IBM Plex Sans"/>
              </a:rPr>
              <a:t>letalom</a:t>
            </a:r>
            <a:r>
              <a:rPr lang="en-US" sz="1877" spc="-13" dirty="0">
                <a:solidFill>
                  <a:srgbClr val="767171"/>
                </a:solidFill>
                <a:latin typeface="IBM Plex Sans"/>
                <a:ea typeface="IBM Plex Sans"/>
                <a:cs typeface="IBM Plex Sans"/>
                <a:sym typeface="IBM Plex Sans"/>
              </a:rPr>
              <a:t> in </a:t>
            </a:r>
            <a:r>
              <a:rPr lang="en-US" sz="1877" spc="-13" dirty="0" err="1">
                <a:solidFill>
                  <a:srgbClr val="767171"/>
                </a:solidFill>
                <a:latin typeface="IBM Plex Sans"/>
                <a:ea typeface="IBM Plex Sans"/>
                <a:cs typeface="IBM Plex Sans"/>
                <a:sym typeface="IBM Plex Sans"/>
              </a:rPr>
              <a:t>trenutno</a:t>
            </a:r>
            <a:r>
              <a:rPr lang="en-US" sz="1877" spc="-13" dirty="0">
                <a:solidFill>
                  <a:srgbClr val="767171"/>
                </a:solidFill>
                <a:latin typeface="IBM Plex Sans"/>
                <a:ea typeface="IBM Plex Sans"/>
                <a:cs typeface="IBM Plex Sans"/>
                <a:sym typeface="IBM Plex Sans"/>
              </a:rPr>
              <a:t> </a:t>
            </a:r>
          </a:p>
        </p:txBody>
      </p:sp>
      <p:sp>
        <p:nvSpPr>
          <p:cNvPr id="4" name="TextBox 4"/>
          <p:cNvSpPr txBox="1"/>
          <p:nvPr/>
        </p:nvSpPr>
        <p:spPr>
          <a:xfrm>
            <a:off x="1159192" y="4350191"/>
            <a:ext cx="4108323" cy="147847"/>
          </a:xfrm>
          <a:prstGeom prst="rect">
            <a:avLst/>
          </a:prstGeom>
        </p:spPr>
        <p:txBody>
          <a:bodyPr lIns="0" tIns="0" rIns="0" bIns="0" rtlCol="0" anchor="t">
            <a:spAutoFit/>
          </a:bodyPr>
          <a:lstStyle/>
          <a:p>
            <a:pPr algn="l">
              <a:lnSpc>
                <a:spcPts val="938"/>
              </a:lnSpc>
            </a:pPr>
            <a:r>
              <a:rPr lang="en-US" sz="1877" spc="-5">
                <a:solidFill>
                  <a:srgbClr val="767171"/>
                </a:solidFill>
                <a:latin typeface="IBM Plex Sans"/>
                <a:ea typeface="IBM Plex Sans"/>
                <a:cs typeface="IBM Plex Sans"/>
                <a:sym typeface="IBM Plex Sans"/>
              </a:rPr>
              <a:t>nimamo povezave od letališča do nas</a:t>
            </a:r>
          </a:p>
        </p:txBody>
      </p:sp>
      <p:sp>
        <p:nvSpPr>
          <p:cNvPr id="5" name="TextBox 5"/>
          <p:cNvSpPr txBox="1"/>
          <p:nvPr/>
        </p:nvSpPr>
        <p:spPr>
          <a:xfrm>
            <a:off x="930278" y="4359964"/>
            <a:ext cx="9966388" cy="500272"/>
          </a:xfrm>
          <a:prstGeom prst="rect">
            <a:avLst/>
          </a:prstGeom>
        </p:spPr>
        <p:txBody>
          <a:bodyPr lIns="0" tIns="0" rIns="0" bIns="0" rtlCol="0" anchor="t">
            <a:spAutoFit/>
          </a:bodyPr>
          <a:lstStyle/>
          <a:p>
            <a:pPr algn="l">
              <a:lnSpc>
                <a:spcPts val="4693"/>
              </a:lnSpc>
            </a:pPr>
            <a:r>
              <a:rPr lang="en-US" sz="1877" spc="-7">
                <a:solidFill>
                  <a:srgbClr val="767171"/>
                </a:solidFill>
                <a:latin typeface="IBM Plex Sans"/>
                <a:ea typeface="IBM Plex Sans"/>
                <a:cs typeface="IBM Plex Sans"/>
                <a:sym typeface="IBM Plex Sans"/>
              </a:rPr>
              <a:t>•Aktivno spodbujanje za pripravo </a:t>
            </a:r>
            <a:r>
              <a:rPr lang="en-US" sz="1877" spc="-7">
                <a:solidFill>
                  <a:srgbClr val="000000"/>
                </a:solidFill>
                <a:latin typeface="IBM Plex Sans"/>
                <a:ea typeface="IBM Plex Sans"/>
                <a:cs typeface="IBM Plex Sans"/>
                <a:sym typeface="IBM Plex Sans"/>
              </a:rPr>
              <a:t>SISTEMA JAVNIH PREVOZOV </a:t>
            </a:r>
            <a:r>
              <a:rPr lang="en-US" sz="1877" spc="-7">
                <a:solidFill>
                  <a:srgbClr val="767171"/>
                </a:solidFill>
                <a:latin typeface="IBM Plex Sans"/>
                <a:ea typeface="IBM Plex Sans"/>
                <a:cs typeface="IBM Plex Sans"/>
                <a:sym typeface="IBM Plex Sans"/>
              </a:rPr>
              <a:t>za celotno Slovenijo, da </a:t>
            </a:r>
          </a:p>
        </p:txBody>
      </p:sp>
      <p:sp>
        <p:nvSpPr>
          <p:cNvPr id="6" name="TextBox 6"/>
          <p:cNvSpPr txBox="1"/>
          <p:nvPr/>
        </p:nvSpPr>
        <p:spPr>
          <a:xfrm>
            <a:off x="1159192" y="4869761"/>
            <a:ext cx="9475508" cy="873903"/>
          </a:xfrm>
          <a:prstGeom prst="rect">
            <a:avLst/>
          </a:prstGeom>
        </p:spPr>
        <p:txBody>
          <a:bodyPr lIns="0" tIns="0" rIns="0" bIns="0" rtlCol="0" anchor="t">
            <a:spAutoFit/>
          </a:bodyPr>
          <a:lstStyle/>
          <a:p>
            <a:pPr algn="l">
              <a:lnSpc>
                <a:spcPts val="2346"/>
              </a:lnSpc>
            </a:pPr>
            <a:r>
              <a:rPr lang="en-US" sz="1877" spc="-5">
                <a:solidFill>
                  <a:srgbClr val="767171"/>
                </a:solidFill>
                <a:latin typeface="IBM Plex Sans"/>
                <a:ea typeface="IBM Plex Sans"/>
                <a:cs typeface="IBM Plex Sans"/>
                <a:sym typeface="IBM Plex Sans"/>
              </a:rPr>
              <a:t>na pregleden in preprost način najdemo rešitve kot so avtobusne linije, vlaki in ostale </a:t>
            </a:r>
          </a:p>
          <a:p>
            <a:pPr algn="l">
              <a:lnSpc>
                <a:spcPts val="2346"/>
              </a:lnSpc>
            </a:pPr>
            <a:r>
              <a:rPr lang="en-US" sz="1877" spc="-7">
                <a:solidFill>
                  <a:srgbClr val="767171"/>
                </a:solidFill>
                <a:latin typeface="IBM Plex Sans"/>
                <a:ea typeface="IBM Plex Sans"/>
                <a:cs typeface="IBM Plex Sans"/>
                <a:sym typeface="IBM Plex Sans"/>
              </a:rPr>
              <a:t>povezave (imamo namreč veliko turistov, ki jim pomagamo iskati prevoze do Maribora, </a:t>
            </a:r>
          </a:p>
          <a:p>
            <a:pPr algn="l">
              <a:lnSpc>
                <a:spcPts val="2346"/>
              </a:lnSpc>
            </a:pPr>
            <a:r>
              <a:rPr lang="en-US" sz="1877" spc="-7">
                <a:solidFill>
                  <a:srgbClr val="767171"/>
                </a:solidFill>
                <a:latin typeface="IBM Plex Sans"/>
                <a:ea typeface="IBM Plex Sans"/>
                <a:cs typeface="IBM Plex Sans"/>
                <a:sym typeface="IBM Plex Sans"/>
              </a:rPr>
              <a:t>Portoroža, Bleda in še sami ne vemo, kako se tega lotiti)</a:t>
            </a:r>
          </a:p>
        </p:txBody>
      </p:sp>
      <p:sp>
        <p:nvSpPr>
          <p:cNvPr id="7" name="TextBox 7"/>
          <p:cNvSpPr txBox="1"/>
          <p:nvPr/>
        </p:nvSpPr>
        <p:spPr>
          <a:xfrm>
            <a:off x="930278" y="5795753"/>
            <a:ext cx="7897063" cy="481222"/>
          </a:xfrm>
          <a:prstGeom prst="rect">
            <a:avLst/>
          </a:prstGeom>
        </p:spPr>
        <p:txBody>
          <a:bodyPr lIns="0" tIns="0" rIns="0" bIns="0" rtlCol="0" anchor="t">
            <a:spAutoFit/>
          </a:bodyPr>
          <a:lstStyle/>
          <a:p>
            <a:pPr algn="l">
              <a:lnSpc>
                <a:spcPts val="4474"/>
              </a:lnSpc>
            </a:pPr>
            <a:r>
              <a:rPr lang="en-US" sz="1877" spc="-7">
                <a:solidFill>
                  <a:srgbClr val="767171"/>
                </a:solidFill>
                <a:latin typeface="IBM Plex Sans"/>
                <a:ea typeface="IBM Plex Sans"/>
                <a:cs typeface="IBM Plex Sans"/>
                <a:sym typeface="IBM Plex Sans"/>
              </a:rPr>
              <a:t>•Razširiti mrežo E-koles in </a:t>
            </a:r>
            <a:r>
              <a:rPr lang="en-US" sz="1877" spc="-7">
                <a:solidFill>
                  <a:srgbClr val="000000"/>
                </a:solidFill>
                <a:latin typeface="IBM Plex Sans"/>
                <a:ea typeface="IBM Plex Sans"/>
                <a:cs typeface="IBM Plex Sans"/>
                <a:sym typeface="IBM Plex Sans"/>
              </a:rPr>
              <a:t>POVEČATI ŠTEVILO E-KOLES </a:t>
            </a:r>
            <a:r>
              <a:rPr lang="en-US" sz="1877" spc="-7">
                <a:solidFill>
                  <a:srgbClr val="767171"/>
                </a:solidFill>
                <a:latin typeface="IBM Plex Sans"/>
                <a:ea typeface="IBM Plex Sans"/>
                <a:cs typeface="IBM Plex Sans"/>
                <a:sym typeface="IBM Plex Sans"/>
              </a:rPr>
              <a:t>v destinaciji</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48" y="58322"/>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blipFill>
            <a:blip r:embed="rId2"/>
            <a:stretch>
              <a:fillRect/>
            </a:stretch>
          </a:blipFill>
        </p:spPr>
        <p:txBody>
          <a:bodyPr/>
          <a:lstStyle/>
          <a:p>
            <a:endParaRPr lang="sl-SI"/>
          </a:p>
        </p:txBody>
      </p:sp>
      <p:sp>
        <p:nvSpPr>
          <p:cNvPr id="3" name="Freeform 3"/>
          <p:cNvSpPr/>
          <p:nvPr/>
        </p:nvSpPr>
        <p:spPr>
          <a:xfrm>
            <a:off x="8496300" y="2190750"/>
            <a:ext cx="3562350" cy="4667250"/>
          </a:xfrm>
          <a:custGeom>
            <a:avLst/>
            <a:gdLst/>
            <a:ahLst/>
            <a:cxnLst/>
            <a:rect l="l" t="t" r="r" b="b"/>
            <a:pathLst>
              <a:path w="3562350" h="4667250">
                <a:moveTo>
                  <a:pt x="0" y="0"/>
                </a:moveTo>
                <a:lnTo>
                  <a:pt x="3562350" y="0"/>
                </a:lnTo>
                <a:lnTo>
                  <a:pt x="3562350" y="4667250"/>
                </a:lnTo>
                <a:lnTo>
                  <a:pt x="0" y="4667250"/>
                </a:lnTo>
                <a:lnTo>
                  <a:pt x="0" y="0"/>
                </a:lnTo>
                <a:close/>
              </a:path>
            </a:pathLst>
          </a:custGeom>
          <a:blipFill>
            <a:blip r:embed="rId3"/>
            <a:stretch>
              <a:fillRect/>
            </a:stretch>
          </a:blipFill>
        </p:spPr>
        <p:txBody>
          <a:bodyPr/>
          <a:lstStyle/>
          <a:p>
            <a:endParaRPr lang="sl-SI"/>
          </a:p>
        </p:txBody>
      </p:sp>
      <p:sp>
        <p:nvSpPr>
          <p:cNvPr id="4" name="Freeform 4"/>
          <p:cNvSpPr/>
          <p:nvPr/>
        </p:nvSpPr>
        <p:spPr>
          <a:xfrm>
            <a:off x="2743200" y="4562475"/>
            <a:ext cx="2714625" cy="2066925"/>
          </a:xfrm>
          <a:custGeom>
            <a:avLst/>
            <a:gdLst/>
            <a:ahLst/>
            <a:cxnLst/>
            <a:rect l="l" t="t" r="r" b="b"/>
            <a:pathLst>
              <a:path w="2714625" h="2066925">
                <a:moveTo>
                  <a:pt x="0" y="0"/>
                </a:moveTo>
                <a:lnTo>
                  <a:pt x="2714625" y="0"/>
                </a:lnTo>
                <a:lnTo>
                  <a:pt x="2714625" y="2066925"/>
                </a:lnTo>
                <a:lnTo>
                  <a:pt x="0" y="2066925"/>
                </a:lnTo>
                <a:lnTo>
                  <a:pt x="0" y="0"/>
                </a:lnTo>
                <a:close/>
              </a:path>
            </a:pathLst>
          </a:custGeom>
          <a:blipFill>
            <a:blip r:embed="rId4"/>
            <a:stretch>
              <a:fillRect/>
            </a:stretch>
          </a:blipFill>
        </p:spPr>
        <p:txBody>
          <a:bodyPr/>
          <a:lstStyle/>
          <a:p>
            <a:endParaRPr lang="sl-SI"/>
          </a:p>
        </p:txBody>
      </p:sp>
      <p:sp>
        <p:nvSpPr>
          <p:cNvPr id="5" name="Freeform 5"/>
          <p:cNvSpPr/>
          <p:nvPr/>
        </p:nvSpPr>
        <p:spPr>
          <a:xfrm rot="5400000">
            <a:off x="5767388" y="3786188"/>
            <a:ext cx="2638425" cy="3048000"/>
          </a:xfrm>
          <a:custGeom>
            <a:avLst/>
            <a:gdLst/>
            <a:ahLst/>
            <a:cxnLst/>
            <a:rect l="l" t="t" r="r" b="b"/>
            <a:pathLst>
              <a:path w="2638425" h="3048000">
                <a:moveTo>
                  <a:pt x="0" y="0"/>
                </a:moveTo>
                <a:lnTo>
                  <a:pt x="2638424" y="0"/>
                </a:lnTo>
                <a:lnTo>
                  <a:pt x="2638424" y="3048000"/>
                </a:lnTo>
                <a:lnTo>
                  <a:pt x="0" y="3048000"/>
                </a:lnTo>
                <a:lnTo>
                  <a:pt x="0" y="0"/>
                </a:lnTo>
                <a:close/>
              </a:path>
            </a:pathLst>
          </a:custGeom>
          <a:blipFill>
            <a:blip r:embed="rId5"/>
            <a:stretch>
              <a:fillRect/>
            </a:stretch>
          </a:blipFill>
        </p:spPr>
        <p:txBody>
          <a:bodyPr/>
          <a:lstStyle/>
          <a:p>
            <a:endParaRPr lang="sl-SI"/>
          </a:p>
        </p:txBody>
      </p:sp>
      <p:sp>
        <p:nvSpPr>
          <p:cNvPr id="6" name="TextBox 6"/>
          <p:cNvSpPr txBox="1"/>
          <p:nvPr/>
        </p:nvSpPr>
        <p:spPr>
          <a:xfrm>
            <a:off x="930278" y="1304134"/>
            <a:ext cx="4639608" cy="672284"/>
          </a:xfrm>
          <a:prstGeom prst="rect">
            <a:avLst/>
          </a:prstGeom>
        </p:spPr>
        <p:txBody>
          <a:bodyPr lIns="0" tIns="0" rIns="0" bIns="0" rtlCol="0" anchor="t">
            <a:spAutoFit/>
          </a:bodyPr>
          <a:lstStyle/>
          <a:p>
            <a:pPr algn="l">
              <a:lnSpc>
                <a:spcPts val="5571"/>
              </a:lnSpc>
            </a:pPr>
            <a:r>
              <a:rPr lang="en-US" sz="3979" spc="-23">
                <a:solidFill>
                  <a:srgbClr val="000000"/>
                </a:solidFill>
                <a:latin typeface="IBM Plex Sans"/>
                <a:ea typeface="IBM Plex Sans"/>
                <a:cs typeface="IBM Plex Sans"/>
                <a:sym typeface="IBM Plex Sans"/>
              </a:rPr>
              <a:t>Uspešno zaključeno</a:t>
            </a:r>
          </a:p>
        </p:txBody>
      </p:sp>
      <p:sp>
        <p:nvSpPr>
          <p:cNvPr id="10" name="TextBox 10"/>
          <p:cNvSpPr txBox="1"/>
          <p:nvPr/>
        </p:nvSpPr>
        <p:spPr>
          <a:xfrm>
            <a:off x="381000" y="2233898"/>
            <a:ext cx="7974368" cy="2305696"/>
          </a:xfrm>
          <a:prstGeom prst="rect">
            <a:avLst/>
          </a:prstGeom>
        </p:spPr>
        <p:txBody>
          <a:bodyPr wrap="square" lIns="0" tIns="0" rIns="0" bIns="0" rtlCol="0" anchor="t">
            <a:spAutoFit/>
          </a:bodyPr>
          <a:lstStyle/>
          <a:p>
            <a:pPr algn="l">
              <a:lnSpc>
                <a:spcPts val="2177"/>
              </a:lnSpc>
            </a:pPr>
            <a:r>
              <a:rPr lang="sl-SI" sz="2027" spc="-18" dirty="0">
                <a:solidFill>
                  <a:srgbClr val="767171"/>
                </a:solidFill>
                <a:latin typeface="IBM Plex Sans"/>
                <a:ea typeface="IBM Plex Sans"/>
                <a:cs typeface="IBM Plex Sans"/>
                <a:sym typeface="IBM Plex Sans"/>
              </a:rPr>
              <a:t>1. </a:t>
            </a:r>
            <a:r>
              <a:rPr lang="en-US" sz="2027" spc="-18" dirty="0" err="1">
                <a:solidFill>
                  <a:srgbClr val="767171"/>
                </a:solidFill>
                <a:latin typeface="IBM Plex Sans"/>
                <a:ea typeface="IBM Plex Sans"/>
                <a:cs typeface="IBM Plex Sans"/>
                <a:sym typeface="IBM Plex Sans"/>
              </a:rPr>
              <a:t>Preverjanje</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imen</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uradnih</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avtobusnih</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postajališč</a:t>
            </a:r>
            <a:r>
              <a:rPr lang="en-US" sz="2027" spc="-18" dirty="0">
                <a:solidFill>
                  <a:srgbClr val="767171"/>
                </a:solidFill>
                <a:latin typeface="IBM Plex Sans"/>
                <a:ea typeface="IBM Plex Sans"/>
                <a:cs typeface="IBM Plex Sans"/>
                <a:sym typeface="IBM Plex Sans"/>
              </a:rPr>
              <a:t> z DUJPP in </a:t>
            </a:r>
            <a:r>
              <a:rPr lang="en-US" sz="2027" spc="-18" dirty="0" err="1">
                <a:solidFill>
                  <a:srgbClr val="000000"/>
                </a:solidFill>
                <a:latin typeface="IBM Plex Sans"/>
                <a:ea typeface="IBM Plex Sans"/>
                <a:cs typeface="IBM Plex Sans"/>
                <a:sym typeface="IBM Plex Sans"/>
              </a:rPr>
              <a:t>popravek</a:t>
            </a:r>
            <a:r>
              <a:rPr lang="en-US" sz="2027" spc="-18" dirty="0">
                <a:solidFill>
                  <a:srgbClr val="000000"/>
                </a:solidFill>
                <a:latin typeface="IBM Plex Sans"/>
                <a:ea typeface="IBM Plex Sans"/>
                <a:cs typeface="IBM Plex Sans"/>
                <a:sym typeface="IBM Plex Sans"/>
              </a:rPr>
              <a:t> </a:t>
            </a:r>
            <a:r>
              <a:rPr lang="en-US" sz="2027" spc="-18" dirty="0" err="1">
                <a:solidFill>
                  <a:srgbClr val="000000"/>
                </a:solidFill>
                <a:latin typeface="IBM Plex Sans"/>
                <a:ea typeface="IBM Plex Sans"/>
                <a:cs typeface="IBM Plex Sans"/>
                <a:sym typeface="IBM Plex Sans"/>
              </a:rPr>
              <a:t>imen</a:t>
            </a:r>
            <a:r>
              <a:rPr lang="en-US" sz="2027" spc="-18" dirty="0">
                <a:solidFill>
                  <a:srgbClr val="000000"/>
                </a:solidFill>
                <a:latin typeface="IBM Plex Sans"/>
                <a:ea typeface="IBM Plex Sans"/>
                <a:cs typeface="IBM Plex Sans"/>
                <a:sym typeface="IBM Plex Sans"/>
              </a:rPr>
              <a:t> v </a:t>
            </a:r>
            <a:r>
              <a:rPr lang="en-US" sz="2027" spc="-18" dirty="0" err="1">
                <a:solidFill>
                  <a:srgbClr val="000000"/>
                </a:solidFill>
                <a:latin typeface="IBM Plex Sans"/>
                <a:ea typeface="IBM Plex Sans"/>
                <a:cs typeface="IBM Plex Sans"/>
                <a:sym typeface="IBM Plex Sans"/>
              </a:rPr>
              <a:t>spletnem</a:t>
            </a:r>
            <a:r>
              <a:rPr lang="en-US" sz="2027" spc="-18" dirty="0">
                <a:solidFill>
                  <a:srgbClr val="000000"/>
                </a:solidFill>
                <a:latin typeface="IBM Plex Sans"/>
                <a:ea typeface="IBM Plex Sans"/>
                <a:cs typeface="IBM Plex Sans"/>
                <a:sym typeface="IBM Plex Sans"/>
              </a:rPr>
              <a:t> </a:t>
            </a:r>
            <a:r>
              <a:rPr lang="en-US" sz="2027" spc="-18" dirty="0" err="1">
                <a:solidFill>
                  <a:srgbClr val="000000"/>
                </a:solidFill>
                <a:latin typeface="IBM Plex Sans"/>
                <a:ea typeface="IBM Plex Sans"/>
                <a:cs typeface="IBM Plex Sans"/>
                <a:sym typeface="IBM Plex Sans"/>
              </a:rPr>
              <a:t>iskalniku</a:t>
            </a:r>
            <a:r>
              <a:rPr lang="en-US" sz="2027" spc="-18" dirty="0">
                <a:solidFill>
                  <a:srgbClr val="000000"/>
                </a:solidFill>
                <a:latin typeface="IBM Plex Sans"/>
                <a:ea typeface="IBM Plex Sans"/>
                <a:cs typeface="IBM Plex Sans"/>
                <a:sym typeface="IBM Plex Sans"/>
              </a:rPr>
              <a:t> </a:t>
            </a:r>
            <a:endParaRPr lang="sl-SI" sz="2027" spc="-18" dirty="0">
              <a:solidFill>
                <a:srgbClr val="000000"/>
              </a:solidFill>
              <a:latin typeface="IBM Plex Sans"/>
              <a:ea typeface="IBM Plex Sans"/>
              <a:cs typeface="IBM Plex Sans"/>
              <a:sym typeface="IBM Plex Sans"/>
            </a:endParaRPr>
          </a:p>
          <a:p>
            <a:pPr algn="l">
              <a:lnSpc>
                <a:spcPts val="2177"/>
              </a:lnSpc>
            </a:pPr>
            <a:endParaRPr lang="en-US" sz="2027" spc="-18" dirty="0">
              <a:solidFill>
                <a:srgbClr val="000000"/>
              </a:solidFill>
              <a:latin typeface="IBM Plex Sans"/>
              <a:ea typeface="IBM Plex Sans"/>
              <a:cs typeface="IBM Plex Sans"/>
              <a:sym typeface="IBM Plex Sans"/>
            </a:endParaRPr>
          </a:p>
          <a:p>
            <a:pPr algn="l"/>
            <a:r>
              <a:rPr lang="sl-SI" sz="2027" spc="-18" dirty="0">
                <a:solidFill>
                  <a:srgbClr val="000000"/>
                </a:solidFill>
                <a:latin typeface="IBM Plex Sans"/>
                <a:ea typeface="IBM Plex Sans"/>
                <a:cs typeface="IBM Plex Sans"/>
                <a:sym typeface="IBM Plex Sans"/>
              </a:rPr>
              <a:t>2. </a:t>
            </a:r>
            <a:r>
              <a:rPr lang="en-US" sz="2027" spc="-18" dirty="0" err="1">
                <a:solidFill>
                  <a:srgbClr val="000000"/>
                </a:solidFill>
                <a:latin typeface="IBM Plex Sans"/>
                <a:ea typeface="IBM Plex Sans"/>
                <a:cs typeface="IBM Plex Sans"/>
                <a:sym typeface="IBM Plex Sans"/>
              </a:rPr>
              <a:t>Označitev</a:t>
            </a:r>
            <a:r>
              <a:rPr lang="en-US" sz="2027" spc="-18" dirty="0">
                <a:solidFill>
                  <a:srgbClr val="000000"/>
                </a:solidFill>
                <a:latin typeface="IBM Plex Sans"/>
                <a:ea typeface="IBM Plex Sans"/>
                <a:cs typeface="IBM Plex Sans"/>
                <a:sym typeface="IBM Plex Sans"/>
              </a:rPr>
              <a:t> </a:t>
            </a:r>
            <a:r>
              <a:rPr lang="en-US" sz="2027" spc="-18" dirty="0" err="1">
                <a:solidFill>
                  <a:srgbClr val="000000"/>
                </a:solidFill>
                <a:latin typeface="IBM Plex Sans"/>
                <a:ea typeface="IBM Plex Sans"/>
                <a:cs typeface="IBM Plex Sans"/>
                <a:sym typeface="IBM Plex Sans"/>
              </a:rPr>
              <a:t>postajališč</a:t>
            </a:r>
            <a:r>
              <a:rPr lang="en-US" sz="2027" spc="-18" dirty="0">
                <a:solidFill>
                  <a:srgbClr val="000000"/>
                </a:solidFill>
                <a:latin typeface="IBM Plex Sans"/>
                <a:ea typeface="IBM Plex Sans"/>
                <a:cs typeface="IBM Plex Sans"/>
                <a:sym typeface="IBM Plex Sans"/>
              </a:rPr>
              <a:t> v </a:t>
            </a:r>
            <a:r>
              <a:rPr lang="en-US" sz="2027" spc="-18" dirty="0" err="1">
                <a:solidFill>
                  <a:srgbClr val="000000"/>
                </a:solidFill>
                <a:latin typeface="IBM Plex Sans"/>
                <a:ea typeface="IBM Plex Sans"/>
                <a:cs typeface="IBM Plex Sans"/>
                <a:sym typeface="IBM Plex Sans"/>
              </a:rPr>
              <a:t>naravi</a:t>
            </a:r>
            <a:r>
              <a:rPr lang="en-US" sz="2027" spc="-18" dirty="0">
                <a:solidFill>
                  <a:srgbClr val="000000"/>
                </a:solidFill>
                <a:latin typeface="IBM Plex Sans"/>
                <a:ea typeface="IBM Plex Sans"/>
                <a:cs typeface="IBM Plex Sans"/>
                <a:sym typeface="IBM Plex Sans"/>
              </a:rPr>
              <a:t> </a:t>
            </a:r>
            <a:r>
              <a:rPr lang="en-US" sz="2027" spc="-18" dirty="0">
                <a:solidFill>
                  <a:srgbClr val="767171"/>
                </a:solidFill>
                <a:latin typeface="IBM Plex Sans"/>
                <a:ea typeface="IBM Plex Sans"/>
                <a:cs typeface="IBM Plex Sans"/>
                <a:sym typeface="IBM Plex Sans"/>
              </a:rPr>
              <a:t>je </a:t>
            </a:r>
            <a:r>
              <a:rPr lang="en-US" sz="2027" spc="-18" dirty="0" err="1">
                <a:solidFill>
                  <a:srgbClr val="767171"/>
                </a:solidFill>
                <a:latin typeface="IBM Plex Sans"/>
                <a:ea typeface="IBM Plex Sans"/>
                <a:cs typeface="IBM Plex Sans"/>
                <a:sym typeface="IBM Plex Sans"/>
              </a:rPr>
              <a:t>usklajeno</a:t>
            </a:r>
            <a:r>
              <a:rPr lang="en-US" sz="2027" spc="-18" dirty="0">
                <a:solidFill>
                  <a:srgbClr val="767171"/>
                </a:solidFill>
                <a:latin typeface="IBM Plex Sans"/>
                <a:ea typeface="IBM Plex Sans"/>
                <a:cs typeface="IBM Plex Sans"/>
                <a:sym typeface="IBM Plex Sans"/>
              </a:rPr>
              <a:t> z DUJPP in </a:t>
            </a:r>
            <a:r>
              <a:rPr lang="en-US" sz="2027" spc="-18" dirty="0" err="1">
                <a:solidFill>
                  <a:srgbClr val="767171"/>
                </a:solidFill>
                <a:latin typeface="IBM Plex Sans"/>
                <a:ea typeface="IBM Plex Sans"/>
                <a:cs typeface="IBM Plex Sans"/>
                <a:sym typeface="IBM Plex Sans"/>
              </a:rPr>
              <a:t>sledijo</a:t>
            </a:r>
            <a:r>
              <a:rPr lang="sl-SI"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označitve</a:t>
            </a:r>
            <a:endParaRPr lang="en-US" sz="2027" spc="-18" dirty="0">
              <a:solidFill>
                <a:srgbClr val="767171"/>
              </a:solidFill>
              <a:latin typeface="IBM Plex Sans"/>
              <a:ea typeface="IBM Plex Sans"/>
              <a:cs typeface="IBM Plex Sans"/>
              <a:sym typeface="IBM Plex Sans"/>
            </a:endParaRPr>
          </a:p>
          <a:p>
            <a:pPr algn="l">
              <a:lnSpc>
                <a:spcPts val="5068"/>
              </a:lnSpc>
            </a:pPr>
            <a:r>
              <a:rPr lang="sl-SI" sz="2027" spc="-18" dirty="0">
                <a:solidFill>
                  <a:srgbClr val="000000"/>
                </a:solidFill>
                <a:latin typeface="IBM Plex Sans"/>
                <a:ea typeface="IBM Plex Sans"/>
                <a:cs typeface="IBM Plex Sans"/>
                <a:sym typeface="IBM Plex Sans"/>
              </a:rPr>
              <a:t>3. </a:t>
            </a:r>
            <a:r>
              <a:rPr lang="en-US" sz="2027" spc="-18" dirty="0" err="1">
                <a:solidFill>
                  <a:srgbClr val="000000"/>
                </a:solidFill>
                <a:latin typeface="IBM Plex Sans"/>
                <a:ea typeface="IBM Plex Sans"/>
                <a:cs typeface="IBM Plex Sans"/>
                <a:sym typeface="IBM Plex Sans"/>
              </a:rPr>
              <a:t>Umiritev</a:t>
            </a:r>
            <a:r>
              <a:rPr lang="en-US" sz="2027" spc="-18" dirty="0">
                <a:solidFill>
                  <a:srgbClr val="000000"/>
                </a:solidFill>
                <a:latin typeface="IBM Plex Sans"/>
                <a:ea typeface="IBM Plex Sans"/>
                <a:cs typeface="IBM Plex Sans"/>
                <a:sym typeface="IBM Plex Sans"/>
              </a:rPr>
              <a:t> </a:t>
            </a:r>
            <a:r>
              <a:rPr lang="en-US" sz="2027" spc="-18" dirty="0" err="1">
                <a:solidFill>
                  <a:srgbClr val="000000"/>
                </a:solidFill>
                <a:latin typeface="IBM Plex Sans"/>
                <a:ea typeface="IBM Plex Sans"/>
                <a:cs typeface="IBM Plex Sans"/>
                <a:sym typeface="IBM Plex Sans"/>
              </a:rPr>
              <a:t>prometa</a:t>
            </a:r>
            <a:r>
              <a:rPr lang="en-US" sz="2027" spc="-18" dirty="0">
                <a:solidFill>
                  <a:srgbClr val="000000"/>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skozi</a:t>
            </a:r>
            <a:r>
              <a:rPr lang="en-US" sz="2027" spc="-18" dirty="0">
                <a:solidFill>
                  <a:srgbClr val="767171"/>
                </a:solidFill>
                <a:latin typeface="IBM Plex Sans"/>
                <a:ea typeface="IBM Plex Sans"/>
                <a:cs typeface="IBM Plex Sans"/>
                <a:sym typeface="IBM Plex Sans"/>
              </a:rPr>
              <a:t> </a:t>
            </a:r>
            <a:r>
              <a:rPr lang="en-US" sz="2027" spc="-18" dirty="0">
                <a:solidFill>
                  <a:srgbClr val="000000"/>
                </a:solidFill>
                <a:latin typeface="IBM Plex Sans"/>
                <a:ea typeface="IBM Plex Sans"/>
                <a:cs typeface="IBM Plex Sans"/>
                <a:sym typeface="IBM Plex Sans"/>
              </a:rPr>
              <a:t>vas</a:t>
            </a:r>
            <a:r>
              <a:rPr lang="en-US" sz="2027" spc="-18" dirty="0">
                <a:solidFill>
                  <a:srgbClr val="767171"/>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na</a:t>
            </a:r>
            <a:r>
              <a:rPr lang="en-US" sz="2027" spc="-18" dirty="0">
                <a:solidFill>
                  <a:srgbClr val="767171"/>
                </a:solidFill>
                <a:latin typeface="IBM Plex Sans"/>
                <a:ea typeface="IBM Plex Sans"/>
                <a:cs typeface="IBM Plex Sans"/>
                <a:sym typeface="IBM Plex Sans"/>
              </a:rPr>
              <a:t> 30 km/h</a:t>
            </a:r>
            <a:endParaRPr lang="sl-SI" sz="2027" spc="-18" dirty="0">
              <a:solidFill>
                <a:srgbClr val="767171"/>
              </a:solidFill>
              <a:latin typeface="IBM Plex Sans"/>
              <a:ea typeface="IBM Plex Sans"/>
              <a:cs typeface="IBM Plex Sans"/>
              <a:sym typeface="IBM Plex Sans"/>
            </a:endParaRPr>
          </a:p>
          <a:p>
            <a:pPr algn="l">
              <a:lnSpc>
                <a:spcPts val="1238"/>
              </a:lnSpc>
            </a:pPr>
            <a:r>
              <a:rPr lang="sl-SI" sz="2027" spc="-18" dirty="0">
                <a:solidFill>
                  <a:srgbClr val="767171"/>
                </a:solidFill>
                <a:latin typeface="IBM Plex Sans"/>
                <a:ea typeface="IBM Plex Sans"/>
                <a:cs typeface="IBM Plex Sans"/>
                <a:sym typeface="IBM Plex Sans"/>
              </a:rPr>
              <a:t>4. </a:t>
            </a:r>
            <a:r>
              <a:rPr lang="en-US" sz="2027" spc="-18" dirty="0" err="1">
                <a:solidFill>
                  <a:srgbClr val="767171"/>
                </a:solidFill>
                <a:latin typeface="IBM Plex Sans"/>
                <a:ea typeface="IBM Plex Sans"/>
                <a:cs typeface="IBM Plex Sans"/>
                <a:sym typeface="IBM Plex Sans"/>
              </a:rPr>
              <a:t>Ureditev</a:t>
            </a:r>
            <a:r>
              <a:rPr lang="en-US" sz="2027" spc="-18" dirty="0">
                <a:solidFill>
                  <a:srgbClr val="767171"/>
                </a:solidFill>
                <a:latin typeface="IBM Plex Sans"/>
                <a:ea typeface="IBM Plex Sans"/>
                <a:cs typeface="IBM Plex Sans"/>
                <a:sym typeface="IBM Plex Sans"/>
              </a:rPr>
              <a:t> </a:t>
            </a:r>
            <a:r>
              <a:rPr lang="en-US" sz="2027" spc="-18" dirty="0" err="1">
                <a:solidFill>
                  <a:srgbClr val="000000"/>
                </a:solidFill>
                <a:latin typeface="IBM Plex Sans"/>
                <a:ea typeface="IBM Plex Sans"/>
                <a:cs typeface="IBM Plex Sans"/>
                <a:sym typeface="IBM Plex Sans"/>
              </a:rPr>
              <a:t>postajališča</a:t>
            </a:r>
            <a:r>
              <a:rPr lang="en-US" sz="2027" spc="-18" dirty="0">
                <a:solidFill>
                  <a:srgbClr val="000000"/>
                </a:solidFill>
                <a:latin typeface="IBM Plex Sans"/>
                <a:ea typeface="IBM Plex Sans"/>
                <a:cs typeface="IBM Plex Sans"/>
                <a:sym typeface="IBM Plex Sans"/>
              </a:rPr>
              <a:t> </a:t>
            </a:r>
            <a:r>
              <a:rPr lang="en-US" sz="2027" spc="-18" dirty="0" err="1">
                <a:solidFill>
                  <a:srgbClr val="767171"/>
                </a:solidFill>
                <a:latin typeface="IBM Plex Sans"/>
                <a:ea typeface="IBM Plex Sans"/>
                <a:cs typeface="IBM Plex Sans"/>
                <a:sym typeface="IBM Plex Sans"/>
              </a:rPr>
              <a:t>Solčava</a:t>
            </a:r>
            <a:r>
              <a:rPr lang="en-US" sz="2027" spc="-18" dirty="0">
                <a:solidFill>
                  <a:srgbClr val="767171"/>
                </a:solidFill>
                <a:latin typeface="IBM Plex Sans"/>
                <a:ea typeface="IBM Plex Sans"/>
                <a:cs typeface="IBM Plex Sans"/>
                <a:sym typeface="IBM Plex Sans"/>
              </a:rPr>
              <a:t> v </a:t>
            </a:r>
            <a:r>
              <a:rPr lang="en-US" sz="2027" spc="-18" dirty="0" err="1">
                <a:solidFill>
                  <a:srgbClr val="767171"/>
                </a:solidFill>
                <a:latin typeface="IBM Plex Sans"/>
                <a:ea typeface="IBM Plex Sans"/>
                <a:cs typeface="IBM Plex Sans"/>
                <a:sym typeface="IBM Plex Sans"/>
              </a:rPr>
              <a:t>vasi</a:t>
            </a:r>
            <a:endParaRPr lang="en-US" sz="2027" spc="-18" dirty="0">
              <a:solidFill>
                <a:srgbClr val="767171"/>
              </a:solidFill>
              <a:latin typeface="IBM Plex Sans"/>
              <a:ea typeface="IBM Plex Sans"/>
              <a:cs typeface="IBM Plex Sans"/>
              <a:sym typeface="IBM Plex Sans"/>
            </a:endParaRP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blipFill>
            <a:blip r:embed="rId2"/>
            <a:stretch>
              <a:fillRect/>
            </a:stretch>
          </a:blipFill>
        </p:spPr>
        <p:txBody>
          <a:bodyPr/>
          <a:lstStyle/>
          <a:p>
            <a:endParaRPr lang="sl-SI"/>
          </a:p>
        </p:txBody>
      </p:sp>
      <p:sp>
        <p:nvSpPr>
          <p:cNvPr id="3" name="Freeform 3"/>
          <p:cNvSpPr/>
          <p:nvPr/>
        </p:nvSpPr>
        <p:spPr>
          <a:xfrm>
            <a:off x="4629150" y="2257425"/>
            <a:ext cx="3133725" cy="4410075"/>
          </a:xfrm>
          <a:custGeom>
            <a:avLst/>
            <a:gdLst/>
            <a:ahLst/>
            <a:cxnLst/>
            <a:rect l="l" t="t" r="r" b="b"/>
            <a:pathLst>
              <a:path w="3133725" h="4410075">
                <a:moveTo>
                  <a:pt x="0" y="0"/>
                </a:moveTo>
                <a:lnTo>
                  <a:pt x="3133725" y="0"/>
                </a:lnTo>
                <a:lnTo>
                  <a:pt x="3133725" y="4410075"/>
                </a:lnTo>
                <a:lnTo>
                  <a:pt x="0" y="4410075"/>
                </a:lnTo>
                <a:lnTo>
                  <a:pt x="0" y="0"/>
                </a:lnTo>
                <a:close/>
              </a:path>
            </a:pathLst>
          </a:custGeom>
          <a:blipFill>
            <a:blip r:embed="rId3"/>
            <a:stretch>
              <a:fillRect/>
            </a:stretch>
          </a:blipFill>
        </p:spPr>
        <p:txBody>
          <a:bodyPr/>
          <a:lstStyle/>
          <a:p>
            <a:endParaRPr lang="sl-SI"/>
          </a:p>
        </p:txBody>
      </p:sp>
      <p:sp>
        <p:nvSpPr>
          <p:cNvPr id="4" name="Freeform 4"/>
          <p:cNvSpPr/>
          <p:nvPr/>
        </p:nvSpPr>
        <p:spPr>
          <a:xfrm>
            <a:off x="638213" y="2257425"/>
            <a:ext cx="3848062" cy="4410075"/>
          </a:xfrm>
          <a:custGeom>
            <a:avLst/>
            <a:gdLst/>
            <a:ahLst/>
            <a:cxnLst/>
            <a:rect l="l" t="t" r="r" b="b"/>
            <a:pathLst>
              <a:path w="3848062" h="4410075">
                <a:moveTo>
                  <a:pt x="0" y="0"/>
                </a:moveTo>
                <a:lnTo>
                  <a:pt x="3848062" y="0"/>
                </a:lnTo>
                <a:lnTo>
                  <a:pt x="3848062" y="4410075"/>
                </a:lnTo>
                <a:lnTo>
                  <a:pt x="0" y="4410075"/>
                </a:lnTo>
                <a:lnTo>
                  <a:pt x="0" y="0"/>
                </a:lnTo>
                <a:close/>
              </a:path>
            </a:pathLst>
          </a:custGeom>
          <a:blipFill>
            <a:blip r:embed="rId4"/>
            <a:stretch>
              <a:fillRect/>
            </a:stretch>
          </a:blipFill>
        </p:spPr>
        <p:txBody>
          <a:bodyPr/>
          <a:lstStyle/>
          <a:p>
            <a:endParaRPr lang="sl-SI"/>
          </a:p>
        </p:txBody>
      </p:sp>
      <p:sp>
        <p:nvSpPr>
          <p:cNvPr id="5" name="Freeform 5"/>
          <p:cNvSpPr/>
          <p:nvPr/>
        </p:nvSpPr>
        <p:spPr>
          <a:xfrm>
            <a:off x="7905750" y="2257425"/>
            <a:ext cx="3057525" cy="4410075"/>
          </a:xfrm>
          <a:custGeom>
            <a:avLst/>
            <a:gdLst/>
            <a:ahLst/>
            <a:cxnLst/>
            <a:rect l="l" t="t" r="r" b="b"/>
            <a:pathLst>
              <a:path w="3057525" h="4410075">
                <a:moveTo>
                  <a:pt x="0" y="0"/>
                </a:moveTo>
                <a:lnTo>
                  <a:pt x="3057525" y="0"/>
                </a:lnTo>
                <a:lnTo>
                  <a:pt x="3057525" y="4410075"/>
                </a:lnTo>
                <a:lnTo>
                  <a:pt x="0" y="4410075"/>
                </a:lnTo>
                <a:lnTo>
                  <a:pt x="0" y="0"/>
                </a:lnTo>
                <a:close/>
              </a:path>
            </a:pathLst>
          </a:custGeom>
          <a:blipFill>
            <a:blip r:embed="rId5"/>
            <a:stretch>
              <a:fillRect/>
            </a:stretch>
          </a:blipFill>
        </p:spPr>
        <p:txBody>
          <a:bodyPr/>
          <a:lstStyle/>
          <a:p>
            <a:endParaRPr lang="sl-SI"/>
          </a:p>
        </p:txBody>
      </p:sp>
      <p:sp>
        <p:nvSpPr>
          <p:cNvPr id="6" name="TextBox 6"/>
          <p:cNvSpPr txBox="1"/>
          <p:nvPr/>
        </p:nvSpPr>
        <p:spPr>
          <a:xfrm>
            <a:off x="930278" y="1304134"/>
            <a:ext cx="7222607" cy="672284"/>
          </a:xfrm>
          <a:prstGeom prst="rect">
            <a:avLst/>
          </a:prstGeom>
        </p:spPr>
        <p:txBody>
          <a:bodyPr lIns="0" tIns="0" rIns="0" bIns="0" rtlCol="0" anchor="t">
            <a:spAutoFit/>
          </a:bodyPr>
          <a:lstStyle/>
          <a:p>
            <a:pPr algn="l">
              <a:lnSpc>
                <a:spcPts val="5571"/>
              </a:lnSpc>
            </a:pPr>
            <a:r>
              <a:rPr lang="en-US" sz="3979" spc="-27">
                <a:solidFill>
                  <a:srgbClr val="000000"/>
                </a:solidFill>
                <a:latin typeface="IBM Plex Sans"/>
                <a:ea typeface="IBM Plex Sans"/>
                <a:cs typeface="IBM Plex Sans"/>
                <a:sym typeface="IBM Plex Sans"/>
              </a:rPr>
              <a:t>EMW Special mention: Solčava</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lika 3" descr="Slika, ki vsebuje besede slika, risanje, otroška umetnost, umetnost&#10;&#10;Vsebina, ustvarjena z umetno inteligenco, morda ni pravilna.">
            <a:extLst>
              <a:ext uri="{FF2B5EF4-FFF2-40B4-BE49-F238E27FC236}">
                <a16:creationId xmlns:a16="http://schemas.microsoft.com/office/drawing/2014/main" id="{4D046C2B-EA44-4BEA-05ED-F21150C1C215}"/>
              </a:ext>
            </a:extLst>
          </p:cNvPr>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tretch>
            <a:fillRect/>
          </a:stretch>
        </p:blipFill>
        <p:spPr>
          <a:xfrm>
            <a:off x="0" y="1929765"/>
            <a:ext cx="6645275" cy="4928235"/>
          </a:xfrm>
          <a:prstGeom prst="rect">
            <a:avLst/>
          </a:prstGeom>
        </p:spPr>
      </p:pic>
      <p:pic>
        <p:nvPicPr>
          <p:cNvPr id="7" name="Slika 6">
            <a:extLst>
              <a:ext uri="{FF2B5EF4-FFF2-40B4-BE49-F238E27FC236}">
                <a16:creationId xmlns:a16="http://schemas.microsoft.com/office/drawing/2014/main" id="{BE68694C-2EEE-2095-61FD-A390C9BFAF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6716" y="2167199"/>
            <a:ext cx="3416300" cy="343535"/>
          </a:xfrm>
          <a:prstGeom prst="rect">
            <a:avLst/>
          </a:prstGeom>
        </p:spPr>
      </p:pic>
      <p:sp>
        <p:nvSpPr>
          <p:cNvPr id="8" name="Subtitle 2">
            <a:extLst>
              <a:ext uri="{FF2B5EF4-FFF2-40B4-BE49-F238E27FC236}">
                <a16:creationId xmlns:a16="http://schemas.microsoft.com/office/drawing/2014/main" id="{6EB72880-2406-BA8A-FF45-87CB8F042E01}"/>
              </a:ext>
            </a:extLst>
          </p:cNvPr>
          <p:cNvSpPr txBox="1">
            <a:spLocks/>
          </p:cNvSpPr>
          <p:nvPr/>
        </p:nvSpPr>
        <p:spPr>
          <a:xfrm>
            <a:off x="3628238" y="2083309"/>
            <a:ext cx="6834420" cy="71861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sl-SI" sz="3200" b="1" spc="-100" dirty="0">
                <a:ln w="9525" cap="rnd" cmpd="sng" algn="ctr">
                  <a:solidFill>
                    <a:srgbClr val="000000"/>
                  </a:solidFill>
                  <a:prstDash val="solid"/>
                  <a:bevel/>
                </a:ln>
                <a:solidFill>
                  <a:srgbClr val="0070C0"/>
                </a:solidFill>
                <a:ea typeface="Times New Roman" panose="02020603050405020304" pitchFamily="18" charset="0"/>
                <a:cs typeface="Tahoma" panose="020B0604030504040204" pitchFamily="34" charset="0"/>
              </a:rPr>
              <a:t>V</a:t>
            </a:r>
            <a:r>
              <a:rPr lang="sl-SI" sz="3200" b="1" spc="-100" dirty="0">
                <a:ln w="9525" cap="rnd" cmpd="sng" algn="ctr">
                  <a:solidFill>
                    <a:srgbClr val="000000"/>
                  </a:solidFill>
                  <a:prstDash val="solid"/>
                  <a:bevel/>
                </a:ln>
                <a:solidFill>
                  <a:srgbClr val="00B0F0"/>
                </a:solidFill>
                <a:ea typeface="Times New Roman" panose="02020603050405020304" pitchFamily="18" charset="0"/>
                <a:cs typeface="Tahoma" panose="020B0604030504040204" pitchFamily="34" charset="0"/>
              </a:rPr>
              <a:t> M</a:t>
            </a:r>
            <a:r>
              <a:rPr lang="sl-SI" sz="3200" b="1" spc="-100" dirty="0">
                <a:ln w="9525" cap="rnd" cmpd="sng" algn="ctr">
                  <a:solidFill>
                    <a:srgbClr val="000000"/>
                  </a:solidFill>
                  <a:prstDash val="solid"/>
                  <a:bevel/>
                </a:ln>
                <a:solidFill>
                  <a:srgbClr val="0070C0"/>
                </a:solidFill>
                <a:ea typeface="Times New Roman" panose="02020603050405020304" pitchFamily="18" charset="0"/>
                <a:cs typeface="Tahoma" panose="020B0604030504040204" pitchFamily="34" charset="0"/>
              </a:rPr>
              <a:t>E</a:t>
            </a:r>
            <a:r>
              <a:rPr lang="sl-SI" sz="3200" b="1" spc="-100" dirty="0">
                <a:ln w="9525" cap="rnd" cmpd="sng" algn="ctr">
                  <a:solidFill>
                    <a:srgbClr val="000000"/>
                  </a:solidFill>
                  <a:prstDash val="solid"/>
                  <a:bevel/>
                </a:ln>
                <a:solidFill>
                  <a:srgbClr val="00B0F0"/>
                </a:solidFill>
                <a:ea typeface="Times New Roman" panose="02020603050405020304" pitchFamily="18" charset="0"/>
                <a:cs typeface="Tahoma" panose="020B0604030504040204" pitchFamily="34" charset="0"/>
              </a:rPr>
              <a:t>D</a:t>
            </a:r>
            <a:r>
              <a:rPr lang="sl-SI" sz="3200" b="1" spc="-100" dirty="0">
                <a:ln w="9525" cap="rnd" cmpd="sng" algn="ctr">
                  <a:solidFill>
                    <a:srgbClr val="000000"/>
                  </a:solidFill>
                  <a:prstDash val="solid"/>
                  <a:bevel/>
                </a:ln>
                <a:solidFill>
                  <a:srgbClr val="0070C0"/>
                </a:solidFill>
                <a:ea typeface="Times New Roman" panose="02020603050405020304" pitchFamily="18" charset="0"/>
                <a:cs typeface="Tahoma" panose="020B0604030504040204" pitchFamily="34" charset="0"/>
              </a:rPr>
              <a:t>V</a:t>
            </a:r>
            <a:r>
              <a:rPr lang="sl-SI" sz="3200" b="1" spc="-100" dirty="0">
                <a:ln w="9525" cap="rnd" cmpd="sng" algn="ctr">
                  <a:solidFill>
                    <a:srgbClr val="000000"/>
                  </a:solidFill>
                  <a:prstDash val="solid"/>
                  <a:bevel/>
                </a:ln>
                <a:solidFill>
                  <a:srgbClr val="00B0F0"/>
                </a:solidFill>
                <a:ea typeface="Times New Roman" panose="02020603050405020304" pitchFamily="18" charset="0"/>
                <a:cs typeface="Tahoma" panose="020B0604030504040204" pitchFamily="34" charset="0"/>
              </a:rPr>
              <a:t>O</a:t>
            </a:r>
            <a:r>
              <a:rPr lang="sl-SI" sz="3200" b="1" spc="-100" dirty="0">
                <a:ln w="9525" cap="rnd" cmpd="sng" algn="ctr">
                  <a:solidFill>
                    <a:srgbClr val="000000"/>
                  </a:solidFill>
                  <a:prstDash val="solid"/>
                  <a:bevel/>
                </a:ln>
                <a:solidFill>
                  <a:srgbClr val="0070C0"/>
                </a:solidFill>
                <a:ea typeface="Times New Roman" panose="02020603050405020304" pitchFamily="18" charset="0"/>
                <a:cs typeface="Tahoma" panose="020B0604030504040204" pitchFamily="34" charset="0"/>
              </a:rPr>
              <a:t>D</a:t>
            </a:r>
            <a:r>
              <a:rPr lang="sl-SI" sz="3200" b="1" spc="-100" dirty="0">
                <a:ln w="9525" cap="rnd" cmpd="sng" algn="ctr">
                  <a:solidFill>
                    <a:srgbClr val="000000"/>
                  </a:solidFill>
                  <a:prstDash val="solid"/>
                  <a:bevel/>
                </a:ln>
                <a:solidFill>
                  <a:srgbClr val="00B0F0"/>
                </a:solidFill>
                <a:ea typeface="Times New Roman" panose="02020603050405020304" pitchFamily="18" charset="0"/>
                <a:cs typeface="Tahoma" panose="020B0604030504040204" pitchFamily="34" charset="0"/>
              </a:rPr>
              <a:t>A</a:t>
            </a:r>
            <a:r>
              <a:rPr lang="sl-SI" sz="3200" b="1" spc="-100" dirty="0">
                <a:ln w="9525" cap="rnd" cmpd="sng" algn="ctr">
                  <a:solidFill>
                    <a:srgbClr val="000000"/>
                  </a:solidFill>
                  <a:prstDash val="solid"/>
                  <a:bevel/>
                </a:ln>
                <a:solidFill>
                  <a:srgbClr val="0070C0"/>
                </a:solidFill>
                <a:ea typeface="Times New Roman" panose="02020603050405020304" pitchFamily="18" charset="0"/>
                <a:cs typeface="Tahoma" panose="020B0604030504040204" pitchFamily="34" charset="0"/>
              </a:rPr>
              <a:t>H</a:t>
            </a:r>
            <a:r>
              <a:rPr lang="sl-SI" sz="3200" b="1" spc="-100" dirty="0">
                <a:ln w="9525" cap="rnd" cmpd="sng" algn="ctr">
                  <a:solidFill>
                    <a:srgbClr val="000000"/>
                  </a:solidFill>
                  <a:prstDash val="solid"/>
                  <a:bevel/>
                </a:ln>
                <a:solidFill>
                  <a:srgbClr val="00B0F0"/>
                </a:solidFill>
                <a:ea typeface="Times New Roman" panose="02020603050405020304" pitchFamily="18" charset="0"/>
                <a:cs typeface="Tahoma" panose="020B0604030504040204" pitchFamily="34" charset="0"/>
              </a:rPr>
              <a:t>!</a:t>
            </a:r>
            <a:endParaRPr lang="sl-SI" sz="3200" dirty="0">
              <a:solidFill>
                <a:srgbClr val="00B0F0"/>
              </a:solidFill>
              <a:ea typeface="Times New Roman" panose="02020603050405020304" pitchFamily="18" charset="0"/>
            </a:endParaRPr>
          </a:p>
        </p:txBody>
      </p:sp>
    </p:spTree>
    <p:extLst>
      <p:ext uri="{BB962C8B-B14F-4D97-AF65-F5344CB8AC3E}">
        <p14:creationId xmlns:p14="http://schemas.microsoft.com/office/powerpoint/2010/main" val="214434305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C9763-6B0B-C6A6-4D31-D292BD7D3C55}"/>
            </a:ext>
          </a:extLst>
        </p:cNvPr>
        <p:cNvGrpSpPr/>
        <p:nvPr/>
      </p:nvGrpSpPr>
      <p:grpSpPr>
        <a:xfrm>
          <a:off x="0" y="0"/>
          <a:ext cx="0" cy="0"/>
          <a:chOff x="0" y="0"/>
          <a:chExt cx="0" cy="0"/>
        </a:xfrm>
      </p:grpSpPr>
      <p:pic>
        <p:nvPicPr>
          <p:cNvPr id="10" name="Slika 9" descr="Slika, ki vsebuje besede kolo, pnevmatika, vozilo, kopensko vozilo&#10;&#10;Opis je samodejno ustvarjen">
            <a:extLst>
              <a:ext uri="{FF2B5EF4-FFF2-40B4-BE49-F238E27FC236}">
                <a16:creationId xmlns:a16="http://schemas.microsoft.com/office/drawing/2014/main" id="{54EFA616-9C93-45E4-8E6C-A0D727AD160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3521" b="5621"/>
          <a:stretch/>
        </p:blipFill>
        <p:spPr bwMode="auto">
          <a:xfrm>
            <a:off x="293609" y="1948896"/>
            <a:ext cx="3193415" cy="1936750"/>
          </a:xfrm>
          <a:prstGeom prst="rect">
            <a:avLst/>
          </a:prstGeom>
          <a:ln>
            <a:noFill/>
          </a:ln>
          <a:extLst>
            <a:ext uri="{53640926-AAD7-44D8-BBD7-CCE9431645EC}">
              <a14:shadowObscured xmlns:a14="http://schemas.microsoft.com/office/drawing/2010/main"/>
            </a:ext>
          </a:extLst>
        </p:spPr>
      </p:pic>
      <p:sp>
        <p:nvSpPr>
          <p:cNvPr id="12" name="PoljeZBesedilom 11">
            <a:extLst>
              <a:ext uri="{FF2B5EF4-FFF2-40B4-BE49-F238E27FC236}">
                <a16:creationId xmlns:a16="http://schemas.microsoft.com/office/drawing/2014/main" id="{7FF94F1E-BC16-8EB3-98CA-8309E185BB6C}"/>
              </a:ext>
            </a:extLst>
          </p:cNvPr>
          <p:cNvSpPr txBox="1"/>
          <p:nvPr/>
        </p:nvSpPr>
        <p:spPr>
          <a:xfrm>
            <a:off x="212521" y="4108238"/>
            <a:ext cx="6096000" cy="2308324"/>
          </a:xfrm>
          <a:prstGeom prst="rect">
            <a:avLst/>
          </a:prstGeom>
          <a:noFill/>
        </p:spPr>
        <p:txBody>
          <a:bodyPr wrap="square">
            <a:spAutoFit/>
          </a:bodyPr>
          <a:lstStyle/>
          <a:p>
            <a:pPr>
              <a:buNone/>
            </a:pPr>
            <a:r>
              <a:rPr lang="sl-SI" sz="1800" b="1" dirty="0">
                <a:solidFill>
                  <a:schemeClr val="bg1"/>
                </a:solidFill>
                <a:effectLst/>
                <a:latin typeface="Tahoma" panose="020B0604030504040204" pitchFamily="34" charset="0"/>
                <a:ea typeface="Times New Roman" panose="02020603050405020304" pitchFamily="18" charset="0"/>
              </a:rPr>
              <a:t>SISTEM IZPOSOJE E-KOLES </a:t>
            </a:r>
            <a:r>
              <a:rPr lang="sl-SI" sz="1800" b="1" dirty="0">
                <a:solidFill>
                  <a:schemeClr val="bg1"/>
                </a:solidFill>
                <a:effectLst/>
                <a:latin typeface="Tahoma" panose="020B0604030504040204" pitchFamily="34" charset="0"/>
                <a:ea typeface="Times New Roman" panose="02020603050405020304" pitchFamily="18" charset="0"/>
                <a:sym typeface="Wingdings" panose="05000000000000000000" pitchFamily="2" charset="2"/>
              </a:rPr>
              <a:t></a:t>
            </a:r>
            <a:endParaRPr lang="sl-SI" sz="2800" dirty="0">
              <a:solidFill>
                <a:schemeClr val="bg1"/>
              </a:solidFill>
              <a:effectLst/>
              <a:latin typeface="Times New Roman" panose="02020603050405020304" pitchFamily="18" charset="0"/>
              <a:ea typeface="Times New Roman" panose="02020603050405020304" pitchFamily="18" charset="0"/>
            </a:endParaRPr>
          </a:p>
          <a:p>
            <a:pPr>
              <a:buNone/>
            </a:pPr>
            <a:r>
              <a:rPr lang="sl-SI" sz="1800" b="1" dirty="0">
                <a:solidFill>
                  <a:schemeClr val="bg1"/>
                </a:solidFill>
                <a:effectLst/>
                <a:latin typeface="Tahoma" panose="020B0604030504040204" pitchFamily="34" charset="0"/>
                <a:ea typeface="Times New Roman" panose="02020603050405020304" pitchFamily="18" charset="0"/>
              </a:rPr>
              <a:t>(občina, RRA LUR, MKRR, </a:t>
            </a:r>
            <a:r>
              <a:rPr lang="sl-SI" sz="1800" b="1" dirty="0" err="1">
                <a:solidFill>
                  <a:schemeClr val="bg1"/>
                </a:solidFill>
                <a:effectLst/>
                <a:latin typeface="Tahoma" panose="020B0604030504040204" pitchFamily="34" charset="0"/>
                <a:ea typeface="Times New Roman" panose="02020603050405020304" pitchFamily="18" charset="0"/>
              </a:rPr>
              <a:t>SmartMOVE</a:t>
            </a:r>
            <a:r>
              <a:rPr lang="sl-SI" sz="1800" b="1" dirty="0">
                <a:solidFill>
                  <a:schemeClr val="bg1"/>
                </a:solidFill>
                <a:effectLst/>
                <a:latin typeface="Tahoma" panose="020B0604030504040204" pitchFamily="34" charset="0"/>
                <a:ea typeface="Times New Roman" panose="02020603050405020304" pitchFamily="18" charset="0"/>
              </a:rPr>
              <a:t>, Nomago)</a:t>
            </a:r>
          </a:p>
          <a:p>
            <a:pPr>
              <a:buNone/>
            </a:pPr>
            <a:endParaRPr lang="sl-SI" b="1" dirty="0">
              <a:solidFill>
                <a:schemeClr val="bg1"/>
              </a:solidFill>
              <a:latin typeface="Tahoma" panose="020B0604030504040204" pitchFamily="34" charset="0"/>
            </a:endParaRPr>
          </a:p>
          <a:p>
            <a:pPr>
              <a:buNone/>
            </a:pPr>
            <a:r>
              <a:rPr lang="sl-SI" dirty="0">
                <a:solidFill>
                  <a:schemeClr val="bg1"/>
                </a:solidFill>
                <a:latin typeface="Tahoma" panose="020B0604030504040204" pitchFamily="34" charset="0"/>
              </a:rPr>
              <a:t>Za začetek 10 priklopnih mest in 7 e-koles, vsako leto več lokacij in priklopnih mest …</a:t>
            </a:r>
          </a:p>
          <a:p>
            <a:pPr>
              <a:buNone/>
            </a:pPr>
            <a:endParaRPr lang="sl-SI" dirty="0">
              <a:solidFill>
                <a:schemeClr val="bg1"/>
              </a:solidFill>
              <a:latin typeface="Tahoma" panose="020B0604030504040204" pitchFamily="34" charset="0"/>
            </a:endParaRPr>
          </a:p>
          <a:p>
            <a:pPr>
              <a:buNone/>
            </a:pPr>
            <a:r>
              <a:rPr lang="sl-SI" dirty="0">
                <a:solidFill>
                  <a:schemeClr val="bg1"/>
                </a:solidFill>
                <a:latin typeface="Tahoma" panose="020B0604030504040204" pitchFamily="34" charset="0"/>
              </a:rPr>
              <a:t>Kompatibilnost s sistemom regije + bližina Ljubljane + cvetoč turizem = zgodba o uspehu!</a:t>
            </a:r>
            <a:endParaRPr lang="sl-SI" dirty="0">
              <a:solidFill>
                <a:schemeClr val="bg1"/>
              </a:solidFill>
            </a:endParaRPr>
          </a:p>
        </p:txBody>
      </p:sp>
    </p:spTree>
    <p:extLst>
      <p:ext uri="{BB962C8B-B14F-4D97-AF65-F5344CB8AC3E}">
        <p14:creationId xmlns:p14="http://schemas.microsoft.com/office/powerpoint/2010/main" val="328559076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0D9B9-C4D3-1EE4-77BD-F34A40F5C9E5}"/>
            </a:ext>
          </a:extLst>
        </p:cNvPr>
        <p:cNvGrpSpPr/>
        <p:nvPr/>
      </p:nvGrpSpPr>
      <p:grpSpPr>
        <a:xfrm>
          <a:off x="0" y="0"/>
          <a:ext cx="0" cy="0"/>
          <a:chOff x="0" y="0"/>
          <a:chExt cx="0" cy="0"/>
        </a:xfrm>
      </p:grpSpPr>
      <p:pic>
        <p:nvPicPr>
          <p:cNvPr id="4" name="Slika 3" descr="Morda je slika naslednjega: 13 oseb">
            <a:extLst>
              <a:ext uri="{FF2B5EF4-FFF2-40B4-BE49-F238E27FC236}">
                <a16:creationId xmlns:a16="http://schemas.microsoft.com/office/drawing/2014/main" id="{E37AB287-F4AF-0C64-7050-623C9044B13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556" r="3162"/>
          <a:stretch/>
        </p:blipFill>
        <p:spPr bwMode="auto">
          <a:xfrm>
            <a:off x="298630" y="1960457"/>
            <a:ext cx="3188970" cy="1771015"/>
          </a:xfrm>
          <a:prstGeom prst="rect">
            <a:avLst/>
          </a:prstGeom>
          <a:noFill/>
          <a:ln>
            <a:noFill/>
          </a:ln>
          <a:extLst>
            <a:ext uri="{53640926-AAD7-44D8-BBD7-CCE9431645EC}">
              <a14:shadowObscured xmlns:a14="http://schemas.microsoft.com/office/drawing/2010/main"/>
            </a:ext>
          </a:extLst>
        </p:spPr>
      </p:pic>
      <p:sp>
        <p:nvSpPr>
          <p:cNvPr id="6" name="PoljeZBesedilom 5">
            <a:extLst>
              <a:ext uri="{FF2B5EF4-FFF2-40B4-BE49-F238E27FC236}">
                <a16:creationId xmlns:a16="http://schemas.microsoft.com/office/drawing/2014/main" id="{86F02E0C-E65F-C47F-894E-13F62AD05728}"/>
              </a:ext>
            </a:extLst>
          </p:cNvPr>
          <p:cNvSpPr txBox="1"/>
          <p:nvPr/>
        </p:nvSpPr>
        <p:spPr>
          <a:xfrm>
            <a:off x="229299" y="3869151"/>
            <a:ext cx="6096000" cy="2585323"/>
          </a:xfrm>
          <a:prstGeom prst="rect">
            <a:avLst/>
          </a:prstGeom>
          <a:noFill/>
        </p:spPr>
        <p:txBody>
          <a:bodyPr wrap="square">
            <a:spAutoFit/>
          </a:bodyPr>
          <a:lstStyle/>
          <a:p>
            <a:pPr>
              <a:buNone/>
            </a:pPr>
            <a:r>
              <a:rPr lang="sl-SI" sz="1800" b="1" dirty="0">
                <a:solidFill>
                  <a:schemeClr val="bg1"/>
                </a:solidFill>
                <a:effectLst/>
                <a:latin typeface="Tahoma" panose="020B0604030504040204" pitchFamily="34" charset="0"/>
                <a:ea typeface="Times New Roman" panose="02020603050405020304" pitchFamily="18" charset="0"/>
              </a:rPr>
              <a:t>LAHKIH NOG NAOKROG </a:t>
            </a:r>
            <a:r>
              <a:rPr lang="sl-SI" sz="1800" b="1" dirty="0">
                <a:solidFill>
                  <a:schemeClr val="bg1"/>
                </a:solidFill>
                <a:effectLst/>
                <a:latin typeface="Tahoma" panose="020B0604030504040204" pitchFamily="34" charset="0"/>
                <a:ea typeface="Times New Roman" panose="02020603050405020304" pitchFamily="18" charset="0"/>
                <a:sym typeface="Wingdings" panose="05000000000000000000" pitchFamily="2" charset="2"/>
              </a:rPr>
              <a:t></a:t>
            </a:r>
            <a:endParaRPr lang="sl-SI" sz="2800" b="1" dirty="0">
              <a:solidFill>
                <a:schemeClr val="bg1"/>
              </a:solidFill>
              <a:effectLst/>
              <a:latin typeface="Times New Roman" panose="02020603050405020304" pitchFamily="18" charset="0"/>
              <a:ea typeface="Times New Roman" panose="02020603050405020304" pitchFamily="18" charset="0"/>
            </a:endParaRPr>
          </a:p>
          <a:p>
            <a:pPr>
              <a:buNone/>
            </a:pPr>
            <a:r>
              <a:rPr lang="sl-SI" sz="1800" b="1" dirty="0">
                <a:solidFill>
                  <a:schemeClr val="bg1"/>
                </a:solidFill>
                <a:effectLst/>
                <a:latin typeface="Tahoma" panose="020B0604030504040204" pitchFamily="34" charset="0"/>
                <a:ea typeface="Times New Roman" panose="02020603050405020304" pitchFamily="18" charset="0"/>
              </a:rPr>
              <a:t>(Medvoške korenine, mag. Tilka Jamnik)</a:t>
            </a:r>
          </a:p>
          <a:p>
            <a:pPr>
              <a:buNone/>
            </a:pPr>
            <a:endParaRPr lang="sl-SI" dirty="0">
              <a:solidFill>
                <a:schemeClr val="bg1"/>
              </a:solidFill>
              <a:latin typeface="Tahoma" panose="020B0604030504040204" pitchFamily="34" charset="0"/>
            </a:endParaRPr>
          </a:p>
          <a:p>
            <a:pPr>
              <a:buNone/>
            </a:pPr>
            <a:r>
              <a:rPr lang="sl-SI" sz="1800" dirty="0">
                <a:solidFill>
                  <a:schemeClr val="bg1"/>
                </a:solidFill>
                <a:effectLst/>
                <a:latin typeface="Tahoma" panose="020B0604030504040204" pitchFamily="34" charset="0"/>
                <a:ea typeface="Times New Roman" panose="02020603050405020304" pitchFamily="18" charset="0"/>
              </a:rPr>
              <a:t>Skupina se je formirala samodejno in brez pobude TM organizacij. Upokojenci se vsaj enkrat na mesec podajo na trajnostno mobilni izlet po državi. Spoznavajo kulturne in turistične znamenitosti želenih krajev, ki jih vedno obiščejo z uporabo vlakov ali avtobusov in peš. Potujejo izven konic, da mlajših ne ovirajo. Ne ustavijo jih niti padavine!</a:t>
            </a:r>
            <a:endParaRPr lang="sl-SI" dirty="0">
              <a:solidFill>
                <a:schemeClr val="bg1"/>
              </a:solidFill>
            </a:endParaRPr>
          </a:p>
        </p:txBody>
      </p:sp>
    </p:spTree>
    <p:extLst>
      <p:ext uri="{BB962C8B-B14F-4D97-AF65-F5344CB8AC3E}">
        <p14:creationId xmlns:p14="http://schemas.microsoft.com/office/powerpoint/2010/main" val="9965083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7533D-23BF-0337-0AC5-7C348DD639E7}"/>
            </a:ext>
          </a:extLst>
        </p:cNvPr>
        <p:cNvGrpSpPr/>
        <p:nvPr/>
      </p:nvGrpSpPr>
      <p:grpSpPr>
        <a:xfrm>
          <a:off x="0" y="0"/>
          <a:ext cx="0" cy="0"/>
          <a:chOff x="0" y="0"/>
          <a:chExt cx="0" cy="0"/>
        </a:xfrm>
      </p:grpSpPr>
      <p:sp>
        <p:nvSpPr>
          <p:cNvPr id="5" name="PoljeZBesedilom 4">
            <a:extLst>
              <a:ext uri="{FF2B5EF4-FFF2-40B4-BE49-F238E27FC236}">
                <a16:creationId xmlns:a16="http://schemas.microsoft.com/office/drawing/2014/main" id="{A4685A59-77B6-CD62-402D-9EC422241CA4}"/>
              </a:ext>
            </a:extLst>
          </p:cNvPr>
          <p:cNvSpPr txBox="1"/>
          <p:nvPr/>
        </p:nvSpPr>
        <p:spPr>
          <a:xfrm>
            <a:off x="221507" y="4437012"/>
            <a:ext cx="6096698" cy="2031325"/>
          </a:xfrm>
          <a:prstGeom prst="rect">
            <a:avLst/>
          </a:prstGeom>
          <a:noFill/>
        </p:spPr>
        <p:txBody>
          <a:bodyPr wrap="square">
            <a:spAutoFit/>
          </a:bodyPr>
          <a:lstStyle/>
          <a:p>
            <a:r>
              <a:rPr lang="sl-SI" sz="1800" b="1" dirty="0">
                <a:solidFill>
                  <a:schemeClr val="bg1"/>
                </a:solidFill>
                <a:effectLst/>
                <a:latin typeface="Tahoma" panose="020B0604030504040204" pitchFamily="34" charset="0"/>
                <a:ea typeface="Times New Roman" panose="02020603050405020304" pitchFamily="18" charset="0"/>
              </a:rPr>
              <a:t>KINETIČNE VETRNICE </a:t>
            </a:r>
            <a:r>
              <a:rPr lang="sl-SI" sz="1800" b="1" dirty="0">
                <a:solidFill>
                  <a:schemeClr val="bg1"/>
                </a:solidFill>
                <a:effectLst/>
                <a:latin typeface="Tahoma" panose="020B0604030504040204" pitchFamily="34" charset="0"/>
                <a:ea typeface="Times New Roman" panose="02020603050405020304" pitchFamily="18" charset="0"/>
                <a:sym typeface="Wingdings" panose="05000000000000000000" pitchFamily="2" charset="2"/>
              </a:rPr>
              <a:t></a:t>
            </a:r>
            <a:endParaRPr lang="sl-SI" sz="1800" b="1" dirty="0">
              <a:solidFill>
                <a:schemeClr val="bg1"/>
              </a:solidFill>
              <a:effectLst/>
              <a:latin typeface="Tahoma" panose="020B0604030504040204" pitchFamily="34" charset="0"/>
              <a:ea typeface="Times New Roman" panose="02020603050405020304" pitchFamily="18" charset="0"/>
            </a:endParaRPr>
          </a:p>
          <a:p>
            <a:r>
              <a:rPr lang="sl-SI" sz="1800" b="1" dirty="0">
                <a:solidFill>
                  <a:schemeClr val="bg1"/>
                </a:solidFill>
                <a:effectLst/>
                <a:latin typeface="Tahoma" panose="020B0604030504040204" pitchFamily="34" charset="0"/>
                <a:ea typeface="Times New Roman" panose="02020603050405020304" pitchFamily="18" charset="0"/>
              </a:rPr>
              <a:t>(občina RO, Andreja Eržen s.p.)</a:t>
            </a:r>
          </a:p>
          <a:p>
            <a:endParaRPr lang="sl-SI" b="1" dirty="0">
              <a:solidFill>
                <a:schemeClr val="bg1"/>
              </a:solidFill>
              <a:latin typeface="Tahoma" panose="020B0604030504040204" pitchFamily="34" charset="0"/>
            </a:endParaRPr>
          </a:p>
          <a:p>
            <a:r>
              <a:rPr lang="sl-SI" dirty="0">
                <a:solidFill>
                  <a:schemeClr val="bg1"/>
                </a:solidFill>
                <a:latin typeface="Tahoma" panose="020B0604030504040204" pitchFamily="34" charset="0"/>
                <a:ea typeface="Times New Roman" panose="02020603050405020304" pitchFamily="18" charset="0"/>
              </a:rPr>
              <a:t>Nenavadna promocija TM na javnih površinah? Zakaj pa ne? </a:t>
            </a:r>
            <a:r>
              <a:rPr lang="sl-SI" sz="1800" dirty="0">
                <a:solidFill>
                  <a:schemeClr val="bg1"/>
                </a:solidFill>
                <a:effectLst/>
                <a:latin typeface="Tahoma" panose="020B0604030504040204" pitchFamily="34" charset="0"/>
                <a:ea typeface="Times New Roman" panose="02020603050405020304" pitchFamily="18" charset="0"/>
              </a:rPr>
              <a:t>Veter je simbol svobode in kot nevidna sila premika krila vetrnice, na kateri se pletejo podobe TM in okoliške narave ter zgradb v stalnem brezogljičnem gibanju!</a:t>
            </a:r>
            <a:endParaRPr lang="sl-SI" b="1" dirty="0">
              <a:solidFill>
                <a:schemeClr val="bg1"/>
              </a:solidFill>
            </a:endParaRPr>
          </a:p>
        </p:txBody>
      </p:sp>
      <p:pic>
        <p:nvPicPr>
          <p:cNvPr id="6" name="Slika 5" descr="Slika, ki vsebuje besede na prostem, trava, rastlina, umetnost&#10;&#10;Vsebina, ustvarjena z umetno inteligenco, morda ni pravilna.">
            <a:extLst>
              <a:ext uri="{FF2B5EF4-FFF2-40B4-BE49-F238E27FC236}">
                <a16:creationId xmlns:a16="http://schemas.microsoft.com/office/drawing/2014/main" id="{EDA4AAFE-5504-63A4-5F26-48254577634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380" y="1900214"/>
            <a:ext cx="3193415" cy="2395220"/>
          </a:xfrm>
          <a:prstGeom prst="rect">
            <a:avLst/>
          </a:prstGeom>
          <a:noFill/>
          <a:ln>
            <a:noFill/>
          </a:ln>
        </p:spPr>
      </p:pic>
    </p:spTree>
    <p:extLst>
      <p:ext uri="{BB962C8B-B14F-4D97-AF65-F5344CB8AC3E}">
        <p14:creationId xmlns:p14="http://schemas.microsoft.com/office/powerpoint/2010/main" val="651121242"/>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0D575-CCC1-7156-DD90-FEEF1738A85F}"/>
            </a:ext>
          </a:extLst>
        </p:cNvPr>
        <p:cNvGrpSpPr/>
        <p:nvPr/>
      </p:nvGrpSpPr>
      <p:grpSpPr>
        <a:xfrm>
          <a:off x="0" y="0"/>
          <a:ext cx="0" cy="0"/>
          <a:chOff x="0" y="0"/>
          <a:chExt cx="0" cy="0"/>
        </a:xfrm>
      </p:grpSpPr>
      <p:pic>
        <p:nvPicPr>
          <p:cNvPr id="4" name="Slika 3" descr="Slika, ki vsebuje besede na prostem, kolo, kopensko vozilo, vozilo&#10;&#10;Opis je samodejno ustvarjen">
            <a:extLst>
              <a:ext uri="{FF2B5EF4-FFF2-40B4-BE49-F238E27FC236}">
                <a16:creationId xmlns:a16="http://schemas.microsoft.com/office/drawing/2014/main" id="{62F7D8D7-20CD-AEA0-669C-AB91904A755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8292" y="1850390"/>
            <a:ext cx="3193415" cy="2395220"/>
          </a:xfrm>
          <a:prstGeom prst="rect">
            <a:avLst/>
          </a:prstGeom>
        </p:spPr>
      </p:pic>
      <p:sp>
        <p:nvSpPr>
          <p:cNvPr id="6" name="PoljeZBesedilom 5">
            <a:extLst>
              <a:ext uri="{FF2B5EF4-FFF2-40B4-BE49-F238E27FC236}">
                <a16:creationId xmlns:a16="http://schemas.microsoft.com/office/drawing/2014/main" id="{09B45C78-1091-6AA6-E678-2B2BBD70F20F}"/>
              </a:ext>
            </a:extLst>
          </p:cNvPr>
          <p:cNvSpPr txBox="1"/>
          <p:nvPr/>
        </p:nvSpPr>
        <p:spPr>
          <a:xfrm>
            <a:off x="216716" y="4435490"/>
            <a:ext cx="6096000" cy="2031325"/>
          </a:xfrm>
          <a:prstGeom prst="rect">
            <a:avLst/>
          </a:prstGeom>
          <a:noFill/>
        </p:spPr>
        <p:txBody>
          <a:bodyPr wrap="square">
            <a:spAutoFit/>
          </a:bodyPr>
          <a:lstStyle/>
          <a:p>
            <a:r>
              <a:rPr lang="sl-SI" sz="1800" b="1" dirty="0">
                <a:solidFill>
                  <a:schemeClr val="bg1"/>
                </a:solidFill>
                <a:effectLst/>
                <a:latin typeface="Tahoma" panose="020B0604030504040204" pitchFamily="34" charset="0"/>
                <a:ea typeface="Times New Roman" panose="02020603050405020304" pitchFamily="18" charset="0"/>
              </a:rPr>
              <a:t>PARK SOBA </a:t>
            </a:r>
            <a:r>
              <a:rPr lang="sl-SI" sz="1800" b="1" dirty="0">
                <a:solidFill>
                  <a:schemeClr val="bg1"/>
                </a:solidFill>
                <a:effectLst/>
                <a:latin typeface="Tahoma" panose="020B0604030504040204" pitchFamily="34" charset="0"/>
                <a:ea typeface="Times New Roman" panose="02020603050405020304" pitchFamily="18" charset="0"/>
                <a:sym typeface="Wingdings" panose="05000000000000000000" pitchFamily="2" charset="2"/>
              </a:rPr>
              <a:t></a:t>
            </a:r>
            <a:endParaRPr lang="sl-SI" sz="1800" b="1" dirty="0">
              <a:solidFill>
                <a:schemeClr val="bg1"/>
              </a:solidFill>
              <a:effectLst/>
              <a:latin typeface="Tahoma" panose="020B0604030504040204" pitchFamily="34" charset="0"/>
              <a:ea typeface="Times New Roman" panose="02020603050405020304" pitchFamily="18" charset="0"/>
            </a:endParaRPr>
          </a:p>
          <a:p>
            <a:r>
              <a:rPr lang="sl-SI" sz="1800" b="1" dirty="0">
                <a:solidFill>
                  <a:schemeClr val="bg1"/>
                </a:solidFill>
                <a:effectLst/>
                <a:latin typeface="Tahoma" panose="020B0604030504040204" pitchFamily="34" charset="0"/>
                <a:ea typeface="Times New Roman" panose="02020603050405020304" pitchFamily="18" charset="0"/>
              </a:rPr>
              <a:t>(občina RO, Barbara Bališ Markovič s.p., knjižnica)</a:t>
            </a:r>
          </a:p>
          <a:p>
            <a:endParaRPr lang="sl-SI" b="1" dirty="0">
              <a:solidFill>
                <a:schemeClr val="bg1"/>
              </a:solidFill>
              <a:latin typeface="Tahoma" panose="020B0604030504040204" pitchFamily="34" charset="0"/>
            </a:endParaRPr>
          </a:p>
          <a:p>
            <a:r>
              <a:rPr lang="sl-SI" sz="1800" dirty="0">
                <a:solidFill>
                  <a:schemeClr val="bg1"/>
                </a:solidFill>
                <a:effectLst/>
                <a:latin typeface="Tahoma" panose="020B0604030504040204" pitchFamily="34" charset="0"/>
                <a:ea typeface="Times New Roman" panose="02020603050405020304" pitchFamily="18" charset="0"/>
              </a:rPr>
              <a:t>Na parkiriščih tržnice kar med osebnimi vozili ustvarimo kotiček za vse generacije. Rabljeno pohištvo si izposodimo v našem centru odpadkov – po uporabi ga tja tudi vrnemo. Hladilnik založimo s knjigami in ETM gradivom!</a:t>
            </a:r>
            <a:endParaRPr lang="sl-SI" b="1" dirty="0">
              <a:solidFill>
                <a:schemeClr val="bg1"/>
              </a:solidFill>
            </a:endParaRPr>
          </a:p>
        </p:txBody>
      </p:sp>
    </p:spTree>
    <p:extLst>
      <p:ext uri="{BB962C8B-B14F-4D97-AF65-F5344CB8AC3E}">
        <p14:creationId xmlns:p14="http://schemas.microsoft.com/office/powerpoint/2010/main" val="61832372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A8554-A61A-683C-923B-887AA1A96F8F}"/>
            </a:ext>
          </a:extLst>
        </p:cNvPr>
        <p:cNvGrpSpPr/>
        <p:nvPr/>
      </p:nvGrpSpPr>
      <p:grpSpPr>
        <a:xfrm>
          <a:off x="0" y="0"/>
          <a:ext cx="0" cy="0"/>
          <a:chOff x="0" y="0"/>
          <a:chExt cx="0" cy="0"/>
        </a:xfrm>
      </p:grpSpPr>
      <p:sp>
        <p:nvSpPr>
          <p:cNvPr id="5" name="PoljeZBesedilom 4">
            <a:extLst>
              <a:ext uri="{FF2B5EF4-FFF2-40B4-BE49-F238E27FC236}">
                <a16:creationId xmlns:a16="http://schemas.microsoft.com/office/drawing/2014/main" id="{F62C4D4F-FC54-F825-C8FA-49B9EFB577C8}"/>
              </a:ext>
            </a:extLst>
          </p:cNvPr>
          <p:cNvSpPr txBox="1"/>
          <p:nvPr/>
        </p:nvSpPr>
        <p:spPr>
          <a:xfrm>
            <a:off x="217065" y="4158572"/>
            <a:ext cx="6096698" cy="2308324"/>
          </a:xfrm>
          <a:prstGeom prst="rect">
            <a:avLst/>
          </a:prstGeom>
          <a:noFill/>
        </p:spPr>
        <p:txBody>
          <a:bodyPr wrap="square">
            <a:spAutoFit/>
          </a:bodyPr>
          <a:lstStyle/>
          <a:p>
            <a:pPr>
              <a:buNone/>
            </a:pPr>
            <a:r>
              <a:rPr lang="sl-SI" sz="1800" b="1" dirty="0">
                <a:solidFill>
                  <a:schemeClr val="bg1"/>
                </a:solidFill>
                <a:effectLst/>
                <a:latin typeface="Tahoma" panose="020B0604030504040204" pitchFamily="34" charset="0"/>
                <a:ea typeface="Times New Roman" panose="02020603050405020304" pitchFamily="18" charset="0"/>
              </a:rPr>
              <a:t>ZDRAVILNI GOZDNI KORAKI </a:t>
            </a:r>
            <a:r>
              <a:rPr lang="sl-SI" sz="1800" b="1" dirty="0">
                <a:solidFill>
                  <a:schemeClr val="bg1"/>
                </a:solidFill>
                <a:effectLst/>
                <a:latin typeface="Tahoma" panose="020B0604030504040204" pitchFamily="34" charset="0"/>
                <a:ea typeface="Times New Roman" panose="02020603050405020304" pitchFamily="18" charset="0"/>
                <a:sym typeface="Wingdings" panose="05000000000000000000" pitchFamily="2" charset="2"/>
              </a:rPr>
              <a:t></a:t>
            </a:r>
            <a:endParaRPr lang="sl-SI" sz="2800" dirty="0">
              <a:solidFill>
                <a:schemeClr val="bg1"/>
              </a:solidFill>
              <a:effectLst/>
              <a:latin typeface="Times New Roman" panose="02020603050405020304" pitchFamily="18" charset="0"/>
              <a:ea typeface="Times New Roman" panose="02020603050405020304" pitchFamily="18" charset="0"/>
            </a:endParaRPr>
          </a:p>
          <a:p>
            <a:r>
              <a:rPr lang="sl-SI" sz="1800" b="1" dirty="0">
                <a:solidFill>
                  <a:schemeClr val="bg1"/>
                </a:solidFill>
                <a:effectLst/>
                <a:latin typeface="Tahoma" panose="020B0604030504040204" pitchFamily="34" charset="0"/>
                <a:ea typeface="Times New Roman" panose="02020603050405020304" pitchFamily="18" charset="0"/>
              </a:rPr>
              <a:t>(Jakob </a:t>
            </a:r>
            <a:r>
              <a:rPr lang="sl-SI" b="1" dirty="0">
                <a:solidFill>
                  <a:schemeClr val="bg1"/>
                </a:solidFill>
                <a:latin typeface="Tahoma" panose="020B0604030504040204" pitchFamily="34" charset="0"/>
                <a:ea typeface="Times New Roman" panose="02020603050405020304" pitchFamily="18" charset="0"/>
              </a:rPr>
              <a:t>Šubic</a:t>
            </a:r>
            <a:r>
              <a:rPr lang="sl-SI" sz="1800" b="1" dirty="0">
                <a:solidFill>
                  <a:schemeClr val="bg1"/>
                </a:solidFill>
                <a:effectLst/>
                <a:latin typeface="Tahoma" panose="020B0604030504040204" pitchFamily="34" charset="0"/>
                <a:ea typeface="Times New Roman" panose="02020603050405020304" pitchFamily="18" charset="0"/>
              </a:rPr>
              <a:t>, NIJZ, zdravstveni dom, občina)</a:t>
            </a:r>
          </a:p>
          <a:p>
            <a:endParaRPr lang="sl-SI" dirty="0">
              <a:solidFill>
                <a:schemeClr val="bg1"/>
              </a:solidFill>
              <a:latin typeface="Tahoma" panose="020B0604030504040204" pitchFamily="34" charset="0"/>
              <a:ea typeface="Times New Roman" panose="02020603050405020304" pitchFamily="18" charset="0"/>
            </a:endParaRPr>
          </a:p>
          <a:p>
            <a:r>
              <a:rPr lang="sl-SI" sz="1800" dirty="0">
                <a:solidFill>
                  <a:schemeClr val="bg1"/>
                </a:solidFill>
                <a:effectLst/>
                <a:latin typeface="Tahoma" panose="020B0604030504040204" pitchFamily="34" charset="0"/>
                <a:ea typeface="Times New Roman" panose="02020603050405020304" pitchFamily="18" charset="0"/>
              </a:rPr>
              <a:t>V gozd se podamo z gozdarjem Jakobom Šubicem. Namen je spoznavanje vpliva hoje po gozdu na človekovo zdravje. Na začetku in koncu izmerimo srčni utrip, krvni tlak in vsebnost kisika v krvi. Kdor bo želel, bo lahko na koncu podelil tudi izkušnjo s prisotnim psihologom.</a:t>
            </a:r>
            <a:endParaRPr lang="sl-SI" sz="2800" dirty="0">
              <a:solidFill>
                <a:schemeClr val="bg1"/>
              </a:solidFill>
              <a:effectLst/>
              <a:latin typeface="Times New Roman" panose="02020603050405020304" pitchFamily="18" charset="0"/>
              <a:ea typeface="Times New Roman" panose="02020603050405020304" pitchFamily="18" charset="0"/>
            </a:endParaRPr>
          </a:p>
        </p:txBody>
      </p:sp>
      <p:pic>
        <p:nvPicPr>
          <p:cNvPr id="6" name="Slika 5" descr="Slika, ki vsebuje besede na prostem, oblačila, oseba, ljudje&#10;&#10;Vsebina, ustvarjena z umetno inteligenco, morda ni pravilna.">
            <a:extLst>
              <a:ext uri="{FF2B5EF4-FFF2-40B4-BE49-F238E27FC236}">
                <a16:creationId xmlns:a16="http://schemas.microsoft.com/office/drawing/2014/main" id="{14650D5A-942F-48D9-1165-53CA0D28B21E}"/>
              </a:ext>
            </a:extLst>
          </p:cNvPr>
          <p:cNvPicPr>
            <a:picLocks noChangeAspect="1"/>
          </p:cNvPicPr>
          <p:nvPr/>
        </p:nvPicPr>
        <p:blipFill>
          <a:blip r:embed="rId2"/>
          <a:stretch>
            <a:fillRect/>
          </a:stretch>
        </p:blipFill>
        <p:spPr>
          <a:xfrm>
            <a:off x="283824" y="1848700"/>
            <a:ext cx="3193415" cy="2153920"/>
          </a:xfrm>
          <a:prstGeom prst="rect">
            <a:avLst/>
          </a:prstGeom>
        </p:spPr>
      </p:pic>
    </p:spTree>
    <p:extLst>
      <p:ext uri="{BB962C8B-B14F-4D97-AF65-F5344CB8AC3E}">
        <p14:creationId xmlns:p14="http://schemas.microsoft.com/office/powerpoint/2010/main" val="379367046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A7F7D2-0F36-53C0-0A3C-26987951E534}"/>
            </a:ext>
          </a:extLst>
        </p:cNvPr>
        <p:cNvGrpSpPr/>
        <p:nvPr/>
      </p:nvGrpSpPr>
      <p:grpSpPr>
        <a:xfrm>
          <a:off x="0" y="0"/>
          <a:ext cx="0" cy="0"/>
          <a:chOff x="0" y="0"/>
          <a:chExt cx="0" cy="0"/>
        </a:xfrm>
      </p:grpSpPr>
      <p:pic>
        <p:nvPicPr>
          <p:cNvPr id="4" name="Slika 3" descr="Slika, ki vsebuje besede oblačila, oseba, prevoz, ljudje&#10;&#10;Vsebina, ustvarjena z umetno inteligenco, morda ni pravilna.">
            <a:extLst>
              <a:ext uri="{FF2B5EF4-FFF2-40B4-BE49-F238E27FC236}">
                <a16:creationId xmlns:a16="http://schemas.microsoft.com/office/drawing/2014/main" id="{35398E0B-C88E-66A7-36F5-DDA5029223D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4507" b="10392"/>
          <a:stretch/>
        </p:blipFill>
        <p:spPr bwMode="auto">
          <a:xfrm>
            <a:off x="308991" y="1793234"/>
            <a:ext cx="3193415" cy="2038350"/>
          </a:xfrm>
          <a:prstGeom prst="rect">
            <a:avLst/>
          </a:prstGeom>
          <a:ln>
            <a:noFill/>
          </a:ln>
          <a:extLst>
            <a:ext uri="{53640926-AAD7-44D8-BBD7-CCE9431645EC}">
              <a14:shadowObscured xmlns:a14="http://schemas.microsoft.com/office/drawing/2010/main"/>
            </a:ext>
          </a:extLst>
        </p:spPr>
      </p:pic>
      <p:sp>
        <p:nvSpPr>
          <p:cNvPr id="8" name="PoljeZBesedilom 7">
            <a:extLst>
              <a:ext uri="{FF2B5EF4-FFF2-40B4-BE49-F238E27FC236}">
                <a16:creationId xmlns:a16="http://schemas.microsoft.com/office/drawing/2014/main" id="{B3BA6628-61F0-4857-7A70-89719F245939}"/>
              </a:ext>
            </a:extLst>
          </p:cNvPr>
          <p:cNvSpPr txBox="1"/>
          <p:nvPr/>
        </p:nvSpPr>
        <p:spPr>
          <a:xfrm>
            <a:off x="217066" y="4016041"/>
            <a:ext cx="6096698" cy="2585323"/>
          </a:xfrm>
          <a:prstGeom prst="rect">
            <a:avLst/>
          </a:prstGeom>
          <a:noFill/>
        </p:spPr>
        <p:txBody>
          <a:bodyPr wrap="square">
            <a:spAutoFit/>
          </a:bodyPr>
          <a:lstStyle/>
          <a:p>
            <a:pPr>
              <a:buNone/>
            </a:pPr>
            <a:r>
              <a:rPr lang="sl-SI" b="1" dirty="0">
                <a:solidFill>
                  <a:schemeClr val="bg1"/>
                </a:solidFill>
                <a:effectLst/>
                <a:latin typeface="Tahoma" panose="020B0604030504040204" pitchFamily="34" charset="0"/>
                <a:ea typeface="Times New Roman" panose="02020603050405020304" pitchFamily="18" charset="0"/>
              </a:rPr>
              <a:t>GREM Z VLAKOM </a:t>
            </a:r>
            <a:r>
              <a:rPr lang="sl-SI" b="1" dirty="0">
                <a:solidFill>
                  <a:schemeClr val="bg1"/>
                </a:solidFill>
                <a:effectLst/>
                <a:latin typeface="Tahoma" panose="020B0604030504040204" pitchFamily="34" charset="0"/>
                <a:ea typeface="Times New Roman" panose="02020603050405020304" pitchFamily="18" charset="0"/>
                <a:sym typeface="Wingdings" panose="05000000000000000000" pitchFamily="2" charset="2"/>
              </a:rPr>
              <a:t></a:t>
            </a:r>
            <a:endParaRPr lang="sl-SI" b="1" dirty="0">
              <a:solidFill>
                <a:schemeClr val="bg1"/>
              </a:solidFill>
              <a:effectLst/>
              <a:latin typeface="Times New Roman" panose="02020603050405020304" pitchFamily="18" charset="0"/>
              <a:ea typeface="Times New Roman" panose="02020603050405020304" pitchFamily="18" charset="0"/>
            </a:endParaRPr>
          </a:p>
          <a:p>
            <a:r>
              <a:rPr lang="sl-SI" b="1" dirty="0">
                <a:solidFill>
                  <a:schemeClr val="bg1"/>
                </a:solidFill>
                <a:effectLst/>
                <a:latin typeface="Tahoma" panose="020B0604030504040204" pitchFamily="34" charset="0"/>
                <a:ea typeface="Times New Roman" panose="02020603050405020304" pitchFamily="18" charset="0"/>
              </a:rPr>
              <a:t>(Gregor Rozman, SŽ)</a:t>
            </a:r>
          </a:p>
          <a:p>
            <a:endParaRPr lang="sl-SI" b="1" dirty="0">
              <a:solidFill>
                <a:schemeClr val="bg1"/>
              </a:solidFill>
              <a:latin typeface="Tahoma" panose="020B0604030504040204" pitchFamily="34" charset="0"/>
              <a:ea typeface="Times New Roman" panose="02020603050405020304" pitchFamily="18" charset="0"/>
            </a:endParaRPr>
          </a:p>
          <a:p>
            <a:pPr>
              <a:buNone/>
            </a:pPr>
            <a:r>
              <a:rPr lang="sl-SI" dirty="0">
                <a:solidFill>
                  <a:schemeClr val="bg1"/>
                </a:solidFill>
                <a:effectLst/>
                <a:latin typeface="Tahoma" panose="020B0604030504040204" pitchFamily="34" charset="0"/>
                <a:ea typeface="Times New Roman" panose="02020603050405020304" pitchFamily="18" charset="0"/>
              </a:rPr>
              <a:t>Izlet, ki ga prostovoljno organiziram kar sam koordinator.</a:t>
            </a:r>
          </a:p>
          <a:p>
            <a:pPr>
              <a:buNone/>
            </a:pPr>
            <a:r>
              <a:rPr lang="sl-SI" i="1" dirty="0">
                <a:solidFill>
                  <a:schemeClr val="bg1"/>
                </a:solidFill>
                <a:effectLst/>
                <a:latin typeface="Tahoma" panose="020B0604030504040204" pitchFamily="34" charset="0"/>
                <a:ea typeface="Times New Roman" panose="02020603050405020304" pitchFamily="18" charset="0"/>
              </a:rPr>
              <a:t>Lani na vlaku za Jesenice pripovedovali smo si vice,</a:t>
            </a:r>
            <a:endParaRPr lang="sl-SI" dirty="0">
              <a:solidFill>
                <a:schemeClr val="bg1"/>
              </a:solidFill>
              <a:effectLst/>
              <a:latin typeface="Times New Roman" panose="02020603050405020304" pitchFamily="18" charset="0"/>
              <a:ea typeface="Times New Roman" panose="02020603050405020304" pitchFamily="18" charset="0"/>
            </a:endParaRPr>
          </a:p>
          <a:p>
            <a:pPr>
              <a:buNone/>
            </a:pPr>
            <a:r>
              <a:rPr lang="sl-SI" i="1" dirty="0">
                <a:solidFill>
                  <a:schemeClr val="bg1"/>
                </a:solidFill>
                <a:effectLst/>
                <a:latin typeface="Tahoma" panose="020B0604030504040204" pitchFamily="34" charset="0"/>
                <a:ea typeface="Times New Roman" panose="02020603050405020304" pitchFamily="18" charset="0"/>
              </a:rPr>
              <a:t>letos pa se bomo nasmejani odpeljali proti beli Ljubljani.</a:t>
            </a:r>
            <a:endParaRPr lang="sl-SI" dirty="0">
              <a:solidFill>
                <a:schemeClr val="bg1"/>
              </a:solidFill>
              <a:effectLst/>
              <a:latin typeface="Times New Roman" panose="02020603050405020304" pitchFamily="18" charset="0"/>
              <a:ea typeface="Times New Roman" panose="02020603050405020304" pitchFamily="18" charset="0"/>
            </a:endParaRPr>
          </a:p>
          <a:p>
            <a:pPr>
              <a:buNone/>
            </a:pPr>
            <a:r>
              <a:rPr lang="sl-SI" i="1" dirty="0">
                <a:solidFill>
                  <a:schemeClr val="bg1"/>
                </a:solidFill>
                <a:effectLst/>
                <a:latin typeface="Tahoma" panose="020B0604030504040204" pitchFamily="34" charset="0"/>
                <a:ea typeface="Times New Roman" panose="02020603050405020304" pitchFamily="18" charset="0"/>
              </a:rPr>
              <a:t>Poskrbljeno bo za zabavo – sprehajali se bomo, pili kavo,</a:t>
            </a:r>
            <a:endParaRPr lang="sl-SI" dirty="0">
              <a:solidFill>
                <a:schemeClr val="bg1"/>
              </a:solidFill>
              <a:effectLst/>
              <a:latin typeface="Times New Roman" panose="02020603050405020304" pitchFamily="18" charset="0"/>
              <a:ea typeface="Times New Roman" panose="02020603050405020304" pitchFamily="18" charset="0"/>
            </a:endParaRPr>
          </a:p>
          <a:p>
            <a:pPr>
              <a:buNone/>
            </a:pPr>
            <a:r>
              <a:rPr lang="sl-SI" i="1" dirty="0">
                <a:solidFill>
                  <a:schemeClr val="bg1"/>
                </a:solidFill>
                <a:effectLst/>
                <a:latin typeface="Tahoma" panose="020B0604030504040204" pitchFamily="34" charset="0"/>
                <a:ea typeface="Times New Roman" panose="02020603050405020304" pitchFamily="18" charset="0"/>
              </a:rPr>
              <a:t>si ogledali kakšno razstavo, imeli dogodkov polno glavo.</a:t>
            </a:r>
            <a:endParaRPr lang="sl-SI" dirty="0">
              <a:solidFill>
                <a:schemeClr val="bg1"/>
              </a:solidFill>
              <a:effectLst/>
              <a:latin typeface="Times New Roman" panose="02020603050405020304" pitchFamily="18" charset="0"/>
              <a:ea typeface="Times New Roman" panose="02020603050405020304" pitchFamily="18" charset="0"/>
            </a:endParaRPr>
          </a:p>
          <a:p>
            <a:pPr>
              <a:buNone/>
            </a:pPr>
            <a:r>
              <a:rPr lang="sl-SI" i="1" dirty="0">
                <a:solidFill>
                  <a:schemeClr val="bg1"/>
                </a:solidFill>
                <a:effectLst/>
                <a:latin typeface="Tahoma" panose="020B0604030504040204" pitchFamily="34" charset="0"/>
                <a:ea typeface="Times New Roman" panose="02020603050405020304" pitchFamily="18" charset="0"/>
              </a:rPr>
              <a:t>Zvečer pelje v nove usode nas železnica spet v Medvode.</a:t>
            </a:r>
            <a:endParaRPr lang="sl-SI" b="1"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5696631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B0D46-4E24-0F29-A053-37067FE81F0B}"/>
            </a:ext>
          </a:extLst>
        </p:cNvPr>
        <p:cNvGrpSpPr/>
        <p:nvPr/>
      </p:nvGrpSpPr>
      <p:grpSpPr>
        <a:xfrm>
          <a:off x="0" y="0"/>
          <a:ext cx="0" cy="0"/>
          <a:chOff x="0" y="0"/>
          <a:chExt cx="0" cy="0"/>
        </a:xfrm>
      </p:grpSpPr>
      <p:sp>
        <p:nvSpPr>
          <p:cNvPr id="5" name="PoljeZBesedilom 4">
            <a:extLst>
              <a:ext uri="{FF2B5EF4-FFF2-40B4-BE49-F238E27FC236}">
                <a16:creationId xmlns:a16="http://schemas.microsoft.com/office/drawing/2014/main" id="{C2CFA551-2007-B205-9F7B-0167C04037B0}"/>
              </a:ext>
            </a:extLst>
          </p:cNvPr>
          <p:cNvSpPr txBox="1"/>
          <p:nvPr/>
        </p:nvSpPr>
        <p:spPr>
          <a:xfrm>
            <a:off x="234872" y="4430597"/>
            <a:ext cx="6096698" cy="2031325"/>
          </a:xfrm>
          <a:prstGeom prst="rect">
            <a:avLst/>
          </a:prstGeom>
          <a:noFill/>
        </p:spPr>
        <p:txBody>
          <a:bodyPr wrap="square">
            <a:spAutoFit/>
          </a:bodyPr>
          <a:lstStyle/>
          <a:p>
            <a:pPr>
              <a:buNone/>
            </a:pPr>
            <a:r>
              <a:rPr lang="sl-SI" sz="1800" b="1" dirty="0">
                <a:solidFill>
                  <a:schemeClr val="bg1"/>
                </a:solidFill>
                <a:effectLst/>
                <a:latin typeface="Tahoma" panose="020B0604030504040204" pitchFamily="34" charset="0"/>
                <a:ea typeface="Times New Roman" panose="02020603050405020304" pitchFamily="18" charset="0"/>
              </a:rPr>
              <a:t>GRAFITARNICA MED VODAMI </a:t>
            </a:r>
            <a:r>
              <a:rPr lang="sl-SI" sz="1800" b="1" dirty="0">
                <a:solidFill>
                  <a:schemeClr val="bg1"/>
                </a:solidFill>
                <a:effectLst/>
                <a:latin typeface="Tahoma" panose="020B0604030504040204" pitchFamily="34" charset="0"/>
                <a:ea typeface="Times New Roman" panose="02020603050405020304" pitchFamily="18" charset="0"/>
                <a:sym typeface="Wingdings" panose="05000000000000000000" pitchFamily="2" charset="2"/>
              </a:rPr>
              <a:t></a:t>
            </a:r>
            <a:endParaRPr lang="sl-SI" sz="2800" b="1" dirty="0">
              <a:solidFill>
                <a:schemeClr val="bg1"/>
              </a:solidFill>
              <a:effectLst/>
              <a:latin typeface="Times New Roman" panose="02020603050405020304" pitchFamily="18" charset="0"/>
              <a:ea typeface="Times New Roman" panose="02020603050405020304" pitchFamily="18" charset="0"/>
            </a:endParaRPr>
          </a:p>
          <a:p>
            <a:pPr>
              <a:buNone/>
            </a:pPr>
            <a:r>
              <a:rPr lang="sl-SI" sz="1800" b="1" dirty="0">
                <a:solidFill>
                  <a:schemeClr val="bg1"/>
                </a:solidFill>
                <a:effectLst/>
                <a:latin typeface="Tahoma" panose="020B0604030504040204" pitchFamily="34" charset="0"/>
                <a:ea typeface="Times New Roman" panose="02020603050405020304" pitchFamily="18" charset="0"/>
              </a:rPr>
              <a:t>(različni ulični umetniki, občina)</a:t>
            </a:r>
          </a:p>
          <a:p>
            <a:pPr>
              <a:buNone/>
            </a:pPr>
            <a:endParaRPr lang="sl-SI" b="1" dirty="0">
              <a:solidFill>
                <a:schemeClr val="bg1"/>
              </a:solidFill>
              <a:latin typeface="Tahoma" panose="020B0604030504040204" pitchFamily="34" charset="0"/>
            </a:endParaRPr>
          </a:p>
          <a:p>
            <a:pPr>
              <a:buNone/>
            </a:pPr>
            <a:r>
              <a:rPr lang="sl-SI" dirty="0">
                <a:solidFill>
                  <a:schemeClr val="bg1"/>
                </a:solidFill>
                <a:latin typeface="Tahoma" panose="020B0604030504040204" pitchFamily="34" charset="0"/>
              </a:rPr>
              <a:t>Upodabljamo provokativna podnebna sporočila voznikom osebnih vozil in upamo, da se morda v nekom prebudi kanček zavesti in spremeni vsakodnevne potovalne navade. Nujno: pri plasiranju sporočil moramo biti nežni.</a:t>
            </a:r>
            <a:endParaRPr lang="sl-SI" dirty="0">
              <a:solidFill>
                <a:schemeClr val="bg1"/>
              </a:solidFill>
            </a:endParaRPr>
          </a:p>
        </p:txBody>
      </p:sp>
      <p:pic>
        <p:nvPicPr>
          <p:cNvPr id="6" name="Slika 5">
            <a:extLst>
              <a:ext uri="{FF2B5EF4-FFF2-40B4-BE49-F238E27FC236}">
                <a16:creationId xmlns:a16="http://schemas.microsoft.com/office/drawing/2014/main" id="{3A799AE9-37BA-5547-F490-2243E1A49ECD}"/>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2774" y="1854872"/>
            <a:ext cx="3193415" cy="2395220"/>
          </a:xfrm>
          <a:prstGeom prst="rect">
            <a:avLst/>
          </a:prstGeom>
          <a:noFill/>
          <a:ln>
            <a:noFill/>
          </a:ln>
        </p:spPr>
      </p:pic>
    </p:spTree>
    <p:extLst>
      <p:ext uri="{BB962C8B-B14F-4D97-AF65-F5344CB8AC3E}">
        <p14:creationId xmlns:p14="http://schemas.microsoft.com/office/powerpoint/2010/main" val="146199317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BB234-FD7E-7235-3E80-0AE438C1AAF4}"/>
            </a:ext>
          </a:extLst>
        </p:cNvPr>
        <p:cNvGrpSpPr/>
        <p:nvPr/>
      </p:nvGrpSpPr>
      <p:grpSpPr>
        <a:xfrm>
          <a:off x="0" y="0"/>
          <a:ext cx="0" cy="0"/>
          <a:chOff x="0" y="0"/>
          <a:chExt cx="0" cy="0"/>
        </a:xfrm>
      </p:grpSpPr>
      <p:pic>
        <p:nvPicPr>
          <p:cNvPr id="4" name="Slika 3" descr="Slika, ki vsebuje besede kolo, na prostem, oseba, kopensko vozilo&#10;&#10;Vsebina, ustvarjena z umetno inteligenco, morda ni pravilna.">
            <a:extLst>
              <a:ext uri="{FF2B5EF4-FFF2-40B4-BE49-F238E27FC236}">
                <a16:creationId xmlns:a16="http://schemas.microsoft.com/office/drawing/2014/main" id="{A192F900-EF2E-7AB6-DD6D-D2A349D06A7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6893" b="5621"/>
          <a:stretch/>
        </p:blipFill>
        <p:spPr bwMode="auto">
          <a:xfrm>
            <a:off x="296407" y="1882105"/>
            <a:ext cx="3193415" cy="2095500"/>
          </a:xfrm>
          <a:prstGeom prst="rect">
            <a:avLst/>
          </a:prstGeom>
          <a:ln>
            <a:noFill/>
          </a:ln>
          <a:extLst>
            <a:ext uri="{53640926-AAD7-44D8-BBD7-CCE9431645EC}">
              <a14:shadowObscured xmlns:a14="http://schemas.microsoft.com/office/drawing/2010/main"/>
            </a:ext>
          </a:extLst>
        </p:spPr>
      </p:pic>
      <p:sp>
        <p:nvSpPr>
          <p:cNvPr id="6" name="PoljeZBesedilom 5">
            <a:extLst>
              <a:ext uri="{FF2B5EF4-FFF2-40B4-BE49-F238E27FC236}">
                <a16:creationId xmlns:a16="http://schemas.microsoft.com/office/drawing/2014/main" id="{9F5DB7BF-23C4-DECD-40C5-9B774AAAFE84}"/>
              </a:ext>
            </a:extLst>
          </p:cNvPr>
          <p:cNvSpPr txBox="1"/>
          <p:nvPr/>
        </p:nvSpPr>
        <p:spPr>
          <a:xfrm>
            <a:off x="145759" y="4250933"/>
            <a:ext cx="6096698" cy="2308324"/>
          </a:xfrm>
          <a:prstGeom prst="rect">
            <a:avLst/>
          </a:prstGeom>
          <a:noFill/>
        </p:spPr>
        <p:txBody>
          <a:bodyPr wrap="square">
            <a:spAutoFit/>
          </a:bodyPr>
          <a:lstStyle/>
          <a:p>
            <a:pPr>
              <a:buNone/>
            </a:pPr>
            <a:r>
              <a:rPr lang="sl-SI" sz="1800" b="1" dirty="0">
                <a:solidFill>
                  <a:schemeClr val="bg1"/>
                </a:solidFill>
                <a:effectLst/>
                <a:latin typeface="Tahoma" panose="020B0604030504040204" pitchFamily="34" charset="0"/>
                <a:ea typeface="Times New Roman" panose="02020603050405020304" pitchFamily="18" charset="0"/>
              </a:rPr>
              <a:t>SODELOVANJE Z GOSPODARSTVOM </a:t>
            </a:r>
            <a:r>
              <a:rPr lang="sl-SI" sz="1800" b="1" dirty="0">
                <a:solidFill>
                  <a:schemeClr val="bg1"/>
                </a:solidFill>
                <a:effectLst/>
                <a:latin typeface="Tahoma" panose="020B0604030504040204" pitchFamily="34" charset="0"/>
                <a:ea typeface="Times New Roman" panose="02020603050405020304" pitchFamily="18" charset="0"/>
                <a:sym typeface="Wingdings" panose="05000000000000000000" pitchFamily="2" charset="2"/>
              </a:rPr>
              <a:t></a:t>
            </a:r>
            <a:endParaRPr lang="sl-SI" sz="2800" b="1" dirty="0">
              <a:solidFill>
                <a:schemeClr val="bg1"/>
              </a:solidFill>
              <a:effectLst/>
              <a:latin typeface="Times New Roman" panose="02020603050405020304" pitchFamily="18" charset="0"/>
              <a:ea typeface="Times New Roman" panose="02020603050405020304" pitchFamily="18" charset="0"/>
            </a:endParaRPr>
          </a:p>
          <a:p>
            <a:pPr>
              <a:buNone/>
            </a:pPr>
            <a:r>
              <a:rPr lang="sl-SI" sz="1800" b="1" dirty="0">
                <a:solidFill>
                  <a:schemeClr val="bg1"/>
                </a:solidFill>
                <a:effectLst/>
                <a:latin typeface="Tahoma" panose="020B0604030504040204" pitchFamily="34" charset="0"/>
                <a:ea typeface="Times New Roman" panose="02020603050405020304" pitchFamily="18" charset="0"/>
              </a:rPr>
              <a:t>(različni sponzorji, donatorji)</a:t>
            </a:r>
          </a:p>
          <a:p>
            <a:pPr>
              <a:buNone/>
            </a:pPr>
            <a:endParaRPr lang="sl-SI" b="1" dirty="0">
              <a:solidFill>
                <a:schemeClr val="bg1"/>
              </a:solidFill>
              <a:latin typeface="Tahoma" panose="020B0604030504040204" pitchFamily="34" charset="0"/>
            </a:endParaRPr>
          </a:p>
          <a:p>
            <a:pPr>
              <a:buNone/>
            </a:pPr>
            <a:r>
              <a:rPr lang="sl-SI" dirty="0">
                <a:solidFill>
                  <a:schemeClr val="bg1"/>
                </a:solidFill>
                <a:latin typeface="Tahoma" panose="020B0604030504040204" pitchFamily="34" charset="0"/>
              </a:rPr>
              <a:t>Začudeni boste, koliko bonov za brezplačne storitve in popuste se skriva med gospodarstveniki v vaši skupnosti. Na posnetku je gospod, ki je prostovoljno dve uri izvajal brezplačni hitri servis koles. „Da nekaj naredim tudi za skupnost,“ je rekel, ko sem mu ponudil naročilnico.</a:t>
            </a:r>
            <a:endParaRPr lang="sl-SI" dirty="0">
              <a:solidFill>
                <a:schemeClr val="bg1"/>
              </a:solidFill>
            </a:endParaRPr>
          </a:p>
        </p:txBody>
      </p:sp>
    </p:spTree>
    <p:extLst>
      <p:ext uri="{BB962C8B-B14F-4D97-AF65-F5344CB8AC3E}">
        <p14:creationId xmlns:p14="http://schemas.microsoft.com/office/powerpoint/2010/main" val="381024414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D2275-26A1-4487-42DD-12A41E9A0A33}"/>
            </a:ext>
          </a:extLst>
        </p:cNvPr>
        <p:cNvGrpSpPr/>
        <p:nvPr/>
      </p:nvGrpSpPr>
      <p:grpSpPr>
        <a:xfrm>
          <a:off x="0" y="0"/>
          <a:ext cx="0" cy="0"/>
          <a:chOff x="0" y="0"/>
          <a:chExt cx="0" cy="0"/>
        </a:xfrm>
      </p:grpSpPr>
      <p:pic>
        <p:nvPicPr>
          <p:cNvPr id="4" name="Slika 3" descr="Slika, ki vsebuje besede risanje, umetnost, grafika, krog&#10;&#10;Vsebina, ustvarjena z umetno inteligenco, morda ni pravilna.">
            <a:extLst>
              <a:ext uri="{FF2B5EF4-FFF2-40B4-BE49-F238E27FC236}">
                <a16:creationId xmlns:a16="http://schemas.microsoft.com/office/drawing/2014/main" id="{7FE25610-C09D-0160-BC57-0278F53372B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tretch>
            <a:fillRect/>
          </a:stretch>
        </p:blipFill>
        <p:spPr>
          <a:xfrm>
            <a:off x="0" y="1976120"/>
            <a:ext cx="6646545" cy="4881880"/>
          </a:xfrm>
          <a:prstGeom prst="rect">
            <a:avLst/>
          </a:prstGeom>
        </p:spPr>
      </p:pic>
      <p:sp>
        <p:nvSpPr>
          <p:cNvPr id="5" name="Subtitle 2">
            <a:extLst>
              <a:ext uri="{FF2B5EF4-FFF2-40B4-BE49-F238E27FC236}">
                <a16:creationId xmlns:a16="http://schemas.microsoft.com/office/drawing/2014/main" id="{C58C41AD-5C97-6AD5-4757-415454995785}"/>
              </a:ext>
            </a:extLst>
          </p:cNvPr>
          <p:cNvSpPr>
            <a:spLocks noGrp="1"/>
          </p:cNvSpPr>
          <p:nvPr>
            <p:ph type="subTitle" idx="1"/>
          </p:nvPr>
        </p:nvSpPr>
        <p:spPr>
          <a:xfrm>
            <a:off x="-666377" y="3194850"/>
            <a:ext cx="7010041" cy="1328308"/>
          </a:xfrm>
        </p:spPr>
        <p:txBody>
          <a:bodyPr>
            <a:normAutofit fontScale="70000" lnSpcReduction="20000"/>
          </a:bodyPr>
          <a:lstStyle/>
          <a:p>
            <a:pPr algn="ctr"/>
            <a:r>
              <a:rPr lang="sl-SI" sz="102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H</a:t>
            </a:r>
            <a:r>
              <a:rPr lang="sl-SI" sz="102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V</a:t>
            </a:r>
            <a:r>
              <a:rPr lang="sl-SI" sz="102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A</a:t>
            </a:r>
            <a:r>
              <a:rPr lang="sl-SI" sz="102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L</a:t>
            </a:r>
            <a:r>
              <a:rPr lang="sl-SI" sz="102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A</a:t>
            </a:r>
            <a:r>
              <a:rPr lang="sl-SI" sz="102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a:t>
            </a:r>
          </a:p>
          <a:p>
            <a:pPr algn="ctr"/>
            <a:r>
              <a:rPr lang="sl-SI" sz="46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L</a:t>
            </a:r>
            <a:r>
              <a:rPr lang="sl-SI" sz="46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E</a:t>
            </a:r>
            <a:r>
              <a:rPr lang="sl-SI" sz="46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P </a:t>
            </a:r>
            <a:r>
              <a:rPr lang="sl-SI" sz="46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P</a:t>
            </a:r>
            <a:r>
              <a:rPr lang="sl-SI" sz="46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O</a:t>
            </a:r>
            <a:r>
              <a:rPr lang="sl-SI" sz="46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Z</a:t>
            </a:r>
            <a:r>
              <a:rPr lang="sl-SI" sz="46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D</a:t>
            </a:r>
            <a:r>
              <a:rPr lang="sl-SI" sz="46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R</a:t>
            </a:r>
            <a:r>
              <a:rPr lang="sl-SI" sz="46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A</a:t>
            </a:r>
            <a:r>
              <a:rPr lang="sl-SI" sz="46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V</a:t>
            </a:r>
            <a:r>
              <a:rPr lang="sl-SI" sz="46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 I</a:t>
            </a:r>
            <a:r>
              <a:rPr lang="sl-SI" sz="46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Z</a:t>
            </a:r>
            <a:r>
              <a:rPr lang="sl-SI" sz="46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 M</a:t>
            </a:r>
            <a:r>
              <a:rPr lang="sl-SI" sz="46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E</a:t>
            </a:r>
            <a:r>
              <a:rPr lang="sl-SI" sz="46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D</a:t>
            </a:r>
            <a:r>
              <a:rPr lang="sl-SI" sz="46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V</a:t>
            </a:r>
            <a:r>
              <a:rPr lang="sl-SI" sz="46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O</a:t>
            </a:r>
            <a:r>
              <a:rPr lang="sl-SI" sz="4600" b="1" spc="-100" dirty="0">
                <a:ln w="9525" cap="rnd" cmpd="sng" algn="ctr">
                  <a:solidFill>
                    <a:srgbClr val="000000"/>
                  </a:solidFill>
                  <a:prstDash val="solid"/>
                  <a:bevel/>
                </a:ln>
                <a:solidFill>
                  <a:srgbClr val="0070C0"/>
                </a:solidFill>
                <a:effectLst/>
                <a:ea typeface="Times New Roman" panose="02020603050405020304" pitchFamily="18" charset="0"/>
                <a:cs typeface="Tahoma" panose="020B0604030504040204" pitchFamily="34" charset="0"/>
              </a:rPr>
              <a:t>D</a:t>
            </a:r>
            <a:r>
              <a:rPr lang="sl-SI" sz="4600" b="1" spc="-100" dirty="0">
                <a:ln w="9525" cap="rnd" cmpd="sng" algn="ctr">
                  <a:solidFill>
                    <a:srgbClr val="000000"/>
                  </a:solidFill>
                  <a:prstDash val="solid"/>
                  <a:bevel/>
                </a:ln>
                <a:solidFill>
                  <a:srgbClr val="00B0F0"/>
                </a:solidFill>
                <a:effectLst/>
                <a:ea typeface="Times New Roman" panose="02020603050405020304" pitchFamily="18" charset="0"/>
                <a:cs typeface="Tahoma" panose="020B0604030504040204" pitchFamily="34" charset="0"/>
              </a:rPr>
              <a:t>!</a:t>
            </a:r>
            <a:endParaRPr lang="sl-SI" sz="4600" dirty="0">
              <a:solidFill>
                <a:srgbClr val="00B0F0"/>
              </a:solidFill>
              <a:effectLst/>
              <a:ea typeface="Times New Roman" panose="02020603050405020304" pitchFamily="18" charset="0"/>
            </a:endParaRPr>
          </a:p>
        </p:txBody>
      </p:sp>
    </p:spTree>
    <p:extLst>
      <p:ext uri="{BB962C8B-B14F-4D97-AF65-F5344CB8AC3E}">
        <p14:creationId xmlns:p14="http://schemas.microsoft.com/office/powerpoint/2010/main" val="346673664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a:xfrm>
            <a:off x="142202" y="4781550"/>
            <a:ext cx="6649124" cy="1943100"/>
          </a:xfrm>
        </p:spPr>
        <p:txBody>
          <a:bodyPr>
            <a:normAutofit fontScale="90000"/>
          </a:bodyPr>
          <a:lstStyle/>
          <a:p>
            <a:r>
              <a:rPr lang="sl-SI" dirty="0">
                <a:solidFill>
                  <a:srgbClr val="002060"/>
                </a:solidFill>
              </a:rPr>
              <a:t>Mestna občina Nova Gorica</a:t>
            </a:r>
            <a:br>
              <a:rPr lang="sl-SI" dirty="0"/>
            </a:br>
            <a:r>
              <a:rPr lang="sl-SI" dirty="0"/>
              <a:t>Trajnostna mobilnost v času EPK 2025</a:t>
            </a:r>
            <a:endParaRPr lang="en-GB" dirty="0"/>
          </a:p>
        </p:txBody>
      </p:sp>
      <p:pic>
        <p:nvPicPr>
          <p:cNvPr id="7170" name="Picture 2" descr="Odprtje novogoriško-goriške EPK je mimo, kaj sledi? - Robin">
            <a:extLst>
              <a:ext uri="{FF2B5EF4-FFF2-40B4-BE49-F238E27FC236}">
                <a16:creationId xmlns:a16="http://schemas.microsoft.com/office/drawing/2014/main" id="{CC779D20-602E-E6A1-5BF7-8E33D7C4E8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426" y="1630893"/>
            <a:ext cx="3023274" cy="2015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4343057"/>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rgbClr val="29E7D8"/>
        </a:solidFill>
        <a:effectLst/>
      </p:bgPr>
    </p:bg>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D0CC1313-FBBB-1514-E36F-84395F1B76DD}"/>
              </a:ext>
            </a:extLst>
          </p:cNvPr>
          <p:cNvSpPr>
            <a:spLocks noGrp="1"/>
          </p:cNvSpPr>
          <p:nvPr>
            <p:ph type="title"/>
          </p:nvPr>
        </p:nvSpPr>
        <p:spPr/>
        <p:txBody>
          <a:bodyPr>
            <a:normAutofit fontScale="90000"/>
          </a:bodyPr>
          <a:lstStyle/>
          <a:p>
            <a:endParaRPr lang="sl-SI" dirty="0"/>
          </a:p>
        </p:txBody>
      </p:sp>
      <p:sp>
        <p:nvSpPr>
          <p:cNvPr id="3" name="Označba mesta vsebine 2">
            <a:extLst>
              <a:ext uri="{FF2B5EF4-FFF2-40B4-BE49-F238E27FC236}">
                <a16:creationId xmlns:a16="http://schemas.microsoft.com/office/drawing/2014/main" id="{55693D73-334B-2CEF-ACC5-B9A019F8B251}"/>
              </a:ext>
            </a:extLst>
          </p:cNvPr>
          <p:cNvSpPr>
            <a:spLocks noGrp="1"/>
          </p:cNvSpPr>
          <p:nvPr>
            <p:ph idx="1"/>
          </p:nvPr>
        </p:nvSpPr>
        <p:spPr/>
        <p:txBody>
          <a:bodyPr/>
          <a:lstStyle/>
          <a:p>
            <a:endParaRPr lang="sl-SI"/>
          </a:p>
        </p:txBody>
      </p:sp>
      <p:pic>
        <p:nvPicPr>
          <p:cNvPr id="5" name="Slika 4">
            <a:extLst>
              <a:ext uri="{FF2B5EF4-FFF2-40B4-BE49-F238E27FC236}">
                <a16:creationId xmlns:a16="http://schemas.microsoft.com/office/drawing/2014/main" id="{49D26371-2246-7591-D443-07E2364E7035}"/>
              </a:ext>
            </a:extLst>
          </p:cNvPr>
          <p:cNvPicPr>
            <a:picLocks noChangeAspect="1"/>
          </p:cNvPicPr>
          <p:nvPr/>
        </p:nvPicPr>
        <p:blipFill>
          <a:blip r:embed="rId2"/>
          <a:srcRect l="-3311" t="14185" r="1022" b="9930"/>
          <a:stretch/>
        </p:blipFill>
        <p:spPr>
          <a:xfrm>
            <a:off x="-403357" y="1141204"/>
            <a:ext cx="12595357" cy="5256150"/>
          </a:xfrm>
          <a:prstGeom prst="rect">
            <a:avLst/>
          </a:prstGeom>
        </p:spPr>
      </p:pic>
      <p:pic>
        <p:nvPicPr>
          <p:cNvPr id="7" name="Slika 6">
            <a:extLst>
              <a:ext uri="{FF2B5EF4-FFF2-40B4-BE49-F238E27FC236}">
                <a16:creationId xmlns:a16="http://schemas.microsoft.com/office/drawing/2014/main" id="{8FF8783B-FD06-5461-5ECC-CD20607731C7}"/>
              </a:ext>
            </a:extLst>
          </p:cNvPr>
          <p:cNvPicPr>
            <a:picLocks noChangeAspect="1"/>
          </p:cNvPicPr>
          <p:nvPr/>
        </p:nvPicPr>
        <p:blipFill>
          <a:blip r:embed="rId3"/>
          <a:srcRect t="76501" r="62820" b="5910"/>
          <a:stretch/>
        </p:blipFill>
        <p:spPr>
          <a:xfrm>
            <a:off x="7762672" y="-3171"/>
            <a:ext cx="4429328" cy="1206230"/>
          </a:xfrm>
          <a:prstGeom prst="rect">
            <a:avLst/>
          </a:prstGeom>
        </p:spPr>
      </p:pic>
      <p:pic>
        <p:nvPicPr>
          <p:cNvPr id="9" name="Slika 8">
            <a:extLst>
              <a:ext uri="{FF2B5EF4-FFF2-40B4-BE49-F238E27FC236}">
                <a16:creationId xmlns:a16="http://schemas.microsoft.com/office/drawing/2014/main" id="{EFD7C5B2-0F25-F29F-C9F9-C8D3E43DB824}"/>
              </a:ext>
            </a:extLst>
          </p:cNvPr>
          <p:cNvPicPr>
            <a:picLocks noChangeAspect="1"/>
          </p:cNvPicPr>
          <p:nvPr/>
        </p:nvPicPr>
        <p:blipFill>
          <a:blip r:embed="rId3"/>
          <a:srcRect t="12955" r="76330" b="74846"/>
          <a:stretch/>
        </p:blipFill>
        <p:spPr>
          <a:xfrm>
            <a:off x="0" y="6021422"/>
            <a:ext cx="2885872" cy="836578"/>
          </a:xfrm>
          <a:prstGeom prst="rect">
            <a:avLst/>
          </a:prstGeom>
        </p:spPr>
      </p:pic>
    </p:spTree>
    <p:extLst>
      <p:ext uri="{BB962C8B-B14F-4D97-AF65-F5344CB8AC3E}">
        <p14:creationId xmlns:p14="http://schemas.microsoft.com/office/powerpoint/2010/main" val="297759203"/>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8DC77C24-6E24-9DA0-1A18-E2A71AE8F911}"/>
              </a:ext>
            </a:extLst>
          </p:cNvPr>
          <p:cNvSpPr>
            <a:spLocks noGrp="1"/>
          </p:cNvSpPr>
          <p:nvPr>
            <p:ph type="title"/>
          </p:nvPr>
        </p:nvSpPr>
        <p:spPr>
          <a:xfrm>
            <a:off x="177372" y="1149632"/>
            <a:ext cx="8981995" cy="546100"/>
          </a:xfrm>
        </p:spPr>
        <p:txBody>
          <a:bodyPr>
            <a:normAutofit fontScale="90000"/>
          </a:bodyPr>
          <a:lstStyle/>
          <a:p>
            <a:r>
              <a:rPr lang="sl-SI" dirty="0"/>
              <a:t>Otvoritev EPK od postaje do postaje</a:t>
            </a:r>
          </a:p>
        </p:txBody>
      </p:sp>
      <p:pic>
        <p:nvPicPr>
          <p:cNvPr id="5122" name="Picture 2" descr="FOTO, VIDEO) EPK: “Nova Gorica in Gorica praznujeta začetek nečesa velikega  in lepega” - Primorske novice">
            <a:extLst>
              <a:ext uri="{FF2B5EF4-FFF2-40B4-BE49-F238E27FC236}">
                <a16:creationId xmlns:a16="http://schemas.microsoft.com/office/drawing/2014/main" id="{D432D8E7-E4AA-A0E3-E4B6-3451689584B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1925" y="1697637"/>
            <a:ext cx="3542339" cy="235965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Zgodovinski dan za Slovenijo - Dogajanje in novice iz sveta in tujine -  Si21 - prvi slovenski portal">
            <a:extLst>
              <a:ext uri="{FF2B5EF4-FFF2-40B4-BE49-F238E27FC236}">
                <a16:creationId xmlns:a16="http://schemas.microsoft.com/office/drawing/2014/main" id="{003F92A7-1707-3FBA-6BB2-DFAC498A74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4754" y="1695732"/>
            <a:ext cx="3544547" cy="235965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Odločitev, da Nova Gorica kandidira za EPK, je bila moja najtežja politična  odločitev&quot; - Robin">
            <a:extLst>
              <a:ext uri="{FF2B5EF4-FFF2-40B4-BE49-F238E27FC236}">
                <a16:creationId xmlns:a16="http://schemas.microsoft.com/office/drawing/2014/main" id="{73B413C0-2B8A-2194-6613-C764FEF98E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6924" y="1695732"/>
            <a:ext cx="3542339" cy="2361559"/>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Nova Gorica čaka na povorko iz Gorice">
            <a:extLst>
              <a:ext uri="{FF2B5EF4-FFF2-40B4-BE49-F238E27FC236}">
                <a16:creationId xmlns:a16="http://schemas.microsoft.com/office/drawing/2014/main" id="{B83A7A25-6E8F-E152-E3F8-C8808E82BC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1925" y="4253585"/>
            <a:ext cx="3539484" cy="2359656"/>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Slovenska deklica in italijanski deček s pritiskom na gumb in ob pesmi  'Insieme' odprla EPK | 24ur.com">
            <a:extLst>
              <a:ext uri="{FF2B5EF4-FFF2-40B4-BE49-F238E27FC236}">
                <a16:creationId xmlns:a16="http://schemas.microsoft.com/office/drawing/2014/main" id="{D876D856-A86D-DAF3-F6F9-72E1668EAD5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01756" y="4253585"/>
            <a:ext cx="3541123" cy="2359656"/>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a:extLst>
              <a:ext uri="{FF2B5EF4-FFF2-40B4-BE49-F238E27FC236}">
                <a16:creationId xmlns:a16="http://schemas.microsoft.com/office/drawing/2014/main" id="{EC658163-A86F-64D5-24EA-79FE2601E80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56924" y="4253584"/>
            <a:ext cx="3539485" cy="2359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10460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F6983D4B-AE00-6E4B-0748-7AED9CCD5336}"/>
              </a:ext>
            </a:extLst>
          </p:cNvPr>
          <p:cNvSpPr>
            <a:spLocks noGrp="1"/>
          </p:cNvSpPr>
          <p:nvPr>
            <p:ph type="title"/>
          </p:nvPr>
        </p:nvSpPr>
        <p:spPr/>
        <p:txBody>
          <a:bodyPr>
            <a:normAutofit fontScale="90000"/>
          </a:bodyPr>
          <a:lstStyle/>
          <a:p>
            <a:endParaRPr lang="sl-SI" dirty="0"/>
          </a:p>
        </p:txBody>
      </p:sp>
      <p:sp>
        <p:nvSpPr>
          <p:cNvPr id="3" name="Označba mesta vsebine 2">
            <a:extLst>
              <a:ext uri="{FF2B5EF4-FFF2-40B4-BE49-F238E27FC236}">
                <a16:creationId xmlns:a16="http://schemas.microsoft.com/office/drawing/2014/main" id="{AF220AC3-9AA1-B2B3-1DD6-6ED2E98ADA2B}"/>
              </a:ext>
            </a:extLst>
          </p:cNvPr>
          <p:cNvSpPr>
            <a:spLocks noGrp="1"/>
          </p:cNvSpPr>
          <p:nvPr>
            <p:ph idx="1"/>
          </p:nvPr>
        </p:nvSpPr>
        <p:spPr>
          <a:xfrm>
            <a:off x="290911" y="3936412"/>
            <a:ext cx="3834171" cy="2679150"/>
          </a:xfrm>
        </p:spPr>
        <p:txBody>
          <a:bodyPr>
            <a:normAutofit/>
          </a:bodyPr>
          <a:lstStyle/>
          <a:p>
            <a:r>
              <a:rPr lang="sl-SI" dirty="0" err="1"/>
              <a:t>Mobilnostni</a:t>
            </a:r>
            <a:r>
              <a:rPr lang="sl-SI" dirty="0"/>
              <a:t> načrt</a:t>
            </a:r>
          </a:p>
          <a:p>
            <a:r>
              <a:rPr lang="sl-SI" dirty="0"/>
              <a:t>vzpostavitev P+R</a:t>
            </a:r>
          </a:p>
          <a:p>
            <a:r>
              <a:rPr lang="sl-SI" dirty="0" err="1"/>
              <a:t>shuttle</a:t>
            </a:r>
            <a:r>
              <a:rPr lang="sl-SI" dirty="0"/>
              <a:t> </a:t>
            </a:r>
          </a:p>
          <a:p>
            <a:r>
              <a:rPr lang="sl-SI" dirty="0"/>
              <a:t>usmerjevalne table</a:t>
            </a:r>
          </a:p>
          <a:p>
            <a:r>
              <a:rPr lang="sl-SI" dirty="0"/>
              <a:t>160 rediteljev</a:t>
            </a:r>
          </a:p>
          <a:p>
            <a:pPr marL="0" indent="0">
              <a:buNone/>
            </a:pPr>
            <a:endParaRPr lang="sl-SI" dirty="0"/>
          </a:p>
          <a:p>
            <a:pPr marL="0" indent="0">
              <a:buNone/>
            </a:pPr>
            <a:endParaRPr lang="sl-SI" dirty="0"/>
          </a:p>
        </p:txBody>
      </p:sp>
      <p:pic>
        <p:nvPicPr>
          <p:cNvPr id="5" name="Slika 4">
            <a:extLst>
              <a:ext uri="{FF2B5EF4-FFF2-40B4-BE49-F238E27FC236}">
                <a16:creationId xmlns:a16="http://schemas.microsoft.com/office/drawing/2014/main" id="{F8787F03-9FB3-BBB4-3AF4-225A058B9040}"/>
              </a:ext>
            </a:extLst>
          </p:cNvPr>
          <p:cNvPicPr>
            <a:picLocks noChangeAspect="1"/>
          </p:cNvPicPr>
          <p:nvPr/>
        </p:nvPicPr>
        <p:blipFill>
          <a:blip r:embed="rId2"/>
          <a:srcRect l="32017" t="7954" r="22857" b="23474"/>
          <a:stretch/>
        </p:blipFill>
        <p:spPr>
          <a:xfrm>
            <a:off x="290911" y="1257263"/>
            <a:ext cx="3134431" cy="2679150"/>
          </a:xfrm>
          <a:prstGeom prst="rect">
            <a:avLst/>
          </a:prstGeom>
        </p:spPr>
      </p:pic>
      <p:pic>
        <p:nvPicPr>
          <p:cNvPr id="7" name="Slika 6">
            <a:extLst>
              <a:ext uri="{FF2B5EF4-FFF2-40B4-BE49-F238E27FC236}">
                <a16:creationId xmlns:a16="http://schemas.microsoft.com/office/drawing/2014/main" id="{0436F6BE-3EA0-E506-EA23-0A3C3A3B6C4C}"/>
              </a:ext>
            </a:extLst>
          </p:cNvPr>
          <p:cNvPicPr>
            <a:picLocks noChangeAspect="1"/>
          </p:cNvPicPr>
          <p:nvPr/>
        </p:nvPicPr>
        <p:blipFill>
          <a:blip r:embed="rId3"/>
          <a:srcRect l="36743" t="6947" r="27837" b="5435"/>
          <a:stretch/>
        </p:blipFill>
        <p:spPr>
          <a:xfrm>
            <a:off x="4053767" y="1323872"/>
            <a:ext cx="3755107" cy="5225077"/>
          </a:xfrm>
          <a:prstGeom prst="rect">
            <a:avLst/>
          </a:prstGeom>
        </p:spPr>
      </p:pic>
      <p:pic>
        <p:nvPicPr>
          <p:cNvPr id="9" name="Slika 8">
            <a:extLst>
              <a:ext uri="{FF2B5EF4-FFF2-40B4-BE49-F238E27FC236}">
                <a16:creationId xmlns:a16="http://schemas.microsoft.com/office/drawing/2014/main" id="{8E877303-63BB-79AC-9E5D-3E99DFE43E22}"/>
              </a:ext>
            </a:extLst>
          </p:cNvPr>
          <p:cNvPicPr>
            <a:picLocks noChangeAspect="1"/>
          </p:cNvPicPr>
          <p:nvPr/>
        </p:nvPicPr>
        <p:blipFill>
          <a:blip r:embed="rId4"/>
          <a:srcRect l="38131" t="7282" r="28533" b="8143"/>
          <a:stretch/>
        </p:blipFill>
        <p:spPr>
          <a:xfrm>
            <a:off x="7848203" y="1257263"/>
            <a:ext cx="3834171" cy="5471435"/>
          </a:xfrm>
          <a:prstGeom prst="rect">
            <a:avLst/>
          </a:prstGeom>
        </p:spPr>
      </p:pic>
    </p:spTree>
    <p:extLst>
      <p:ext uri="{BB962C8B-B14F-4D97-AF65-F5344CB8AC3E}">
        <p14:creationId xmlns:p14="http://schemas.microsoft.com/office/powerpoint/2010/main" val="2592138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Skupina 22">
            <a:extLst>
              <a:ext uri="{FF2B5EF4-FFF2-40B4-BE49-F238E27FC236}">
                <a16:creationId xmlns:a16="http://schemas.microsoft.com/office/drawing/2014/main" id="{9186DACA-0897-C61B-589B-0231DCE8DB5B}"/>
              </a:ext>
            </a:extLst>
          </p:cNvPr>
          <p:cNvGrpSpPr/>
          <p:nvPr/>
        </p:nvGrpSpPr>
        <p:grpSpPr>
          <a:xfrm>
            <a:off x="291300" y="1275338"/>
            <a:ext cx="4241937" cy="2386090"/>
            <a:chOff x="291300" y="1275338"/>
            <a:chExt cx="4241937" cy="2386090"/>
          </a:xfrm>
        </p:grpSpPr>
        <p:pic>
          <p:nvPicPr>
            <p:cNvPr id="1028" name="Picture 4" descr="Čezmejni avtobusni liniji med Novo Gorico in Gorico v letu EPK 2025 | I  feel Slovenia">
              <a:extLst>
                <a:ext uri="{FF2B5EF4-FFF2-40B4-BE49-F238E27FC236}">
                  <a16:creationId xmlns:a16="http://schemas.microsoft.com/office/drawing/2014/main" id="{C487CE16-D849-3C18-0BAC-9E13AAB69C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300" y="1275338"/>
              <a:ext cx="4241937" cy="2386090"/>
            </a:xfrm>
            <a:prstGeom prst="rect">
              <a:avLst/>
            </a:prstGeom>
            <a:noFill/>
            <a:extLst>
              <a:ext uri="{909E8E84-426E-40DD-AFC4-6F175D3DCCD1}">
                <a14:hiddenFill xmlns:a14="http://schemas.microsoft.com/office/drawing/2010/main">
                  <a:solidFill>
                    <a:srgbClr val="FFFFFF"/>
                  </a:solidFill>
                </a14:hiddenFill>
              </a:ext>
            </a:extLst>
          </p:spPr>
        </p:pic>
        <p:sp>
          <p:nvSpPr>
            <p:cNvPr id="17" name="PoljeZBesedilom 16">
              <a:extLst>
                <a:ext uri="{FF2B5EF4-FFF2-40B4-BE49-F238E27FC236}">
                  <a16:creationId xmlns:a16="http://schemas.microsoft.com/office/drawing/2014/main" id="{349BE8B4-7237-F0BB-398B-8648D5644B2F}"/>
                </a:ext>
              </a:extLst>
            </p:cNvPr>
            <p:cNvSpPr txBox="1"/>
            <p:nvPr/>
          </p:nvSpPr>
          <p:spPr>
            <a:xfrm>
              <a:off x="291300" y="1275338"/>
              <a:ext cx="4241937" cy="646331"/>
            </a:xfrm>
            <a:prstGeom prst="rect">
              <a:avLst/>
            </a:prstGeom>
            <a:solidFill>
              <a:srgbClr val="002060"/>
            </a:solidFill>
          </p:spPr>
          <p:txBody>
            <a:bodyPr wrap="square">
              <a:spAutoFit/>
            </a:bodyPr>
            <a:lstStyle/>
            <a:p>
              <a:r>
                <a:rPr lang="sl-SI" dirty="0">
                  <a:solidFill>
                    <a:schemeClr val="bg1"/>
                  </a:solidFill>
                </a:rPr>
                <a:t>Mednarodna linija (večje frekvenca, dodatna linija</a:t>
              </a:r>
            </a:p>
          </p:txBody>
        </p:sp>
      </p:grpSp>
      <p:grpSp>
        <p:nvGrpSpPr>
          <p:cNvPr id="24" name="Skupina 23">
            <a:extLst>
              <a:ext uri="{FF2B5EF4-FFF2-40B4-BE49-F238E27FC236}">
                <a16:creationId xmlns:a16="http://schemas.microsoft.com/office/drawing/2014/main" id="{B9F4A45F-F431-AF8B-CDED-F131DC33BD43}"/>
              </a:ext>
            </a:extLst>
          </p:cNvPr>
          <p:cNvGrpSpPr/>
          <p:nvPr/>
        </p:nvGrpSpPr>
        <p:grpSpPr>
          <a:xfrm>
            <a:off x="4660643" y="1275338"/>
            <a:ext cx="3621372" cy="2405771"/>
            <a:chOff x="5279750" y="330326"/>
            <a:chExt cx="3621372" cy="2405771"/>
          </a:xfrm>
        </p:grpSpPr>
        <p:pic>
          <p:nvPicPr>
            <p:cNvPr id="1026" name="Picture 2" descr="Gorici povezuje v EPK barvo &quot;preoblečeni&quot; mini avtobus - Robin">
              <a:extLst>
                <a:ext uri="{FF2B5EF4-FFF2-40B4-BE49-F238E27FC236}">
                  <a16:creationId xmlns:a16="http://schemas.microsoft.com/office/drawing/2014/main" id="{DE096FA4-23CF-529A-8D3C-6E814DA86E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9750" y="341190"/>
              <a:ext cx="3592360" cy="2394907"/>
            </a:xfrm>
            <a:prstGeom prst="rect">
              <a:avLst/>
            </a:prstGeom>
            <a:noFill/>
            <a:extLst>
              <a:ext uri="{909E8E84-426E-40DD-AFC4-6F175D3DCCD1}">
                <a14:hiddenFill xmlns:a14="http://schemas.microsoft.com/office/drawing/2010/main">
                  <a:solidFill>
                    <a:srgbClr val="FFFFFF"/>
                  </a:solidFill>
                </a14:hiddenFill>
              </a:ext>
            </a:extLst>
          </p:spPr>
        </p:pic>
        <p:sp>
          <p:nvSpPr>
            <p:cNvPr id="18" name="PoljeZBesedilom 17">
              <a:extLst>
                <a:ext uri="{FF2B5EF4-FFF2-40B4-BE49-F238E27FC236}">
                  <a16:creationId xmlns:a16="http://schemas.microsoft.com/office/drawing/2014/main" id="{8EF863E3-FC87-77BD-467B-DF362A73469A}"/>
                </a:ext>
              </a:extLst>
            </p:cNvPr>
            <p:cNvSpPr txBox="1"/>
            <p:nvPr/>
          </p:nvSpPr>
          <p:spPr>
            <a:xfrm>
              <a:off x="5308762" y="330326"/>
              <a:ext cx="3592360" cy="369332"/>
            </a:xfrm>
            <a:prstGeom prst="rect">
              <a:avLst/>
            </a:prstGeom>
            <a:solidFill>
              <a:srgbClr val="002060"/>
            </a:solidFill>
          </p:spPr>
          <p:txBody>
            <a:bodyPr wrap="square">
              <a:spAutoFit/>
            </a:bodyPr>
            <a:lstStyle/>
            <a:p>
              <a:r>
                <a:rPr lang="sl-SI" b="0" i="0" u="none" strike="noStrike" dirty="0">
                  <a:solidFill>
                    <a:schemeClr val="bg1"/>
                  </a:solidFill>
                  <a:effectLst/>
                  <a:latin typeface="Google Sans"/>
                </a:rPr>
                <a:t>Hop-on Hop-</a:t>
              </a:r>
              <a:r>
                <a:rPr lang="sl-SI" b="0" i="0" u="none" strike="noStrike" dirty="0" err="1">
                  <a:solidFill>
                    <a:schemeClr val="bg1"/>
                  </a:solidFill>
                  <a:effectLst/>
                  <a:latin typeface="Google Sans"/>
                </a:rPr>
                <a:t>off</a:t>
              </a:r>
              <a:r>
                <a:rPr lang="sl-SI" b="0" i="0" u="none" strike="noStrike" dirty="0">
                  <a:solidFill>
                    <a:schemeClr val="bg1"/>
                  </a:solidFill>
                  <a:effectLst/>
                  <a:latin typeface="Google Sans"/>
                </a:rPr>
                <a:t> Bus</a:t>
              </a:r>
              <a:endParaRPr lang="sl-SI" dirty="0">
                <a:solidFill>
                  <a:schemeClr val="bg1"/>
                </a:solidFill>
              </a:endParaRPr>
            </a:p>
          </p:txBody>
        </p:sp>
      </p:grpSp>
      <p:grpSp>
        <p:nvGrpSpPr>
          <p:cNvPr id="25" name="Skupina 24">
            <a:extLst>
              <a:ext uri="{FF2B5EF4-FFF2-40B4-BE49-F238E27FC236}">
                <a16:creationId xmlns:a16="http://schemas.microsoft.com/office/drawing/2014/main" id="{01638B99-A421-4156-482D-837FDE86EA80}"/>
              </a:ext>
            </a:extLst>
          </p:cNvPr>
          <p:cNvGrpSpPr/>
          <p:nvPr/>
        </p:nvGrpSpPr>
        <p:grpSpPr>
          <a:xfrm>
            <a:off x="8380409" y="1275338"/>
            <a:ext cx="3608793" cy="2386090"/>
            <a:chOff x="8380409" y="1275338"/>
            <a:chExt cx="3608793" cy="2386090"/>
          </a:xfrm>
        </p:grpSpPr>
        <p:pic>
          <p:nvPicPr>
            <p:cNvPr id="1030" name="Picture 6" descr="Opis slike ni na voljo.">
              <a:extLst>
                <a:ext uri="{FF2B5EF4-FFF2-40B4-BE49-F238E27FC236}">
                  <a16:creationId xmlns:a16="http://schemas.microsoft.com/office/drawing/2014/main" id="{7EF41062-519B-371C-03CF-620F0BB11E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1841"/>
            <a:stretch/>
          </p:blipFill>
          <p:spPr bwMode="auto">
            <a:xfrm>
              <a:off x="8380409" y="1275338"/>
              <a:ext cx="3608793" cy="2386090"/>
            </a:xfrm>
            <a:prstGeom prst="rect">
              <a:avLst/>
            </a:prstGeom>
            <a:noFill/>
            <a:extLst>
              <a:ext uri="{909E8E84-426E-40DD-AFC4-6F175D3DCCD1}">
                <a14:hiddenFill xmlns:a14="http://schemas.microsoft.com/office/drawing/2010/main">
                  <a:solidFill>
                    <a:srgbClr val="FFFFFF"/>
                  </a:solidFill>
                </a14:hiddenFill>
              </a:ext>
            </a:extLst>
          </p:spPr>
        </p:pic>
        <p:sp>
          <p:nvSpPr>
            <p:cNvPr id="19" name="PoljeZBesedilom 18">
              <a:extLst>
                <a:ext uri="{FF2B5EF4-FFF2-40B4-BE49-F238E27FC236}">
                  <a16:creationId xmlns:a16="http://schemas.microsoft.com/office/drawing/2014/main" id="{2A5CECF9-31B6-4F9F-F7F4-550CEE8B5DEE}"/>
                </a:ext>
              </a:extLst>
            </p:cNvPr>
            <p:cNvSpPr txBox="1"/>
            <p:nvPr/>
          </p:nvSpPr>
          <p:spPr>
            <a:xfrm>
              <a:off x="8380409" y="1275338"/>
              <a:ext cx="3592360" cy="369332"/>
            </a:xfrm>
            <a:prstGeom prst="rect">
              <a:avLst/>
            </a:prstGeom>
            <a:solidFill>
              <a:srgbClr val="002060"/>
            </a:solidFill>
          </p:spPr>
          <p:txBody>
            <a:bodyPr wrap="square">
              <a:spAutoFit/>
            </a:bodyPr>
            <a:lstStyle/>
            <a:p>
              <a:r>
                <a:rPr lang="sl-SI" b="0" i="0" u="none" strike="noStrike" dirty="0">
                  <a:solidFill>
                    <a:schemeClr val="bg1"/>
                  </a:solidFill>
                  <a:effectLst/>
                  <a:latin typeface="Google Sans"/>
                </a:rPr>
                <a:t>Prenova AP</a:t>
              </a:r>
              <a:endParaRPr lang="sl-SI" dirty="0">
                <a:solidFill>
                  <a:schemeClr val="bg1"/>
                </a:solidFill>
              </a:endParaRPr>
            </a:p>
          </p:txBody>
        </p:sp>
      </p:grpSp>
      <p:grpSp>
        <p:nvGrpSpPr>
          <p:cNvPr id="28" name="Skupina 27">
            <a:extLst>
              <a:ext uri="{FF2B5EF4-FFF2-40B4-BE49-F238E27FC236}">
                <a16:creationId xmlns:a16="http://schemas.microsoft.com/office/drawing/2014/main" id="{C7BA1A3C-08F3-E0D4-920C-733321446BE6}"/>
              </a:ext>
            </a:extLst>
          </p:cNvPr>
          <p:cNvGrpSpPr/>
          <p:nvPr/>
        </p:nvGrpSpPr>
        <p:grpSpPr>
          <a:xfrm>
            <a:off x="7630568" y="3872753"/>
            <a:ext cx="4358633" cy="2717558"/>
            <a:chOff x="7630568" y="3872753"/>
            <a:chExt cx="4358633" cy="2717558"/>
          </a:xfrm>
        </p:grpSpPr>
        <p:pic>
          <p:nvPicPr>
            <p:cNvPr id="13" name="Slika 12" descr="Slika, ki vsebuje besede na prostem, nebo, tla, oblak&#10;&#10;Vsebina, ustvarjena z umetno inteligenco, morda ni pravilna.">
              <a:extLst>
                <a:ext uri="{FF2B5EF4-FFF2-40B4-BE49-F238E27FC236}">
                  <a16:creationId xmlns:a16="http://schemas.microsoft.com/office/drawing/2014/main" id="{06475322-BEC2-E9E7-7FD2-516DCA2C7796}"/>
                </a:ext>
              </a:extLst>
            </p:cNvPr>
            <p:cNvPicPr>
              <a:picLocks noChangeAspect="1"/>
            </p:cNvPicPr>
            <p:nvPr/>
          </p:nvPicPr>
          <p:blipFill>
            <a:blip r:embed="rId5"/>
            <a:srcRect l="34030" t="46989" r="30187" b="13384"/>
            <a:stretch/>
          </p:blipFill>
          <p:spPr>
            <a:xfrm>
              <a:off x="7630568" y="3872753"/>
              <a:ext cx="4358633" cy="2717558"/>
            </a:xfrm>
            <a:prstGeom prst="rect">
              <a:avLst/>
            </a:prstGeom>
          </p:spPr>
        </p:pic>
        <p:sp>
          <p:nvSpPr>
            <p:cNvPr id="20" name="PoljeZBesedilom 19">
              <a:extLst>
                <a:ext uri="{FF2B5EF4-FFF2-40B4-BE49-F238E27FC236}">
                  <a16:creationId xmlns:a16="http://schemas.microsoft.com/office/drawing/2014/main" id="{08460602-2D76-CB3E-D046-DCB4F891E3CE}"/>
                </a:ext>
              </a:extLst>
            </p:cNvPr>
            <p:cNvSpPr txBox="1"/>
            <p:nvPr/>
          </p:nvSpPr>
          <p:spPr>
            <a:xfrm>
              <a:off x="7638783" y="6220979"/>
              <a:ext cx="4342201" cy="369332"/>
            </a:xfrm>
            <a:prstGeom prst="rect">
              <a:avLst/>
            </a:prstGeom>
            <a:solidFill>
              <a:srgbClr val="002060"/>
            </a:solidFill>
          </p:spPr>
          <p:txBody>
            <a:bodyPr wrap="square">
              <a:spAutoFit/>
            </a:bodyPr>
            <a:lstStyle/>
            <a:p>
              <a:r>
                <a:rPr lang="sl-SI" b="0" i="0" u="none" strike="noStrike" dirty="0">
                  <a:solidFill>
                    <a:schemeClr val="bg1"/>
                  </a:solidFill>
                  <a:effectLst/>
                  <a:latin typeface="Google Sans"/>
                </a:rPr>
                <a:t>Nova postajališča MPP</a:t>
              </a:r>
              <a:endParaRPr lang="sl-SI" dirty="0">
                <a:solidFill>
                  <a:schemeClr val="bg1"/>
                </a:solidFill>
              </a:endParaRPr>
            </a:p>
          </p:txBody>
        </p:sp>
      </p:grpSp>
      <p:grpSp>
        <p:nvGrpSpPr>
          <p:cNvPr id="27" name="Skupina 26">
            <a:extLst>
              <a:ext uri="{FF2B5EF4-FFF2-40B4-BE49-F238E27FC236}">
                <a16:creationId xmlns:a16="http://schemas.microsoft.com/office/drawing/2014/main" id="{F0177764-3A66-C014-AA24-460E7CB6C355}"/>
              </a:ext>
            </a:extLst>
          </p:cNvPr>
          <p:cNvGrpSpPr/>
          <p:nvPr/>
        </p:nvGrpSpPr>
        <p:grpSpPr>
          <a:xfrm>
            <a:off x="3204227" y="3813488"/>
            <a:ext cx="4241938" cy="2788031"/>
            <a:chOff x="3204227" y="3813488"/>
            <a:chExt cx="4241938" cy="2788031"/>
          </a:xfrm>
        </p:grpSpPr>
        <p:pic>
          <p:nvPicPr>
            <p:cNvPr id="9" name="Slika 8">
              <a:extLst>
                <a:ext uri="{FF2B5EF4-FFF2-40B4-BE49-F238E27FC236}">
                  <a16:creationId xmlns:a16="http://schemas.microsoft.com/office/drawing/2014/main" id="{5DE59F3B-70D6-349C-5A85-F4DEFFFB84F7}"/>
                </a:ext>
              </a:extLst>
            </p:cNvPr>
            <p:cNvPicPr>
              <a:picLocks noChangeAspect="1"/>
            </p:cNvPicPr>
            <p:nvPr/>
          </p:nvPicPr>
          <p:blipFill>
            <a:blip r:embed="rId6"/>
            <a:srcRect l="757" t="10554" r="25898" b="4089"/>
            <a:stretch/>
          </p:blipFill>
          <p:spPr>
            <a:xfrm>
              <a:off x="3204228" y="3813488"/>
              <a:ext cx="4241937" cy="2776823"/>
            </a:xfrm>
            <a:prstGeom prst="rect">
              <a:avLst/>
            </a:prstGeom>
          </p:spPr>
        </p:pic>
        <p:sp>
          <p:nvSpPr>
            <p:cNvPr id="21" name="PoljeZBesedilom 20">
              <a:extLst>
                <a:ext uri="{FF2B5EF4-FFF2-40B4-BE49-F238E27FC236}">
                  <a16:creationId xmlns:a16="http://schemas.microsoft.com/office/drawing/2014/main" id="{FBAE5C49-4393-DDEE-0B44-2065CB1A5B6D}"/>
                </a:ext>
              </a:extLst>
            </p:cNvPr>
            <p:cNvSpPr txBox="1"/>
            <p:nvPr/>
          </p:nvSpPr>
          <p:spPr>
            <a:xfrm>
              <a:off x="3204227" y="6232187"/>
              <a:ext cx="4241937" cy="369332"/>
            </a:xfrm>
            <a:prstGeom prst="rect">
              <a:avLst/>
            </a:prstGeom>
            <a:solidFill>
              <a:srgbClr val="002060"/>
            </a:solidFill>
          </p:spPr>
          <p:txBody>
            <a:bodyPr wrap="square">
              <a:spAutoFit/>
            </a:bodyPr>
            <a:lstStyle/>
            <a:p>
              <a:r>
                <a:rPr lang="sl-SI" b="0" i="0" u="none" strike="noStrike" dirty="0">
                  <a:solidFill>
                    <a:schemeClr val="bg1"/>
                  </a:solidFill>
                  <a:effectLst/>
                  <a:latin typeface="Google Sans"/>
                </a:rPr>
                <a:t>Sinhronizacija voznih redov MPP</a:t>
              </a:r>
              <a:endParaRPr lang="sl-SI" dirty="0">
                <a:solidFill>
                  <a:schemeClr val="bg1"/>
                </a:solidFill>
              </a:endParaRPr>
            </a:p>
          </p:txBody>
        </p:sp>
      </p:grpSp>
      <p:grpSp>
        <p:nvGrpSpPr>
          <p:cNvPr id="26" name="Skupina 25">
            <a:extLst>
              <a:ext uri="{FF2B5EF4-FFF2-40B4-BE49-F238E27FC236}">
                <a16:creationId xmlns:a16="http://schemas.microsoft.com/office/drawing/2014/main" id="{F23B2133-214F-7BB7-9788-80385756D253}"/>
              </a:ext>
            </a:extLst>
          </p:cNvPr>
          <p:cNvGrpSpPr/>
          <p:nvPr/>
        </p:nvGrpSpPr>
        <p:grpSpPr>
          <a:xfrm>
            <a:off x="291300" y="3813489"/>
            <a:ext cx="2797682" cy="2788030"/>
            <a:chOff x="291300" y="3813489"/>
            <a:chExt cx="2797682" cy="2788030"/>
          </a:xfrm>
        </p:grpSpPr>
        <p:pic>
          <p:nvPicPr>
            <p:cNvPr id="11" name="Slika 10">
              <a:extLst>
                <a:ext uri="{FF2B5EF4-FFF2-40B4-BE49-F238E27FC236}">
                  <a16:creationId xmlns:a16="http://schemas.microsoft.com/office/drawing/2014/main" id="{E6C7C22C-3340-32C3-B574-064AF47B3098}"/>
                </a:ext>
              </a:extLst>
            </p:cNvPr>
            <p:cNvPicPr>
              <a:picLocks noChangeAspect="1"/>
            </p:cNvPicPr>
            <p:nvPr/>
          </p:nvPicPr>
          <p:blipFill>
            <a:blip r:embed="rId7"/>
            <a:srcRect l="35672" t="18080" r="27204" b="16414"/>
            <a:stretch/>
          </p:blipFill>
          <p:spPr>
            <a:xfrm>
              <a:off x="291300" y="3813489"/>
              <a:ext cx="2797682" cy="2776823"/>
            </a:xfrm>
            <a:prstGeom prst="rect">
              <a:avLst/>
            </a:prstGeom>
          </p:spPr>
        </p:pic>
        <p:sp>
          <p:nvSpPr>
            <p:cNvPr id="22" name="PoljeZBesedilom 21">
              <a:extLst>
                <a:ext uri="{FF2B5EF4-FFF2-40B4-BE49-F238E27FC236}">
                  <a16:creationId xmlns:a16="http://schemas.microsoft.com/office/drawing/2014/main" id="{49326B11-22F3-7756-B184-0F26BF95DD18}"/>
                </a:ext>
              </a:extLst>
            </p:cNvPr>
            <p:cNvSpPr txBox="1"/>
            <p:nvPr/>
          </p:nvSpPr>
          <p:spPr>
            <a:xfrm>
              <a:off x="291300" y="6220979"/>
              <a:ext cx="2797682" cy="380540"/>
            </a:xfrm>
            <a:prstGeom prst="rect">
              <a:avLst/>
            </a:prstGeom>
            <a:solidFill>
              <a:srgbClr val="002060"/>
            </a:solidFill>
          </p:spPr>
          <p:txBody>
            <a:bodyPr wrap="square">
              <a:spAutoFit/>
            </a:bodyPr>
            <a:lstStyle/>
            <a:p>
              <a:r>
                <a:rPr lang="sl-SI" dirty="0">
                  <a:solidFill>
                    <a:schemeClr val="bg1"/>
                  </a:solidFill>
                </a:rPr>
                <a:t>Nova podoba voznih redov</a:t>
              </a:r>
            </a:p>
          </p:txBody>
        </p:sp>
      </p:grpSp>
      <p:sp>
        <p:nvSpPr>
          <p:cNvPr id="29" name="PoljeZBesedilom 28">
            <a:extLst>
              <a:ext uri="{FF2B5EF4-FFF2-40B4-BE49-F238E27FC236}">
                <a16:creationId xmlns:a16="http://schemas.microsoft.com/office/drawing/2014/main" id="{523AF9C6-A3BA-0BD9-AF52-47972F6BA66F}"/>
              </a:ext>
            </a:extLst>
          </p:cNvPr>
          <p:cNvSpPr txBox="1"/>
          <p:nvPr/>
        </p:nvSpPr>
        <p:spPr>
          <a:xfrm>
            <a:off x="6215010" y="-155442"/>
            <a:ext cx="2067005" cy="1015663"/>
          </a:xfrm>
          <a:prstGeom prst="rect">
            <a:avLst/>
          </a:prstGeom>
          <a:noFill/>
        </p:spPr>
        <p:txBody>
          <a:bodyPr wrap="square">
            <a:spAutoFit/>
          </a:bodyPr>
          <a:lstStyle/>
          <a:p>
            <a:pPr algn="ctr"/>
            <a:endParaRPr lang="sl-SI" sz="1600" dirty="0">
              <a:solidFill>
                <a:srgbClr val="002060"/>
              </a:solidFill>
            </a:endParaRPr>
          </a:p>
          <a:p>
            <a:pPr algn="ctr"/>
            <a:r>
              <a:rPr lang="sl-SI" sz="4400" dirty="0">
                <a:solidFill>
                  <a:srgbClr val="002060"/>
                </a:solidFill>
              </a:rPr>
              <a:t>/ JPP</a:t>
            </a:r>
          </a:p>
        </p:txBody>
      </p:sp>
    </p:spTree>
    <p:extLst>
      <p:ext uri="{BB962C8B-B14F-4D97-AF65-F5344CB8AC3E}">
        <p14:creationId xmlns:p14="http://schemas.microsoft.com/office/powerpoint/2010/main" val="2933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 februarja bo pripeljal čezmejni vlak">
            <a:extLst>
              <a:ext uri="{FF2B5EF4-FFF2-40B4-BE49-F238E27FC236}">
                <a16:creationId xmlns:a16="http://schemas.microsoft.com/office/drawing/2014/main" id="{0EA3E889-0C85-3F49-86E5-F12456C926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198" y="1970687"/>
            <a:ext cx="5181600" cy="291465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Vlak Italijanski Postaja Ng 2025 Marusic">
            <a:extLst>
              <a:ext uri="{FF2B5EF4-FFF2-40B4-BE49-F238E27FC236}">
                <a16:creationId xmlns:a16="http://schemas.microsoft.com/office/drawing/2014/main" id="{6CC11BBC-D80A-F681-3F45-7B504C09F9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9202" y="1943170"/>
            <a:ext cx="4413250" cy="2942167"/>
          </a:xfrm>
          <a:prstGeom prst="rect">
            <a:avLst/>
          </a:prstGeom>
          <a:noFill/>
          <a:extLst>
            <a:ext uri="{909E8E84-426E-40DD-AFC4-6F175D3DCCD1}">
              <a14:hiddenFill xmlns:a14="http://schemas.microsoft.com/office/drawing/2010/main">
                <a:solidFill>
                  <a:srgbClr val="FFFFFF"/>
                </a:solidFill>
              </a14:hiddenFill>
            </a:ext>
          </a:extLst>
        </p:spPr>
      </p:pic>
      <p:sp>
        <p:nvSpPr>
          <p:cNvPr id="4" name="PoljeZBesedilom 3">
            <a:extLst>
              <a:ext uri="{FF2B5EF4-FFF2-40B4-BE49-F238E27FC236}">
                <a16:creationId xmlns:a16="http://schemas.microsoft.com/office/drawing/2014/main" id="{C2A4A658-8C50-6515-78F3-1517B4DC2B94}"/>
              </a:ext>
            </a:extLst>
          </p:cNvPr>
          <p:cNvSpPr txBox="1"/>
          <p:nvPr/>
        </p:nvSpPr>
        <p:spPr>
          <a:xfrm>
            <a:off x="711198" y="1601355"/>
            <a:ext cx="5181600" cy="369332"/>
          </a:xfrm>
          <a:prstGeom prst="rect">
            <a:avLst/>
          </a:prstGeom>
          <a:solidFill>
            <a:srgbClr val="002060"/>
          </a:solidFill>
        </p:spPr>
        <p:txBody>
          <a:bodyPr wrap="square">
            <a:spAutoFit/>
          </a:bodyPr>
          <a:lstStyle/>
          <a:p>
            <a:r>
              <a:rPr lang="sl-SI" dirty="0">
                <a:solidFill>
                  <a:schemeClr val="bg1"/>
                </a:solidFill>
              </a:rPr>
              <a:t>Povezava med Novo Gorico in Gorico</a:t>
            </a:r>
          </a:p>
        </p:txBody>
      </p:sp>
      <p:sp>
        <p:nvSpPr>
          <p:cNvPr id="8" name="PoljeZBesedilom 7">
            <a:extLst>
              <a:ext uri="{FF2B5EF4-FFF2-40B4-BE49-F238E27FC236}">
                <a16:creationId xmlns:a16="http://schemas.microsoft.com/office/drawing/2014/main" id="{F0494DE3-43E9-381B-055B-7DF9A676B27A}"/>
              </a:ext>
            </a:extLst>
          </p:cNvPr>
          <p:cNvSpPr txBox="1"/>
          <p:nvPr/>
        </p:nvSpPr>
        <p:spPr>
          <a:xfrm>
            <a:off x="6299202" y="1573838"/>
            <a:ext cx="4413250" cy="369332"/>
          </a:xfrm>
          <a:prstGeom prst="rect">
            <a:avLst/>
          </a:prstGeom>
          <a:solidFill>
            <a:srgbClr val="002060"/>
          </a:solidFill>
        </p:spPr>
        <p:txBody>
          <a:bodyPr wrap="square">
            <a:spAutoFit/>
          </a:bodyPr>
          <a:lstStyle/>
          <a:p>
            <a:r>
              <a:rPr lang="sl-SI" dirty="0">
                <a:solidFill>
                  <a:schemeClr val="bg1"/>
                </a:solidFill>
              </a:rPr>
              <a:t>Vlak iz Benetk</a:t>
            </a:r>
          </a:p>
        </p:txBody>
      </p:sp>
    </p:spTree>
    <p:extLst>
      <p:ext uri="{BB962C8B-B14F-4D97-AF65-F5344CB8AC3E}">
        <p14:creationId xmlns:p14="http://schemas.microsoft.com/office/powerpoint/2010/main" val="86734824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oljeZBesedilom 5">
            <a:extLst>
              <a:ext uri="{FF2B5EF4-FFF2-40B4-BE49-F238E27FC236}">
                <a16:creationId xmlns:a16="http://schemas.microsoft.com/office/drawing/2014/main" id="{4146BA7F-0B4C-5E4C-D165-372D2213187C}"/>
              </a:ext>
            </a:extLst>
          </p:cNvPr>
          <p:cNvSpPr txBox="1"/>
          <p:nvPr/>
        </p:nvSpPr>
        <p:spPr>
          <a:xfrm>
            <a:off x="6647246" y="85942"/>
            <a:ext cx="2091190" cy="769441"/>
          </a:xfrm>
          <a:prstGeom prst="rect">
            <a:avLst/>
          </a:prstGeom>
          <a:noFill/>
        </p:spPr>
        <p:txBody>
          <a:bodyPr wrap="square">
            <a:spAutoFit/>
          </a:bodyPr>
          <a:lstStyle/>
          <a:p>
            <a:r>
              <a:rPr lang="sl-SI" sz="4400" dirty="0">
                <a:solidFill>
                  <a:srgbClr val="002060"/>
                </a:solidFill>
              </a:rPr>
              <a:t>/ Hoja </a:t>
            </a:r>
          </a:p>
        </p:txBody>
      </p:sp>
      <p:pic>
        <p:nvPicPr>
          <p:cNvPr id="9" name="Slika 8" descr="Slika, ki vsebuje besede na prostem, nebo, drevo, tla&#10;&#10;Vsebina, ustvarjena z umetno inteligenco, morda ni pravilna.">
            <a:extLst>
              <a:ext uri="{FF2B5EF4-FFF2-40B4-BE49-F238E27FC236}">
                <a16:creationId xmlns:a16="http://schemas.microsoft.com/office/drawing/2014/main" id="{3904B246-F115-29E8-EB19-C4367F047539}"/>
              </a:ext>
            </a:extLst>
          </p:cNvPr>
          <p:cNvPicPr>
            <a:picLocks noChangeAspect="1"/>
          </p:cNvPicPr>
          <p:nvPr/>
        </p:nvPicPr>
        <p:blipFill>
          <a:blip r:embed="rId2"/>
          <a:stretch>
            <a:fillRect/>
          </a:stretch>
        </p:blipFill>
        <p:spPr>
          <a:xfrm>
            <a:off x="409766" y="4071133"/>
            <a:ext cx="4831039" cy="2719875"/>
          </a:xfrm>
          <a:prstGeom prst="rect">
            <a:avLst/>
          </a:prstGeom>
        </p:spPr>
      </p:pic>
      <p:pic>
        <p:nvPicPr>
          <p:cNvPr id="10" name="Slika 9">
            <a:extLst>
              <a:ext uri="{FF2B5EF4-FFF2-40B4-BE49-F238E27FC236}">
                <a16:creationId xmlns:a16="http://schemas.microsoft.com/office/drawing/2014/main" id="{CE581B80-BFFA-8706-1689-BE2CF166A543}"/>
              </a:ext>
            </a:extLst>
          </p:cNvPr>
          <p:cNvPicPr>
            <a:picLocks noChangeAspect="1"/>
          </p:cNvPicPr>
          <p:nvPr/>
        </p:nvPicPr>
        <p:blipFill>
          <a:blip r:embed="rId3" cstate="print">
            <a:extLst>
              <a:ext uri="{28A0092B-C50C-407E-A947-70E740481C1C}">
                <a14:useLocalDpi xmlns:a14="http://schemas.microsoft.com/office/drawing/2010/main" val="0"/>
              </a:ext>
            </a:extLst>
          </a:blip>
          <a:srcRect l="55693" t="42193" r="11174" b="12247"/>
          <a:stretch/>
        </p:blipFill>
        <p:spPr>
          <a:xfrm>
            <a:off x="2076219" y="1256973"/>
            <a:ext cx="1485259" cy="2723109"/>
          </a:xfrm>
          <a:prstGeom prst="rect">
            <a:avLst/>
          </a:prstGeom>
        </p:spPr>
      </p:pic>
      <p:pic>
        <p:nvPicPr>
          <p:cNvPr id="12" name="Slika 11" descr="Slika, ki vsebuje besede na prostem, drevo, nebo, znak&#10;&#10;Vsebina, ustvarjena z umetno inteligenco, morda ni pravilna.">
            <a:extLst>
              <a:ext uri="{FF2B5EF4-FFF2-40B4-BE49-F238E27FC236}">
                <a16:creationId xmlns:a16="http://schemas.microsoft.com/office/drawing/2014/main" id="{FE8D0C1E-08E0-962B-9743-C7933F91429B}"/>
              </a:ext>
            </a:extLst>
          </p:cNvPr>
          <p:cNvPicPr>
            <a:picLocks noChangeAspect="1"/>
          </p:cNvPicPr>
          <p:nvPr/>
        </p:nvPicPr>
        <p:blipFill>
          <a:blip r:embed="rId4"/>
          <a:stretch>
            <a:fillRect/>
          </a:stretch>
        </p:blipFill>
        <p:spPr>
          <a:xfrm rot="5400000">
            <a:off x="4120576" y="2466160"/>
            <a:ext cx="5534035" cy="3115661"/>
          </a:xfrm>
          <a:prstGeom prst="rect">
            <a:avLst/>
          </a:prstGeom>
        </p:spPr>
      </p:pic>
      <p:pic>
        <p:nvPicPr>
          <p:cNvPr id="15" name="Slika 14" descr="Slika, ki vsebuje besede na prostem, drevo, rastlina, ulica&#10;&#10;Vsebina, ustvarjena z umetno inteligenco, morda ni pravilna.">
            <a:extLst>
              <a:ext uri="{FF2B5EF4-FFF2-40B4-BE49-F238E27FC236}">
                <a16:creationId xmlns:a16="http://schemas.microsoft.com/office/drawing/2014/main" id="{18F4FD84-A449-08F5-4084-BC2E9458A923}"/>
              </a:ext>
            </a:extLst>
          </p:cNvPr>
          <p:cNvPicPr>
            <a:picLocks noChangeAspect="1"/>
          </p:cNvPicPr>
          <p:nvPr/>
        </p:nvPicPr>
        <p:blipFill>
          <a:blip r:embed="rId5"/>
          <a:stretch>
            <a:fillRect/>
          </a:stretch>
        </p:blipFill>
        <p:spPr>
          <a:xfrm rot="5400000">
            <a:off x="7355431" y="2478837"/>
            <a:ext cx="5493566" cy="3092877"/>
          </a:xfrm>
          <a:prstGeom prst="rect">
            <a:avLst/>
          </a:prstGeom>
        </p:spPr>
      </p:pic>
      <p:pic>
        <p:nvPicPr>
          <p:cNvPr id="20" name="Slika 19" descr="Slika, ki vsebuje besede na prostem, stavba, drevo, nebo&#10;&#10;Vsebina, ustvarjena z umetno inteligenco, morda ni pravilna.">
            <a:extLst>
              <a:ext uri="{FF2B5EF4-FFF2-40B4-BE49-F238E27FC236}">
                <a16:creationId xmlns:a16="http://schemas.microsoft.com/office/drawing/2014/main" id="{6B190C7C-5FAB-9A37-BF6F-3904DD84D6A5}"/>
              </a:ext>
            </a:extLst>
          </p:cNvPr>
          <p:cNvPicPr>
            <a:picLocks noChangeAspect="1"/>
          </p:cNvPicPr>
          <p:nvPr/>
        </p:nvPicPr>
        <p:blipFill>
          <a:blip r:embed="rId6"/>
          <a:stretch>
            <a:fillRect/>
          </a:stretch>
        </p:blipFill>
        <p:spPr>
          <a:xfrm rot="5400000">
            <a:off x="-198106" y="1851972"/>
            <a:ext cx="2723109" cy="1533110"/>
          </a:xfrm>
          <a:prstGeom prst="rect">
            <a:avLst/>
          </a:prstGeom>
        </p:spPr>
      </p:pic>
      <p:pic>
        <p:nvPicPr>
          <p:cNvPr id="24" name="Slika 23" descr="Slika, ki vsebuje besede besedilo, rokopis, na prostem, znak&#10;&#10;Vsebina, ustvarjena z umetno inteligenco, morda ni pravilna.">
            <a:extLst>
              <a:ext uri="{FF2B5EF4-FFF2-40B4-BE49-F238E27FC236}">
                <a16:creationId xmlns:a16="http://schemas.microsoft.com/office/drawing/2014/main" id="{A4302C4B-A7A8-D4F2-76E8-17707589263D}"/>
              </a:ext>
            </a:extLst>
          </p:cNvPr>
          <p:cNvPicPr>
            <a:picLocks noChangeAspect="1"/>
          </p:cNvPicPr>
          <p:nvPr/>
        </p:nvPicPr>
        <p:blipFill>
          <a:blip r:embed="rId7"/>
          <a:stretch>
            <a:fillRect/>
          </a:stretch>
        </p:blipFill>
        <p:spPr>
          <a:xfrm rot="5400000">
            <a:off x="3112694" y="1873493"/>
            <a:ext cx="2723110" cy="1533111"/>
          </a:xfrm>
          <a:prstGeom prst="rect">
            <a:avLst/>
          </a:prstGeom>
        </p:spPr>
      </p:pic>
      <p:sp>
        <p:nvSpPr>
          <p:cNvPr id="25" name="PoljeZBesedilom 24">
            <a:extLst>
              <a:ext uri="{FF2B5EF4-FFF2-40B4-BE49-F238E27FC236}">
                <a16:creationId xmlns:a16="http://schemas.microsoft.com/office/drawing/2014/main" id="{F01CC86F-A026-F2D2-30C2-2B9910BFFBA3}"/>
              </a:ext>
            </a:extLst>
          </p:cNvPr>
          <p:cNvSpPr txBox="1"/>
          <p:nvPr/>
        </p:nvSpPr>
        <p:spPr>
          <a:xfrm>
            <a:off x="399070" y="4071132"/>
            <a:ext cx="4841735" cy="369332"/>
          </a:xfrm>
          <a:prstGeom prst="rect">
            <a:avLst/>
          </a:prstGeom>
          <a:solidFill>
            <a:srgbClr val="002060"/>
          </a:solidFill>
        </p:spPr>
        <p:txBody>
          <a:bodyPr wrap="square">
            <a:spAutoFit/>
          </a:bodyPr>
          <a:lstStyle/>
          <a:p>
            <a:r>
              <a:rPr lang="sl-SI" dirty="0">
                <a:solidFill>
                  <a:schemeClr val="bg1"/>
                </a:solidFill>
              </a:rPr>
              <a:t>Nov prehod  do železniške postaje </a:t>
            </a:r>
          </a:p>
        </p:txBody>
      </p:sp>
      <p:sp>
        <p:nvSpPr>
          <p:cNvPr id="26" name="PoljeZBesedilom 25">
            <a:extLst>
              <a:ext uri="{FF2B5EF4-FFF2-40B4-BE49-F238E27FC236}">
                <a16:creationId xmlns:a16="http://schemas.microsoft.com/office/drawing/2014/main" id="{AEDD0526-A6A1-4A64-323A-CEEC36315B95}"/>
              </a:ext>
            </a:extLst>
          </p:cNvPr>
          <p:cNvSpPr txBox="1"/>
          <p:nvPr/>
        </p:nvSpPr>
        <p:spPr>
          <a:xfrm>
            <a:off x="2076219" y="1256972"/>
            <a:ext cx="6369205" cy="369332"/>
          </a:xfrm>
          <a:prstGeom prst="rect">
            <a:avLst/>
          </a:prstGeom>
          <a:solidFill>
            <a:srgbClr val="002060"/>
          </a:solidFill>
        </p:spPr>
        <p:txBody>
          <a:bodyPr wrap="square">
            <a:spAutoFit/>
          </a:bodyPr>
          <a:lstStyle/>
          <a:p>
            <a:r>
              <a:rPr lang="sl-SI" dirty="0">
                <a:solidFill>
                  <a:schemeClr val="bg1"/>
                </a:solidFill>
              </a:rPr>
              <a:t>Kažipoti</a:t>
            </a:r>
          </a:p>
        </p:txBody>
      </p:sp>
      <p:sp>
        <p:nvSpPr>
          <p:cNvPr id="27" name="PoljeZBesedilom 26">
            <a:extLst>
              <a:ext uri="{FF2B5EF4-FFF2-40B4-BE49-F238E27FC236}">
                <a16:creationId xmlns:a16="http://schemas.microsoft.com/office/drawing/2014/main" id="{11B85A6E-7D57-B688-5043-F42B4336D4A5}"/>
              </a:ext>
            </a:extLst>
          </p:cNvPr>
          <p:cNvSpPr txBox="1"/>
          <p:nvPr/>
        </p:nvSpPr>
        <p:spPr>
          <a:xfrm>
            <a:off x="8557950" y="1278492"/>
            <a:ext cx="3090703" cy="369332"/>
          </a:xfrm>
          <a:prstGeom prst="rect">
            <a:avLst/>
          </a:prstGeom>
          <a:solidFill>
            <a:srgbClr val="002060"/>
          </a:solidFill>
        </p:spPr>
        <p:txBody>
          <a:bodyPr wrap="square">
            <a:spAutoFit/>
          </a:bodyPr>
          <a:lstStyle/>
          <a:p>
            <a:r>
              <a:rPr lang="sl-SI" dirty="0">
                <a:solidFill>
                  <a:schemeClr val="bg1"/>
                </a:solidFill>
              </a:rPr>
              <a:t>Semaforski časovnik</a:t>
            </a:r>
          </a:p>
        </p:txBody>
      </p:sp>
      <p:sp>
        <p:nvSpPr>
          <p:cNvPr id="28" name="PoljeZBesedilom 27">
            <a:extLst>
              <a:ext uri="{FF2B5EF4-FFF2-40B4-BE49-F238E27FC236}">
                <a16:creationId xmlns:a16="http://schemas.microsoft.com/office/drawing/2014/main" id="{64FE9D1F-6442-635F-88D8-3DBB89DB673E}"/>
              </a:ext>
            </a:extLst>
          </p:cNvPr>
          <p:cNvSpPr txBox="1"/>
          <p:nvPr/>
        </p:nvSpPr>
        <p:spPr>
          <a:xfrm>
            <a:off x="396893" y="1256972"/>
            <a:ext cx="1533111" cy="648028"/>
          </a:xfrm>
          <a:prstGeom prst="rect">
            <a:avLst/>
          </a:prstGeom>
          <a:solidFill>
            <a:srgbClr val="002060"/>
          </a:solidFill>
        </p:spPr>
        <p:txBody>
          <a:bodyPr wrap="square">
            <a:spAutoFit/>
          </a:bodyPr>
          <a:lstStyle/>
          <a:p>
            <a:r>
              <a:rPr lang="sl-SI" dirty="0">
                <a:solidFill>
                  <a:schemeClr val="bg1"/>
                </a:solidFill>
              </a:rPr>
              <a:t>Taktilne oznake</a:t>
            </a:r>
          </a:p>
        </p:txBody>
      </p:sp>
    </p:spTree>
    <p:extLst>
      <p:ext uri="{BB962C8B-B14F-4D97-AF65-F5344CB8AC3E}">
        <p14:creationId xmlns:p14="http://schemas.microsoft.com/office/powerpoint/2010/main" val="2468773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lika 4">
            <a:extLst>
              <a:ext uri="{FF2B5EF4-FFF2-40B4-BE49-F238E27FC236}">
                <a16:creationId xmlns:a16="http://schemas.microsoft.com/office/drawing/2014/main" id="{986D6C11-9F99-BE70-5B36-FF5B4E302211}"/>
              </a:ext>
            </a:extLst>
          </p:cNvPr>
          <p:cNvPicPr>
            <a:picLocks noChangeAspect="1"/>
          </p:cNvPicPr>
          <p:nvPr/>
        </p:nvPicPr>
        <p:blipFill>
          <a:blip r:embed="rId2"/>
          <a:srcRect l="2390" t="16387" r="3257" b="5098"/>
          <a:stretch/>
        </p:blipFill>
        <p:spPr>
          <a:xfrm>
            <a:off x="145997" y="1237129"/>
            <a:ext cx="11392847" cy="5332719"/>
          </a:xfrm>
          <a:prstGeom prst="rect">
            <a:avLst/>
          </a:prstGeom>
        </p:spPr>
      </p:pic>
      <p:pic>
        <p:nvPicPr>
          <p:cNvPr id="28" name="Grafika 27">
            <a:extLst>
              <a:ext uri="{FF2B5EF4-FFF2-40B4-BE49-F238E27FC236}">
                <a16:creationId xmlns:a16="http://schemas.microsoft.com/office/drawing/2014/main" id="{1C55B096-ACF8-A163-1622-AB3D13E45BA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108132" y="1988820"/>
            <a:ext cx="4981575" cy="1752600"/>
          </a:xfrm>
          <a:prstGeom prst="rect">
            <a:avLst/>
          </a:prstGeom>
        </p:spPr>
      </p:pic>
      <p:sp>
        <p:nvSpPr>
          <p:cNvPr id="22" name="Elipsa 21">
            <a:extLst>
              <a:ext uri="{FF2B5EF4-FFF2-40B4-BE49-F238E27FC236}">
                <a16:creationId xmlns:a16="http://schemas.microsoft.com/office/drawing/2014/main" id="{03514411-46CD-625E-C123-F6650CECFBAA}"/>
              </a:ext>
            </a:extLst>
          </p:cNvPr>
          <p:cNvSpPr/>
          <p:nvPr/>
        </p:nvSpPr>
        <p:spPr>
          <a:xfrm>
            <a:off x="3909060" y="3522345"/>
            <a:ext cx="281940" cy="27432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29" name="PoljeZBesedilom 28">
            <a:extLst>
              <a:ext uri="{FF2B5EF4-FFF2-40B4-BE49-F238E27FC236}">
                <a16:creationId xmlns:a16="http://schemas.microsoft.com/office/drawing/2014/main" id="{3499DCE6-0780-0A58-5917-265AE819E760}"/>
              </a:ext>
            </a:extLst>
          </p:cNvPr>
          <p:cNvSpPr txBox="1"/>
          <p:nvPr/>
        </p:nvSpPr>
        <p:spPr>
          <a:xfrm>
            <a:off x="6583680" y="1866901"/>
            <a:ext cx="777240" cy="338554"/>
          </a:xfrm>
          <a:prstGeom prst="rect">
            <a:avLst/>
          </a:prstGeom>
          <a:solidFill>
            <a:schemeClr val="bg1"/>
          </a:solidFill>
        </p:spPr>
        <p:txBody>
          <a:bodyPr wrap="square" rtlCol="0">
            <a:spAutoFit/>
          </a:bodyPr>
          <a:lstStyle/>
          <a:p>
            <a:r>
              <a:rPr lang="sl-SI" sz="1600" dirty="0"/>
              <a:t>16 min</a:t>
            </a:r>
          </a:p>
        </p:txBody>
      </p:sp>
      <p:pic>
        <p:nvPicPr>
          <p:cNvPr id="32" name="Slika 31" descr="Slika, ki vsebuje besede na prostem, nebo, oblak, drevo&#10;&#10;Vsebina, ustvarjena z umetno inteligenco, morda ni pravilna.">
            <a:extLst>
              <a:ext uri="{FF2B5EF4-FFF2-40B4-BE49-F238E27FC236}">
                <a16:creationId xmlns:a16="http://schemas.microsoft.com/office/drawing/2014/main" id="{F03D94AA-4EF0-B1B1-C1FC-D3C2826FD3DF}"/>
              </a:ext>
            </a:extLst>
          </p:cNvPr>
          <p:cNvPicPr>
            <a:picLocks noChangeAspect="1"/>
          </p:cNvPicPr>
          <p:nvPr/>
        </p:nvPicPr>
        <p:blipFill>
          <a:blip r:embed="rId5"/>
          <a:stretch>
            <a:fillRect/>
          </a:stretch>
        </p:blipFill>
        <p:spPr>
          <a:xfrm>
            <a:off x="2067529" y="1237129"/>
            <a:ext cx="9471315" cy="5332718"/>
          </a:xfrm>
          <a:prstGeom prst="rect">
            <a:avLst/>
          </a:prstGeom>
        </p:spPr>
      </p:pic>
      <p:sp>
        <p:nvSpPr>
          <p:cNvPr id="33" name="PoljeZBesedilom 32">
            <a:extLst>
              <a:ext uri="{FF2B5EF4-FFF2-40B4-BE49-F238E27FC236}">
                <a16:creationId xmlns:a16="http://schemas.microsoft.com/office/drawing/2014/main" id="{85637606-83F9-A9D2-A2EA-90A6D7AE1B81}"/>
              </a:ext>
            </a:extLst>
          </p:cNvPr>
          <p:cNvSpPr txBox="1"/>
          <p:nvPr/>
        </p:nvSpPr>
        <p:spPr>
          <a:xfrm>
            <a:off x="6583680" y="152802"/>
            <a:ext cx="2091190" cy="769441"/>
          </a:xfrm>
          <a:prstGeom prst="rect">
            <a:avLst/>
          </a:prstGeom>
          <a:noFill/>
        </p:spPr>
        <p:txBody>
          <a:bodyPr wrap="square">
            <a:spAutoFit/>
          </a:bodyPr>
          <a:lstStyle/>
          <a:p>
            <a:r>
              <a:rPr lang="sl-SI" sz="4400" dirty="0">
                <a:solidFill>
                  <a:srgbClr val="002060"/>
                </a:solidFill>
              </a:rPr>
              <a:t>/ Hoja </a:t>
            </a:r>
          </a:p>
        </p:txBody>
      </p:sp>
    </p:spTree>
    <p:extLst>
      <p:ext uri="{BB962C8B-B14F-4D97-AF65-F5344CB8AC3E}">
        <p14:creationId xmlns:p14="http://schemas.microsoft.com/office/powerpoint/2010/main" val="2744662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Puščica: desno 16">
            <a:extLst>
              <a:ext uri="{FF2B5EF4-FFF2-40B4-BE49-F238E27FC236}">
                <a16:creationId xmlns:a16="http://schemas.microsoft.com/office/drawing/2014/main" id="{DD9E8B98-F3B0-D626-C450-EC0A6713E9CC}"/>
              </a:ext>
            </a:extLst>
          </p:cNvPr>
          <p:cNvSpPr/>
          <p:nvPr/>
        </p:nvSpPr>
        <p:spPr>
          <a:xfrm>
            <a:off x="4792556" y="5458133"/>
            <a:ext cx="2263140" cy="1267990"/>
          </a:xfrm>
          <a:prstGeom prst="rightArrow">
            <a:avLst>
              <a:gd name="adj1" fmla="val 90415"/>
              <a:gd name="adj2" fmla="val 28649"/>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6" name="Puščica: desno 15">
            <a:extLst>
              <a:ext uri="{FF2B5EF4-FFF2-40B4-BE49-F238E27FC236}">
                <a16:creationId xmlns:a16="http://schemas.microsoft.com/office/drawing/2014/main" id="{374EFBB9-7CC8-0ABA-C4D3-1910338EA11A}"/>
              </a:ext>
            </a:extLst>
          </p:cNvPr>
          <p:cNvSpPr/>
          <p:nvPr/>
        </p:nvSpPr>
        <p:spPr>
          <a:xfrm rot="10800000">
            <a:off x="4785360" y="3932661"/>
            <a:ext cx="2263140" cy="1267990"/>
          </a:xfrm>
          <a:prstGeom prst="rightArrow">
            <a:avLst>
              <a:gd name="adj1" fmla="val 90415"/>
              <a:gd name="adj2" fmla="val 28649"/>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5" name="Puščica: desno 14">
            <a:extLst>
              <a:ext uri="{FF2B5EF4-FFF2-40B4-BE49-F238E27FC236}">
                <a16:creationId xmlns:a16="http://schemas.microsoft.com/office/drawing/2014/main" id="{8E14DF6E-EBDE-8FD5-53E7-26C14D9FDF90}"/>
              </a:ext>
            </a:extLst>
          </p:cNvPr>
          <p:cNvSpPr/>
          <p:nvPr/>
        </p:nvSpPr>
        <p:spPr>
          <a:xfrm>
            <a:off x="4791480" y="3175682"/>
            <a:ext cx="2263140" cy="773172"/>
          </a:xfrm>
          <a:prstGeom prst="rightArrow">
            <a:avLst>
              <a:gd name="adj1" fmla="val 90415"/>
              <a:gd name="adj2" fmla="val 26836"/>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l-SI"/>
          </a:p>
        </p:txBody>
      </p:sp>
      <p:pic>
        <p:nvPicPr>
          <p:cNvPr id="2050" name="Picture 2" descr="Kako naokrog - Turizem Nova Gorica in Vipavska dolina">
            <a:extLst>
              <a:ext uri="{FF2B5EF4-FFF2-40B4-BE49-F238E27FC236}">
                <a16:creationId xmlns:a16="http://schemas.microsoft.com/office/drawing/2014/main" id="{9353D5A4-20C7-66E4-4463-5F5B16C760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37" y="1207901"/>
            <a:ext cx="4676823" cy="2751072"/>
          </a:xfrm>
          <a:prstGeom prst="rect">
            <a:avLst/>
          </a:prstGeom>
          <a:noFill/>
          <a:extLst>
            <a:ext uri="{909E8E84-426E-40DD-AFC4-6F175D3DCCD1}">
              <a14:hiddenFill xmlns:a14="http://schemas.microsoft.com/office/drawing/2010/main">
                <a:solidFill>
                  <a:srgbClr val="FFFFFF"/>
                </a:solidFill>
              </a14:hiddenFill>
            </a:ext>
          </a:extLst>
        </p:spPr>
      </p:pic>
      <p:pic>
        <p:nvPicPr>
          <p:cNvPr id="5" name="Slika 4" descr="Slika, ki vsebuje besede na prostem, drevo, prehod za pešce, nebo&#10;&#10;Vsebina, ustvarjena z umetno inteligenco, morda ni pravilna.">
            <a:extLst>
              <a:ext uri="{FF2B5EF4-FFF2-40B4-BE49-F238E27FC236}">
                <a16:creationId xmlns:a16="http://schemas.microsoft.com/office/drawing/2014/main" id="{652F6C11-30C2-87FE-1617-9EF62A9E51E0}"/>
              </a:ext>
            </a:extLst>
          </p:cNvPr>
          <p:cNvPicPr>
            <a:picLocks noChangeAspect="1"/>
          </p:cNvPicPr>
          <p:nvPr/>
        </p:nvPicPr>
        <p:blipFill>
          <a:blip r:embed="rId3"/>
          <a:stretch>
            <a:fillRect/>
          </a:stretch>
        </p:blipFill>
        <p:spPr>
          <a:xfrm>
            <a:off x="7054621" y="1234213"/>
            <a:ext cx="4792980" cy="2698448"/>
          </a:xfrm>
          <a:prstGeom prst="rect">
            <a:avLst/>
          </a:prstGeom>
        </p:spPr>
      </p:pic>
      <p:pic>
        <p:nvPicPr>
          <p:cNvPr id="7" name="Slika 6" descr="Slika, ki vsebuje besede nebo, na prostem, stavba, tla&#10;&#10;Vsebina, ustvarjena z umetno inteligenco, morda ni pravilna.">
            <a:extLst>
              <a:ext uri="{FF2B5EF4-FFF2-40B4-BE49-F238E27FC236}">
                <a16:creationId xmlns:a16="http://schemas.microsoft.com/office/drawing/2014/main" id="{AED2FA1A-A5D6-E4F0-58E7-D67D3BB65D31}"/>
              </a:ext>
            </a:extLst>
          </p:cNvPr>
          <p:cNvPicPr>
            <a:picLocks noChangeAspect="1"/>
          </p:cNvPicPr>
          <p:nvPr/>
        </p:nvPicPr>
        <p:blipFill>
          <a:blip r:embed="rId4"/>
          <a:stretch>
            <a:fillRect/>
          </a:stretch>
        </p:blipFill>
        <p:spPr>
          <a:xfrm>
            <a:off x="7054620" y="3984629"/>
            <a:ext cx="4792979" cy="2698447"/>
          </a:xfrm>
          <a:prstGeom prst="rect">
            <a:avLst/>
          </a:prstGeom>
        </p:spPr>
      </p:pic>
      <p:pic>
        <p:nvPicPr>
          <p:cNvPr id="9" name="Slika 8" descr="Slika, ki vsebuje besede na prostem, nebo, tla, oblak&#10;&#10;Vsebina, ustvarjena z umetno inteligenco, morda ni pravilna.">
            <a:extLst>
              <a:ext uri="{FF2B5EF4-FFF2-40B4-BE49-F238E27FC236}">
                <a16:creationId xmlns:a16="http://schemas.microsoft.com/office/drawing/2014/main" id="{4E6BF244-CFBD-714A-D34E-FC9BF28F6CBE}"/>
              </a:ext>
            </a:extLst>
          </p:cNvPr>
          <p:cNvPicPr>
            <a:picLocks noChangeAspect="1"/>
          </p:cNvPicPr>
          <p:nvPr/>
        </p:nvPicPr>
        <p:blipFill>
          <a:blip r:embed="rId5"/>
          <a:stretch>
            <a:fillRect/>
          </a:stretch>
        </p:blipFill>
        <p:spPr>
          <a:xfrm>
            <a:off x="87629" y="4013440"/>
            <a:ext cx="4697731" cy="2644822"/>
          </a:xfrm>
          <a:prstGeom prst="rect">
            <a:avLst/>
          </a:prstGeom>
        </p:spPr>
      </p:pic>
      <p:sp>
        <p:nvSpPr>
          <p:cNvPr id="11" name="PoljeZBesedilom 10">
            <a:extLst>
              <a:ext uri="{FF2B5EF4-FFF2-40B4-BE49-F238E27FC236}">
                <a16:creationId xmlns:a16="http://schemas.microsoft.com/office/drawing/2014/main" id="{678B3E22-2C25-1940-C995-7C9285FB68DE}"/>
              </a:ext>
            </a:extLst>
          </p:cNvPr>
          <p:cNvSpPr txBox="1"/>
          <p:nvPr/>
        </p:nvSpPr>
        <p:spPr>
          <a:xfrm>
            <a:off x="4876376" y="3239102"/>
            <a:ext cx="2087227" cy="646331"/>
          </a:xfrm>
          <a:prstGeom prst="rect">
            <a:avLst/>
          </a:prstGeom>
          <a:noFill/>
        </p:spPr>
        <p:txBody>
          <a:bodyPr wrap="square">
            <a:spAutoFit/>
          </a:bodyPr>
          <a:lstStyle/>
          <a:p>
            <a:r>
              <a:rPr lang="sl-SI" dirty="0">
                <a:solidFill>
                  <a:schemeClr val="bg1"/>
                </a:solidFill>
              </a:rPr>
              <a:t>Novi kolesarski odseki</a:t>
            </a:r>
          </a:p>
        </p:txBody>
      </p:sp>
      <p:sp>
        <p:nvSpPr>
          <p:cNvPr id="12" name="PoljeZBesedilom 11">
            <a:extLst>
              <a:ext uri="{FF2B5EF4-FFF2-40B4-BE49-F238E27FC236}">
                <a16:creationId xmlns:a16="http://schemas.microsoft.com/office/drawing/2014/main" id="{EAE0FEA5-2EB6-AA49-6291-364F73E15C80}"/>
              </a:ext>
            </a:extLst>
          </p:cNvPr>
          <p:cNvSpPr txBox="1"/>
          <p:nvPr/>
        </p:nvSpPr>
        <p:spPr>
          <a:xfrm>
            <a:off x="5052386" y="5588729"/>
            <a:ext cx="2087227" cy="1200329"/>
          </a:xfrm>
          <a:prstGeom prst="rect">
            <a:avLst/>
          </a:prstGeom>
          <a:noFill/>
        </p:spPr>
        <p:txBody>
          <a:bodyPr wrap="square">
            <a:spAutoFit/>
          </a:bodyPr>
          <a:lstStyle/>
          <a:p>
            <a:r>
              <a:rPr lang="sl-SI" dirty="0">
                <a:solidFill>
                  <a:schemeClr val="bg1"/>
                </a:solidFill>
              </a:rPr>
              <a:t>Nova javna kolesarnica Zdravstveni dom</a:t>
            </a:r>
          </a:p>
          <a:p>
            <a:endParaRPr lang="sl-SI" dirty="0">
              <a:solidFill>
                <a:schemeClr val="bg1"/>
              </a:solidFill>
            </a:endParaRPr>
          </a:p>
        </p:txBody>
      </p:sp>
      <p:sp>
        <p:nvSpPr>
          <p:cNvPr id="13" name="PoljeZBesedilom 12">
            <a:extLst>
              <a:ext uri="{FF2B5EF4-FFF2-40B4-BE49-F238E27FC236}">
                <a16:creationId xmlns:a16="http://schemas.microsoft.com/office/drawing/2014/main" id="{3E286CCC-BCC5-7207-7BA7-AFF6C68CFE6E}"/>
              </a:ext>
            </a:extLst>
          </p:cNvPr>
          <p:cNvSpPr txBox="1"/>
          <p:nvPr/>
        </p:nvSpPr>
        <p:spPr>
          <a:xfrm>
            <a:off x="5056599" y="3976794"/>
            <a:ext cx="2087227" cy="923330"/>
          </a:xfrm>
          <a:prstGeom prst="rect">
            <a:avLst/>
          </a:prstGeom>
          <a:noFill/>
        </p:spPr>
        <p:txBody>
          <a:bodyPr wrap="square">
            <a:spAutoFit/>
          </a:bodyPr>
          <a:lstStyle/>
          <a:p>
            <a:r>
              <a:rPr lang="sl-SI" dirty="0">
                <a:solidFill>
                  <a:schemeClr val="bg1"/>
                </a:solidFill>
              </a:rPr>
              <a:t>Nova javna kolesarnica Železniška postaja</a:t>
            </a:r>
          </a:p>
        </p:txBody>
      </p:sp>
      <p:sp>
        <p:nvSpPr>
          <p:cNvPr id="14" name="Puščica: desno 13">
            <a:extLst>
              <a:ext uri="{FF2B5EF4-FFF2-40B4-BE49-F238E27FC236}">
                <a16:creationId xmlns:a16="http://schemas.microsoft.com/office/drawing/2014/main" id="{14666909-3E2F-D8DE-39D6-F51368A21CB9}"/>
              </a:ext>
            </a:extLst>
          </p:cNvPr>
          <p:cNvSpPr/>
          <p:nvPr/>
        </p:nvSpPr>
        <p:spPr>
          <a:xfrm rot="10800000">
            <a:off x="4791480" y="1141357"/>
            <a:ext cx="2263140" cy="1998550"/>
          </a:xfrm>
          <a:prstGeom prst="rightArrow">
            <a:avLst>
              <a:gd name="adj1" fmla="val 90415"/>
              <a:gd name="adj2" fmla="val 28649"/>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l-SI"/>
          </a:p>
        </p:txBody>
      </p:sp>
      <p:sp>
        <p:nvSpPr>
          <p:cNvPr id="10" name="PoljeZBesedilom 9">
            <a:extLst>
              <a:ext uri="{FF2B5EF4-FFF2-40B4-BE49-F238E27FC236}">
                <a16:creationId xmlns:a16="http://schemas.microsoft.com/office/drawing/2014/main" id="{0EA73E41-ED44-9060-7D03-D5FE99E0D399}"/>
              </a:ext>
            </a:extLst>
          </p:cNvPr>
          <p:cNvSpPr txBox="1"/>
          <p:nvPr/>
        </p:nvSpPr>
        <p:spPr>
          <a:xfrm>
            <a:off x="5052386" y="1390905"/>
            <a:ext cx="2087227" cy="1754326"/>
          </a:xfrm>
          <a:prstGeom prst="rect">
            <a:avLst/>
          </a:prstGeom>
          <a:noFill/>
        </p:spPr>
        <p:txBody>
          <a:bodyPr wrap="square">
            <a:spAutoFit/>
          </a:bodyPr>
          <a:lstStyle/>
          <a:p>
            <a:r>
              <a:rPr lang="sl-SI" dirty="0">
                <a:solidFill>
                  <a:schemeClr val="bg1"/>
                </a:solidFill>
              </a:rPr>
              <a:t>20 postajališč MONG</a:t>
            </a:r>
          </a:p>
          <a:p>
            <a:r>
              <a:rPr lang="sl-SI" dirty="0">
                <a:solidFill>
                  <a:schemeClr val="bg1"/>
                </a:solidFill>
              </a:rPr>
              <a:t>1 postajališče ŠV</a:t>
            </a:r>
          </a:p>
          <a:p>
            <a:r>
              <a:rPr lang="sl-SI" dirty="0">
                <a:solidFill>
                  <a:schemeClr val="bg1"/>
                </a:solidFill>
              </a:rPr>
              <a:t>6 postajališč GO (IT)</a:t>
            </a:r>
          </a:p>
          <a:p>
            <a:r>
              <a:rPr lang="sl-SI" dirty="0">
                <a:solidFill>
                  <a:schemeClr val="bg1"/>
                </a:solidFill>
              </a:rPr>
              <a:t>Skupaj 91 koles</a:t>
            </a:r>
          </a:p>
          <a:p>
            <a:endParaRPr lang="sl-SI" dirty="0">
              <a:solidFill>
                <a:schemeClr val="bg1"/>
              </a:solidFill>
            </a:endParaRPr>
          </a:p>
        </p:txBody>
      </p:sp>
      <p:sp>
        <p:nvSpPr>
          <p:cNvPr id="18" name="PoljeZBesedilom 17">
            <a:extLst>
              <a:ext uri="{FF2B5EF4-FFF2-40B4-BE49-F238E27FC236}">
                <a16:creationId xmlns:a16="http://schemas.microsoft.com/office/drawing/2014/main" id="{61A5FF38-55B7-DF71-31B0-4233E4BDE4AB}"/>
              </a:ext>
            </a:extLst>
          </p:cNvPr>
          <p:cNvSpPr txBox="1"/>
          <p:nvPr/>
        </p:nvSpPr>
        <p:spPr>
          <a:xfrm>
            <a:off x="6647245" y="85942"/>
            <a:ext cx="2409609" cy="769441"/>
          </a:xfrm>
          <a:prstGeom prst="rect">
            <a:avLst/>
          </a:prstGeom>
          <a:noFill/>
        </p:spPr>
        <p:txBody>
          <a:bodyPr wrap="square">
            <a:spAutoFit/>
          </a:bodyPr>
          <a:lstStyle/>
          <a:p>
            <a:r>
              <a:rPr lang="sl-SI" sz="4400" dirty="0">
                <a:solidFill>
                  <a:srgbClr val="002060"/>
                </a:solidFill>
              </a:rPr>
              <a:t>/ Kole.inf. </a:t>
            </a:r>
          </a:p>
        </p:txBody>
      </p:sp>
    </p:spTree>
    <p:extLst>
      <p:ext uri="{BB962C8B-B14F-4D97-AF65-F5344CB8AC3E}">
        <p14:creationId xmlns:p14="http://schemas.microsoft.com/office/powerpoint/2010/main" val="1300579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6" grpId="0" animBg="1"/>
      <p:bldP spid="15" grpId="0" animBg="1"/>
      <p:bldP spid="11" grpId="0"/>
      <p:bldP spid="12" grpId="0"/>
      <p:bldP spid="13" grpId="0"/>
      <p:bldP spid="14" grpId="0" animBg="1"/>
      <p:bldP spid="10" grpId="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8">
            <a:extLst>
              <a:ext uri="{FF2B5EF4-FFF2-40B4-BE49-F238E27FC236}">
                <a16:creationId xmlns:a16="http://schemas.microsoft.com/office/drawing/2014/main" id="{B0F44B1A-F95E-2468-B3C4-4CFBCFC007A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l-SI"/>
          </a:p>
        </p:txBody>
      </p:sp>
      <p:sp>
        <p:nvSpPr>
          <p:cNvPr id="14" name="PoljeZBesedilom 13">
            <a:extLst>
              <a:ext uri="{FF2B5EF4-FFF2-40B4-BE49-F238E27FC236}">
                <a16:creationId xmlns:a16="http://schemas.microsoft.com/office/drawing/2014/main" id="{897D89DF-A11D-767F-1780-8E23A59FAA91}"/>
              </a:ext>
            </a:extLst>
          </p:cNvPr>
          <p:cNvSpPr txBox="1"/>
          <p:nvPr/>
        </p:nvSpPr>
        <p:spPr>
          <a:xfrm>
            <a:off x="365760" y="1607820"/>
            <a:ext cx="8244840" cy="1200329"/>
          </a:xfrm>
          <a:prstGeom prst="rect">
            <a:avLst/>
          </a:prstGeom>
          <a:noFill/>
        </p:spPr>
        <p:txBody>
          <a:bodyPr wrap="square" rtlCol="0">
            <a:spAutoFit/>
          </a:bodyPr>
          <a:lstStyle/>
          <a:p>
            <a:pPr marL="285750" indent="-285750">
              <a:buFont typeface="Arial" panose="020B0604020202020204" pitchFamily="34" charset="0"/>
              <a:buChar char="•"/>
            </a:pPr>
            <a:r>
              <a:rPr lang="sl-SI" dirty="0"/>
              <a:t>JR za projektov s področja varstva okolja – vezano na tematiko ETM</a:t>
            </a:r>
          </a:p>
          <a:p>
            <a:pPr marL="285750" indent="-285750">
              <a:buFont typeface="Arial" panose="020B0604020202020204" pitchFamily="34" charset="0"/>
              <a:buChar char="•"/>
            </a:pPr>
            <a:endParaRPr lang="sl-SI" dirty="0"/>
          </a:p>
          <a:p>
            <a:pPr marL="285750" indent="-285750">
              <a:buFont typeface="Arial" panose="020B0604020202020204" pitchFamily="34" charset="0"/>
              <a:buChar char="•"/>
            </a:pPr>
            <a:r>
              <a:rPr lang="sl-SI" dirty="0"/>
              <a:t>Goriški festival trajnostne mobilnosti in športa 23.9.2025</a:t>
            </a:r>
          </a:p>
          <a:p>
            <a:endParaRPr lang="sl-SI" dirty="0"/>
          </a:p>
        </p:txBody>
      </p:sp>
      <p:pic>
        <p:nvPicPr>
          <p:cNvPr id="16" name="Slika 15">
            <a:extLst>
              <a:ext uri="{FF2B5EF4-FFF2-40B4-BE49-F238E27FC236}">
                <a16:creationId xmlns:a16="http://schemas.microsoft.com/office/drawing/2014/main" id="{CF2426C9-6E08-580D-FE39-81AB9DFF0152}"/>
              </a:ext>
            </a:extLst>
          </p:cNvPr>
          <p:cNvPicPr>
            <a:picLocks noChangeAspect="1"/>
          </p:cNvPicPr>
          <p:nvPr/>
        </p:nvPicPr>
        <p:blipFill>
          <a:blip r:embed="rId2"/>
          <a:srcRect l="25124" t="15889" r="42125" b="35555"/>
          <a:stretch/>
        </p:blipFill>
        <p:spPr>
          <a:xfrm>
            <a:off x="550701" y="2609968"/>
            <a:ext cx="2596359" cy="2165284"/>
          </a:xfrm>
          <a:prstGeom prst="rect">
            <a:avLst/>
          </a:prstGeom>
        </p:spPr>
      </p:pic>
      <p:sp>
        <p:nvSpPr>
          <p:cNvPr id="21" name="PoljeZBesedilom 20">
            <a:extLst>
              <a:ext uri="{FF2B5EF4-FFF2-40B4-BE49-F238E27FC236}">
                <a16:creationId xmlns:a16="http://schemas.microsoft.com/office/drawing/2014/main" id="{5D547ABC-7FFA-855A-4960-4033BCD34B47}"/>
              </a:ext>
            </a:extLst>
          </p:cNvPr>
          <p:cNvSpPr txBox="1"/>
          <p:nvPr/>
        </p:nvSpPr>
        <p:spPr>
          <a:xfrm>
            <a:off x="6739890" y="1173718"/>
            <a:ext cx="1318260" cy="369332"/>
          </a:xfrm>
          <a:prstGeom prst="rect">
            <a:avLst/>
          </a:prstGeom>
          <a:noFill/>
        </p:spPr>
        <p:txBody>
          <a:bodyPr wrap="square" rtlCol="0">
            <a:spAutoFit/>
          </a:bodyPr>
          <a:lstStyle/>
          <a:p>
            <a:r>
              <a:rPr lang="sl-SI" b="1" dirty="0">
                <a:solidFill>
                  <a:srgbClr val="000000"/>
                </a:solidFill>
                <a:latin typeface="Aptos" panose="020B0004020202020204" pitchFamily="34" charset="0"/>
                <a:ea typeface="Calibri" panose="020F0502020204030204" pitchFamily="34" charset="0"/>
                <a:cs typeface="Aptos" panose="020B0004020202020204" pitchFamily="34" charset="0"/>
              </a:rPr>
              <a:t>ARTCYCLE</a:t>
            </a:r>
            <a:endParaRPr lang="sl-SI" dirty="0"/>
          </a:p>
        </p:txBody>
      </p:sp>
      <p:pic>
        <p:nvPicPr>
          <p:cNvPr id="23" name="Slika 22">
            <a:extLst>
              <a:ext uri="{FF2B5EF4-FFF2-40B4-BE49-F238E27FC236}">
                <a16:creationId xmlns:a16="http://schemas.microsoft.com/office/drawing/2014/main" id="{98D9A757-1756-5D62-DE75-530BE54ABAAF}"/>
              </a:ext>
            </a:extLst>
          </p:cNvPr>
          <p:cNvPicPr>
            <a:picLocks noChangeAspect="1"/>
          </p:cNvPicPr>
          <p:nvPr/>
        </p:nvPicPr>
        <p:blipFill>
          <a:blip r:embed="rId3"/>
          <a:srcRect l="27562" t="30666" r="18422" b="19000"/>
          <a:stretch/>
        </p:blipFill>
        <p:spPr>
          <a:xfrm>
            <a:off x="5606415" y="3406139"/>
            <a:ext cx="6585585" cy="3451860"/>
          </a:xfrm>
          <a:prstGeom prst="rect">
            <a:avLst/>
          </a:prstGeom>
        </p:spPr>
      </p:pic>
      <p:pic>
        <p:nvPicPr>
          <p:cNvPr id="20" name="Slika 19" descr="Slika, ki vsebuje besede kolo, pnevmatika, na prostem, vozilo&#10;&#10;Vsebina, ustvarjena z umetno inteligenco, morda ni pravilna.">
            <a:extLst>
              <a:ext uri="{FF2B5EF4-FFF2-40B4-BE49-F238E27FC236}">
                <a16:creationId xmlns:a16="http://schemas.microsoft.com/office/drawing/2014/main" id="{F9E4456E-687C-017E-D453-E4A408E6355A}"/>
              </a:ext>
            </a:extLst>
          </p:cNvPr>
          <p:cNvPicPr>
            <a:picLocks noChangeAspect="1"/>
          </p:cNvPicPr>
          <p:nvPr/>
        </p:nvPicPr>
        <p:blipFill>
          <a:blip r:embed="rId4"/>
          <a:stretch>
            <a:fillRect/>
          </a:stretch>
        </p:blipFill>
        <p:spPr>
          <a:xfrm>
            <a:off x="8117361" y="1127998"/>
            <a:ext cx="4074639" cy="2716426"/>
          </a:xfrm>
          <a:prstGeom prst="rect">
            <a:avLst/>
          </a:prstGeom>
        </p:spPr>
      </p:pic>
      <p:sp>
        <p:nvSpPr>
          <p:cNvPr id="18" name="PoljeZBesedilom 17">
            <a:extLst>
              <a:ext uri="{FF2B5EF4-FFF2-40B4-BE49-F238E27FC236}">
                <a16:creationId xmlns:a16="http://schemas.microsoft.com/office/drawing/2014/main" id="{3D00B6BD-C2A0-F860-9656-8B3E10F35E5E}"/>
              </a:ext>
            </a:extLst>
          </p:cNvPr>
          <p:cNvSpPr txBox="1"/>
          <p:nvPr/>
        </p:nvSpPr>
        <p:spPr>
          <a:xfrm>
            <a:off x="5547204" y="3526273"/>
            <a:ext cx="1463196" cy="369332"/>
          </a:xfrm>
          <a:prstGeom prst="rect">
            <a:avLst/>
          </a:prstGeom>
          <a:noFill/>
        </p:spPr>
        <p:txBody>
          <a:bodyPr wrap="square" rtlCol="0">
            <a:spAutoFit/>
          </a:bodyPr>
          <a:lstStyle/>
          <a:p>
            <a:r>
              <a:rPr lang="sl-SI" sz="1800" b="1" dirty="0">
                <a:solidFill>
                  <a:srgbClr val="000000"/>
                </a:solidFill>
                <a:effectLst/>
                <a:latin typeface="Aptos" panose="020B0004020202020204" pitchFamily="34" charset="0"/>
                <a:ea typeface="Calibri" panose="020F0502020204030204" pitchFamily="34" charset="0"/>
                <a:cs typeface="Aptos" panose="020B0004020202020204" pitchFamily="34" charset="0"/>
              </a:rPr>
              <a:t>GREEN2GO</a:t>
            </a:r>
            <a:endParaRPr lang="sl-SI" dirty="0"/>
          </a:p>
        </p:txBody>
      </p:sp>
      <p:pic>
        <p:nvPicPr>
          <p:cNvPr id="6162" name="Picture 18">
            <a:extLst>
              <a:ext uri="{FF2B5EF4-FFF2-40B4-BE49-F238E27FC236}">
                <a16:creationId xmlns:a16="http://schemas.microsoft.com/office/drawing/2014/main" id="{4405F7A4-EA8D-6DCC-D2FD-54FB82642A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69280" y="6435004"/>
            <a:ext cx="2448081" cy="422995"/>
          </a:xfrm>
          <a:prstGeom prst="rect">
            <a:avLst/>
          </a:prstGeom>
          <a:noFill/>
          <a:extLst>
            <a:ext uri="{909E8E84-426E-40DD-AFC4-6F175D3DCCD1}">
              <a14:hiddenFill xmlns:a14="http://schemas.microsoft.com/office/drawing/2010/main">
                <a:solidFill>
                  <a:srgbClr val="FFFFFF"/>
                </a:solidFill>
              </a14:hiddenFill>
            </a:ext>
          </a:extLst>
        </p:spPr>
      </p:pic>
      <p:sp>
        <p:nvSpPr>
          <p:cNvPr id="24" name="PoljeZBesedilom 23">
            <a:extLst>
              <a:ext uri="{FF2B5EF4-FFF2-40B4-BE49-F238E27FC236}">
                <a16:creationId xmlns:a16="http://schemas.microsoft.com/office/drawing/2014/main" id="{AB23920D-BF20-AFBB-B4AC-2A86271C3EBF}"/>
              </a:ext>
            </a:extLst>
          </p:cNvPr>
          <p:cNvSpPr txBox="1"/>
          <p:nvPr/>
        </p:nvSpPr>
        <p:spPr>
          <a:xfrm>
            <a:off x="6647246" y="85942"/>
            <a:ext cx="2091190" cy="769441"/>
          </a:xfrm>
          <a:prstGeom prst="rect">
            <a:avLst/>
          </a:prstGeom>
          <a:noFill/>
        </p:spPr>
        <p:txBody>
          <a:bodyPr wrap="square">
            <a:spAutoFit/>
          </a:bodyPr>
          <a:lstStyle/>
          <a:p>
            <a:r>
              <a:rPr lang="sl-SI" sz="4400" dirty="0">
                <a:solidFill>
                  <a:srgbClr val="002060"/>
                </a:solidFill>
              </a:rPr>
              <a:t>/ ETM </a:t>
            </a:r>
          </a:p>
        </p:txBody>
      </p:sp>
    </p:spTree>
    <p:extLst>
      <p:ext uri="{BB962C8B-B14F-4D97-AF65-F5344CB8AC3E}">
        <p14:creationId xmlns:p14="http://schemas.microsoft.com/office/powerpoint/2010/main" val="895307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18" grpId="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E3F2D29A-6C6F-E496-07B4-C9DD6CFC0E3C}"/>
              </a:ext>
            </a:extLst>
          </p:cNvPr>
          <p:cNvSpPr>
            <a:spLocks noGrp="1"/>
          </p:cNvSpPr>
          <p:nvPr>
            <p:ph type="title"/>
          </p:nvPr>
        </p:nvSpPr>
        <p:spPr/>
        <p:txBody>
          <a:bodyPr>
            <a:normAutofit fontScale="90000"/>
          </a:bodyPr>
          <a:lstStyle/>
          <a:p>
            <a:r>
              <a:rPr lang="sl-SI" dirty="0"/>
              <a:t>Dostopnost </a:t>
            </a:r>
            <a:r>
              <a:rPr lang="sl-SI" dirty="0" err="1"/>
              <a:t>Rafutskega</a:t>
            </a:r>
            <a:r>
              <a:rPr lang="sl-SI" dirty="0"/>
              <a:t> parka</a:t>
            </a:r>
          </a:p>
        </p:txBody>
      </p:sp>
      <p:sp>
        <p:nvSpPr>
          <p:cNvPr id="4" name="PoljeZBesedilom 3">
            <a:extLst>
              <a:ext uri="{FF2B5EF4-FFF2-40B4-BE49-F238E27FC236}">
                <a16:creationId xmlns:a16="http://schemas.microsoft.com/office/drawing/2014/main" id="{44F5D32C-F12F-8649-128F-6EA5B2EC45A0}"/>
              </a:ext>
            </a:extLst>
          </p:cNvPr>
          <p:cNvSpPr txBox="1"/>
          <p:nvPr/>
        </p:nvSpPr>
        <p:spPr>
          <a:xfrm>
            <a:off x="6380546" y="98642"/>
            <a:ext cx="2712654" cy="769441"/>
          </a:xfrm>
          <a:prstGeom prst="rect">
            <a:avLst/>
          </a:prstGeom>
          <a:noFill/>
        </p:spPr>
        <p:txBody>
          <a:bodyPr wrap="square">
            <a:spAutoFit/>
          </a:bodyPr>
          <a:lstStyle/>
          <a:p>
            <a:r>
              <a:rPr lang="sl-SI" sz="4400" dirty="0">
                <a:solidFill>
                  <a:srgbClr val="002060"/>
                </a:solidFill>
              </a:rPr>
              <a:t> Investicije </a:t>
            </a:r>
          </a:p>
        </p:txBody>
      </p:sp>
      <p:pic>
        <p:nvPicPr>
          <p:cNvPr id="11268" name="Picture 4" descr="Rafutski park - LUZ">
            <a:extLst>
              <a:ext uri="{FF2B5EF4-FFF2-40B4-BE49-F238E27FC236}">
                <a16:creationId xmlns:a16="http://schemas.microsoft.com/office/drawing/2014/main" id="{E5BA0A9A-F96C-6C8A-64CC-C3AE743B57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472" y="1906350"/>
            <a:ext cx="6921500" cy="4609719"/>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V Rafutski park se najhitreje in najlaže pride peš ali s kolesom -  Primorske novice">
            <a:extLst>
              <a:ext uri="{FF2B5EF4-FFF2-40B4-BE49-F238E27FC236}">
                <a16:creationId xmlns:a16="http://schemas.microsoft.com/office/drawing/2014/main" id="{D29D8278-BC79-E478-E80F-169E4EB67D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472" y="1906350"/>
            <a:ext cx="6143089" cy="4609718"/>
          </a:xfrm>
          <a:prstGeom prst="rect">
            <a:avLst/>
          </a:prstGeom>
          <a:noFill/>
          <a:extLst>
            <a:ext uri="{909E8E84-426E-40DD-AFC4-6F175D3DCCD1}">
              <a14:hiddenFill xmlns:a14="http://schemas.microsoft.com/office/drawing/2010/main">
                <a:solidFill>
                  <a:srgbClr val="FFFFFF"/>
                </a:solidFill>
              </a14:hiddenFill>
            </a:ext>
          </a:extLst>
        </p:spPr>
      </p:pic>
      <p:pic>
        <p:nvPicPr>
          <p:cNvPr id="8" name="Slika 7">
            <a:extLst>
              <a:ext uri="{FF2B5EF4-FFF2-40B4-BE49-F238E27FC236}">
                <a16:creationId xmlns:a16="http://schemas.microsoft.com/office/drawing/2014/main" id="{3D6AF74B-C6B0-97A8-8002-DB3BA6F0A483}"/>
              </a:ext>
            </a:extLst>
          </p:cNvPr>
          <p:cNvPicPr>
            <a:picLocks noChangeAspect="1"/>
          </p:cNvPicPr>
          <p:nvPr/>
        </p:nvPicPr>
        <p:blipFill>
          <a:blip r:embed="rId4"/>
          <a:srcRect l="15313" t="14445" r="11666" b="4700"/>
          <a:stretch/>
        </p:blipFill>
        <p:spPr>
          <a:xfrm>
            <a:off x="1422400" y="1886723"/>
            <a:ext cx="7400942" cy="4609718"/>
          </a:xfrm>
          <a:prstGeom prst="rect">
            <a:avLst/>
          </a:prstGeom>
        </p:spPr>
      </p:pic>
      <p:pic>
        <p:nvPicPr>
          <p:cNvPr id="6" name="Slika 5">
            <a:extLst>
              <a:ext uri="{FF2B5EF4-FFF2-40B4-BE49-F238E27FC236}">
                <a16:creationId xmlns:a16="http://schemas.microsoft.com/office/drawing/2014/main" id="{C7F46AFB-C840-22F2-BCB5-EA71EC5A7482}"/>
              </a:ext>
            </a:extLst>
          </p:cNvPr>
          <p:cNvPicPr>
            <a:picLocks noChangeAspect="1"/>
          </p:cNvPicPr>
          <p:nvPr/>
        </p:nvPicPr>
        <p:blipFill>
          <a:blip r:embed="rId5"/>
          <a:srcRect l="10937" t="12658" r="2500" b="15741"/>
          <a:stretch/>
        </p:blipFill>
        <p:spPr>
          <a:xfrm>
            <a:off x="723900" y="1861640"/>
            <a:ext cx="10045700" cy="4674056"/>
          </a:xfrm>
          <a:prstGeom prst="rect">
            <a:avLst/>
          </a:prstGeom>
        </p:spPr>
      </p:pic>
      <p:pic>
        <p:nvPicPr>
          <p:cNvPr id="10" name="Slika 9" descr="Slika, ki vsebuje besede na prostem, rastlina, tla, pot&#10;&#10;Vsebina, ustvarjena z umetno inteligenco, morda ni pravilna.">
            <a:extLst>
              <a:ext uri="{FF2B5EF4-FFF2-40B4-BE49-F238E27FC236}">
                <a16:creationId xmlns:a16="http://schemas.microsoft.com/office/drawing/2014/main" id="{8813DDE1-53EF-75F3-5DAE-EBA2783F3EB5}"/>
              </a:ext>
            </a:extLst>
          </p:cNvPr>
          <p:cNvPicPr>
            <a:picLocks noChangeAspect="1"/>
          </p:cNvPicPr>
          <p:nvPr/>
        </p:nvPicPr>
        <p:blipFill>
          <a:blip r:embed="rId6"/>
          <a:stretch>
            <a:fillRect/>
          </a:stretch>
        </p:blipFill>
        <p:spPr>
          <a:xfrm rot="5400000">
            <a:off x="1021019" y="1498473"/>
            <a:ext cx="6858000" cy="3861054"/>
          </a:xfrm>
          <a:prstGeom prst="rect">
            <a:avLst/>
          </a:prstGeom>
        </p:spPr>
      </p:pic>
      <p:pic>
        <p:nvPicPr>
          <p:cNvPr id="13" name="Slika 12" descr="Slika, ki vsebuje besede na prostem, znak, nebo, prometni znak&#10;&#10;Vsebina, ustvarjena z umetno inteligenco, morda ni pravilna.">
            <a:extLst>
              <a:ext uri="{FF2B5EF4-FFF2-40B4-BE49-F238E27FC236}">
                <a16:creationId xmlns:a16="http://schemas.microsoft.com/office/drawing/2014/main" id="{6EB86C60-CD1D-98CB-18EB-C9B6B58F9E35}"/>
              </a:ext>
            </a:extLst>
          </p:cNvPr>
          <p:cNvPicPr>
            <a:picLocks noChangeAspect="1"/>
          </p:cNvPicPr>
          <p:nvPr/>
        </p:nvPicPr>
        <p:blipFill>
          <a:blip r:embed="rId7"/>
          <a:stretch>
            <a:fillRect/>
          </a:stretch>
        </p:blipFill>
        <p:spPr>
          <a:xfrm rot="5400000">
            <a:off x="4820142" y="1498473"/>
            <a:ext cx="6858000" cy="3861054"/>
          </a:xfrm>
          <a:prstGeom prst="rect">
            <a:avLst/>
          </a:prstGeom>
        </p:spPr>
      </p:pic>
    </p:spTree>
    <p:extLst>
      <p:ext uri="{BB962C8B-B14F-4D97-AF65-F5344CB8AC3E}">
        <p14:creationId xmlns:p14="http://schemas.microsoft.com/office/powerpoint/2010/main" val="1491597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1239D99C-2996-14B5-F86E-B4CD4433AE07}"/>
              </a:ext>
            </a:extLst>
          </p:cNvPr>
          <p:cNvSpPr>
            <a:spLocks noGrp="1"/>
          </p:cNvSpPr>
          <p:nvPr>
            <p:ph type="title"/>
          </p:nvPr>
        </p:nvSpPr>
        <p:spPr>
          <a:xfrm>
            <a:off x="144780" y="1272187"/>
            <a:ext cx="8153400" cy="546100"/>
          </a:xfrm>
        </p:spPr>
        <p:txBody>
          <a:bodyPr>
            <a:normAutofit fontScale="90000"/>
          </a:bodyPr>
          <a:lstStyle/>
          <a:p>
            <a:r>
              <a:rPr lang="sl-SI" dirty="0"/>
              <a:t>Železniška postaja Nova Gorica</a:t>
            </a:r>
          </a:p>
        </p:txBody>
      </p:sp>
      <p:pic>
        <p:nvPicPr>
          <p:cNvPr id="5" name="Slika 4" descr="Slika, ki vsebuje besede nebo, na prostem, tla, drevo&#10;&#10;Vsebina, ustvarjena z umetno inteligenco, morda ni pravilna.">
            <a:extLst>
              <a:ext uri="{FF2B5EF4-FFF2-40B4-BE49-F238E27FC236}">
                <a16:creationId xmlns:a16="http://schemas.microsoft.com/office/drawing/2014/main" id="{1B0008D8-A04B-EA1D-88FA-E29CA59FE9FD}"/>
              </a:ext>
            </a:extLst>
          </p:cNvPr>
          <p:cNvPicPr>
            <a:picLocks noChangeAspect="1"/>
          </p:cNvPicPr>
          <p:nvPr/>
        </p:nvPicPr>
        <p:blipFill>
          <a:blip r:embed="rId2"/>
          <a:stretch>
            <a:fillRect/>
          </a:stretch>
        </p:blipFill>
        <p:spPr>
          <a:xfrm>
            <a:off x="-6767" y="-17587"/>
            <a:ext cx="12181172" cy="6858000"/>
          </a:xfrm>
          <a:prstGeom prst="rect">
            <a:avLst/>
          </a:prstGeom>
        </p:spPr>
      </p:pic>
      <p:pic>
        <p:nvPicPr>
          <p:cNvPr id="7" name="Slika 6" descr="Slika, ki vsebuje besede na prostem, nebo, oblak, drevo&#10;&#10;Vsebina, ustvarjena z umetno inteligenco, morda ni pravilna.">
            <a:extLst>
              <a:ext uri="{FF2B5EF4-FFF2-40B4-BE49-F238E27FC236}">
                <a16:creationId xmlns:a16="http://schemas.microsoft.com/office/drawing/2014/main" id="{349B25DE-9025-62FF-6C65-2B22DDA011E8}"/>
              </a:ext>
            </a:extLst>
          </p:cNvPr>
          <p:cNvPicPr>
            <a:picLocks noChangeAspect="1"/>
          </p:cNvPicPr>
          <p:nvPr/>
        </p:nvPicPr>
        <p:blipFill>
          <a:blip r:embed="rId3"/>
          <a:stretch>
            <a:fillRect/>
          </a:stretch>
        </p:blipFill>
        <p:spPr>
          <a:xfrm>
            <a:off x="8121" y="-12420"/>
            <a:ext cx="12181172" cy="6858000"/>
          </a:xfrm>
          <a:prstGeom prst="rect">
            <a:avLst/>
          </a:prstGeom>
        </p:spPr>
      </p:pic>
      <p:pic>
        <p:nvPicPr>
          <p:cNvPr id="9" name="Slika 8" descr="Slika, ki vsebuje besede na prostem, nebo, tla, oblak&#10;&#10;Vsebina, ustvarjena z umetno inteligenco, morda ni pravilna.">
            <a:extLst>
              <a:ext uri="{FF2B5EF4-FFF2-40B4-BE49-F238E27FC236}">
                <a16:creationId xmlns:a16="http://schemas.microsoft.com/office/drawing/2014/main" id="{648273B5-5A4F-DC14-1177-3BCD6262AECD}"/>
              </a:ext>
            </a:extLst>
          </p:cNvPr>
          <p:cNvPicPr>
            <a:picLocks noChangeAspect="1"/>
          </p:cNvPicPr>
          <p:nvPr/>
        </p:nvPicPr>
        <p:blipFill>
          <a:blip r:embed="rId4"/>
          <a:stretch>
            <a:fillRect/>
          </a:stretch>
        </p:blipFill>
        <p:spPr>
          <a:xfrm>
            <a:off x="-8121" y="-13373"/>
            <a:ext cx="12181172" cy="6858000"/>
          </a:xfrm>
          <a:prstGeom prst="rect">
            <a:avLst/>
          </a:prstGeom>
        </p:spPr>
      </p:pic>
      <p:pic>
        <p:nvPicPr>
          <p:cNvPr id="11" name="Slika 10" descr="Slika, ki vsebuje besede na prostem, oblak, nebo, tla&#10;&#10;Vsebina, ustvarjena z umetno inteligenco, morda ni pravilna.">
            <a:extLst>
              <a:ext uri="{FF2B5EF4-FFF2-40B4-BE49-F238E27FC236}">
                <a16:creationId xmlns:a16="http://schemas.microsoft.com/office/drawing/2014/main" id="{A15A3332-C7F4-5479-AA1D-36A0590B523B}"/>
              </a:ext>
            </a:extLst>
          </p:cNvPr>
          <p:cNvPicPr>
            <a:picLocks noChangeAspect="1"/>
          </p:cNvPicPr>
          <p:nvPr/>
        </p:nvPicPr>
        <p:blipFill>
          <a:blip r:embed="rId5"/>
          <a:stretch>
            <a:fillRect/>
          </a:stretch>
        </p:blipFill>
        <p:spPr>
          <a:xfrm>
            <a:off x="-6767" y="-25541"/>
            <a:ext cx="12181172" cy="6858000"/>
          </a:xfrm>
          <a:prstGeom prst="rect">
            <a:avLst/>
          </a:prstGeom>
        </p:spPr>
      </p:pic>
      <p:pic>
        <p:nvPicPr>
          <p:cNvPr id="13" name="Slika 12" descr="Slika, ki vsebuje besede nebo, na prostem, tla, drevo&#10;&#10;Vsebina, ustvarjena z umetno inteligenco, morda ni pravilna.">
            <a:extLst>
              <a:ext uri="{FF2B5EF4-FFF2-40B4-BE49-F238E27FC236}">
                <a16:creationId xmlns:a16="http://schemas.microsoft.com/office/drawing/2014/main" id="{0B59927E-3853-35F7-36F7-662E2AD91AC8}"/>
              </a:ext>
            </a:extLst>
          </p:cNvPr>
          <p:cNvPicPr>
            <a:picLocks noChangeAspect="1"/>
          </p:cNvPicPr>
          <p:nvPr/>
        </p:nvPicPr>
        <p:blipFill>
          <a:blip r:embed="rId6"/>
          <a:stretch>
            <a:fillRect/>
          </a:stretch>
        </p:blipFill>
        <p:spPr>
          <a:xfrm>
            <a:off x="-10828" y="-15480"/>
            <a:ext cx="12181172" cy="6858000"/>
          </a:xfrm>
          <a:prstGeom prst="rect">
            <a:avLst/>
          </a:prstGeom>
        </p:spPr>
      </p:pic>
      <p:pic>
        <p:nvPicPr>
          <p:cNvPr id="15" name="Slika 14" descr="Slika, ki vsebuje besede na prostem, nebo, tla, kopensko vozilo&#10;&#10;Vsebina, ustvarjena z umetno inteligenco, morda ni pravilna.">
            <a:extLst>
              <a:ext uri="{FF2B5EF4-FFF2-40B4-BE49-F238E27FC236}">
                <a16:creationId xmlns:a16="http://schemas.microsoft.com/office/drawing/2014/main" id="{F2F19105-1696-5EFA-21D7-2805F59B795F}"/>
              </a:ext>
            </a:extLst>
          </p:cNvPr>
          <p:cNvPicPr>
            <a:picLocks noChangeAspect="1"/>
          </p:cNvPicPr>
          <p:nvPr/>
        </p:nvPicPr>
        <p:blipFill>
          <a:blip r:embed="rId7"/>
          <a:stretch>
            <a:fillRect/>
          </a:stretch>
        </p:blipFill>
        <p:spPr>
          <a:xfrm>
            <a:off x="8121" y="-29755"/>
            <a:ext cx="12181172" cy="6858000"/>
          </a:xfrm>
          <a:prstGeom prst="rect">
            <a:avLst/>
          </a:prstGeom>
        </p:spPr>
      </p:pic>
      <p:pic>
        <p:nvPicPr>
          <p:cNvPr id="17" name="Slika 16" descr="Slika, ki vsebuje besede na prostem, nebo, oblak, tla&#10;&#10;Vsebina, ustvarjena z umetno inteligenco, morda ni pravilna.">
            <a:extLst>
              <a:ext uri="{FF2B5EF4-FFF2-40B4-BE49-F238E27FC236}">
                <a16:creationId xmlns:a16="http://schemas.microsoft.com/office/drawing/2014/main" id="{818F0ED3-E16F-DABF-49C9-F8F2098D4571}"/>
              </a:ext>
            </a:extLst>
          </p:cNvPr>
          <p:cNvPicPr>
            <a:picLocks noChangeAspect="1"/>
          </p:cNvPicPr>
          <p:nvPr/>
        </p:nvPicPr>
        <p:blipFill>
          <a:blip r:embed="rId8"/>
          <a:stretch>
            <a:fillRect/>
          </a:stretch>
        </p:blipFill>
        <p:spPr>
          <a:xfrm>
            <a:off x="0" y="-38609"/>
            <a:ext cx="12181172" cy="6858000"/>
          </a:xfrm>
          <a:prstGeom prst="rect">
            <a:avLst/>
          </a:prstGeom>
        </p:spPr>
      </p:pic>
      <p:pic>
        <p:nvPicPr>
          <p:cNvPr id="19" name="Slika 18" descr="Slika, ki vsebuje besede na prostem, nebo, oblak, drevo&#10;&#10;Vsebina, ustvarjena z umetno inteligenco, morda ni pravilna.">
            <a:extLst>
              <a:ext uri="{FF2B5EF4-FFF2-40B4-BE49-F238E27FC236}">
                <a16:creationId xmlns:a16="http://schemas.microsoft.com/office/drawing/2014/main" id="{30C58998-739E-12B7-724F-9D72A9707FA5}"/>
              </a:ext>
            </a:extLst>
          </p:cNvPr>
          <p:cNvPicPr>
            <a:picLocks noChangeAspect="1"/>
          </p:cNvPicPr>
          <p:nvPr/>
        </p:nvPicPr>
        <p:blipFill>
          <a:blip r:embed="rId9"/>
          <a:stretch>
            <a:fillRect/>
          </a:stretch>
        </p:blipFill>
        <p:spPr>
          <a:xfrm>
            <a:off x="-18949" y="-21252"/>
            <a:ext cx="12181172" cy="6858000"/>
          </a:xfrm>
          <a:prstGeom prst="rect">
            <a:avLst/>
          </a:prstGeom>
        </p:spPr>
      </p:pic>
      <p:pic>
        <p:nvPicPr>
          <p:cNvPr id="21" name="Slika 20" descr="Slika, ki vsebuje besede nebo, na prostem, stavba, tla&#10;&#10;Vsebina, ustvarjena z umetno inteligenco, morda ni pravilna.">
            <a:extLst>
              <a:ext uri="{FF2B5EF4-FFF2-40B4-BE49-F238E27FC236}">
                <a16:creationId xmlns:a16="http://schemas.microsoft.com/office/drawing/2014/main" id="{1A9A7F96-A330-1593-088D-D7200C3A0778}"/>
              </a:ext>
            </a:extLst>
          </p:cNvPr>
          <p:cNvPicPr>
            <a:picLocks noChangeAspect="1"/>
          </p:cNvPicPr>
          <p:nvPr/>
        </p:nvPicPr>
        <p:blipFill>
          <a:blip r:embed="rId10"/>
          <a:stretch>
            <a:fillRect/>
          </a:stretch>
        </p:blipFill>
        <p:spPr>
          <a:xfrm>
            <a:off x="-13535" y="-10313"/>
            <a:ext cx="12181172" cy="6858000"/>
          </a:xfrm>
          <a:prstGeom prst="rect">
            <a:avLst/>
          </a:prstGeom>
        </p:spPr>
      </p:pic>
      <p:pic>
        <p:nvPicPr>
          <p:cNvPr id="25" name="Slika 24" descr="Slika, ki vsebuje besede stavba, posnetek zaslona, na prostem, vlak&#10;&#10;Vsebina, ustvarjena z umetno inteligenco, morda ni pravilna.">
            <a:extLst>
              <a:ext uri="{FF2B5EF4-FFF2-40B4-BE49-F238E27FC236}">
                <a16:creationId xmlns:a16="http://schemas.microsoft.com/office/drawing/2014/main" id="{9A99DB7D-D055-9AF1-265B-513DB85759F3}"/>
              </a:ext>
            </a:extLst>
          </p:cNvPr>
          <p:cNvPicPr>
            <a:picLocks noChangeAspect="1"/>
          </p:cNvPicPr>
          <p:nvPr/>
        </p:nvPicPr>
        <p:blipFill>
          <a:blip r:embed="rId11"/>
          <a:stretch>
            <a:fillRect/>
          </a:stretch>
        </p:blipFill>
        <p:spPr>
          <a:xfrm rot="5400000">
            <a:off x="2597317" y="1475114"/>
            <a:ext cx="6858000" cy="3861054"/>
          </a:xfrm>
          <a:prstGeom prst="rect">
            <a:avLst/>
          </a:prstGeom>
        </p:spPr>
      </p:pic>
      <p:pic>
        <p:nvPicPr>
          <p:cNvPr id="27" name="Slika 26" descr="Slika, ki vsebuje besede nebo, na prostem, vlak, tla&#10;&#10;Vsebina, ustvarjena z umetno inteligenco, morda ni pravilna.">
            <a:extLst>
              <a:ext uri="{FF2B5EF4-FFF2-40B4-BE49-F238E27FC236}">
                <a16:creationId xmlns:a16="http://schemas.microsoft.com/office/drawing/2014/main" id="{C5A36509-1D4A-6618-2775-2171FA9ABA6D}"/>
              </a:ext>
            </a:extLst>
          </p:cNvPr>
          <p:cNvPicPr>
            <a:picLocks noChangeAspect="1"/>
          </p:cNvPicPr>
          <p:nvPr/>
        </p:nvPicPr>
        <p:blipFill>
          <a:blip r:embed="rId12"/>
          <a:stretch>
            <a:fillRect/>
          </a:stretch>
        </p:blipFill>
        <p:spPr>
          <a:xfrm>
            <a:off x="-43312" y="-38609"/>
            <a:ext cx="12181172" cy="6858000"/>
          </a:xfrm>
          <a:prstGeom prst="rect">
            <a:avLst/>
          </a:prstGeom>
        </p:spPr>
      </p:pic>
      <p:pic>
        <p:nvPicPr>
          <p:cNvPr id="29" name="Slika 28" descr="Slika, ki vsebuje besede jeklo, zaprt prostor, umivalnik, kovinski&#10;&#10;Vsebina, ustvarjena z umetno inteligenco, morda ni pravilna.">
            <a:extLst>
              <a:ext uri="{FF2B5EF4-FFF2-40B4-BE49-F238E27FC236}">
                <a16:creationId xmlns:a16="http://schemas.microsoft.com/office/drawing/2014/main" id="{41DE08E6-655F-6878-1B10-26D3FA0AA32E}"/>
              </a:ext>
            </a:extLst>
          </p:cNvPr>
          <p:cNvPicPr>
            <a:picLocks noChangeAspect="1"/>
          </p:cNvPicPr>
          <p:nvPr/>
        </p:nvPicPr>
        <p:blipFill>
          <a:blip r:embed="rId13"/>
          <a:stretch>
            <a:fillRect/>
          </a:stretch>
        </p:blipFill>
        <p:spPr>
          <a:xfrm rot="5400000">
            <a:off x="2683242" y="1475114"/>
            <a:ext cx="6858000" cy="3861054"/>
          </a:xfrm>
          <a:prstGeom prst="rect">
            <a:avLst/>
          </a:prstGeom>
        </p:spPr>
      </p:pic>
      <p:pic>
        <p:nvPicPr>
          <p:cNvPr id="31" name="Slika 30" descr="Slika, ki vsebuje besede na prostem, nebo, drevo, zima&#10;&#10;Vsebina, ustvarjena z umetno inteligenco, morda ni pravilna.">
            <a:extLst>
              <a:ext uri="{FF2B5EF4-FFF2-40B4-BE49-F238E27FC236}">
                <a16:creationId xmlns:a16="http://schemas.microsoft.com/office/drawing/2014/main" id="{2DAEA953-D0FF-C469-EA76-88BC90453A25}"/>
              </a:ext>
            </a:extLst>
          </p:cNvPr>
          <p:cNvPicPr>
            <a:picLocks noChangeAspect="1"/>
          </p:cNvPicPr>
          <p:nvPr/>
        </p:nvPicPr>
        <p:blipFill>
          <a:blip r:embed="rId14"/>
          <a:stretch>
            <a:fillRect/>
          </a:stretch>
        </p:blipFill>
        <p:spPr>
          <a:xfrm>
            <a:off x="-57501" y="-29830"/>
            <a:ext cx="12181172" cy="6858000"/>
          </a:xfrm>
          <a:prstGeom prst="rect">
            <a:avLst/>
          </a:prstGeom>
        </p:spPr>
      </p:pic>
      <p:pic>
        <p:nvPicPr>
          <p:cNvPr id="33" name="Slika 32" descr="Slika, ki vsebuje besede na prostem, nebo, drevo, stavba&#10;&#10;Vsebina, ustvarjena z umetno inteligenco, morda ni pravilna.">
            <a:extLst>
              <a:ext uri="{FF2B5EF4-FFF2-40B4-BE49-F238E27FC236}">
                <a16:creationId xmlns:a16="http://schemas.microsoft.com/office/drawing/2014/main" id="{1CF03CF1-BB79-BBD1-252E-AC242607A3C7}"/>
              </a:ext>
            </a:extLst>
          </p:cNvPr>
          <p:cNvPicPr>
            <a:picLocks noChangeAspect="1"/>
          </p:cNvPicPr>
          <p:nvPr/>
        </p:nvPicPr>
        <p:blipFill>
          <a:blip r:embed="rId15"/>
          <a:stretch>
            <a:fillRect/>
          </a:stretch>
        </p:blipFill>
        <p:spPr>
          <a:xfrm>
            <a:off x="-50733" y="-31471"/>
            <a:ext cx="12181172" cy="6858000"/>
          </a:xfrm>
          <a:prstGeom prst="rect">
            <a:avLst/>
          </a:prstGeom>
        </p:spPr>
      </p:pic>
      <p:pic>
        <p:nvPicPr>
          <p:cNvPr id="35" name="Slika 34" descr="Slika, ki vsebuje besede na prostem, nebo, drevo, panorama&#10;&#10;Vsebina, ustvarjena z umetno inteligenco, morda ni pravilna.">
            <a:extLst>
              <a:ext uri="{FF2B5EF4-FFF2-40B4-BE49-F238E27FC236}">
                <a16:creationId xmlns:a16="http://schemas.microsoft.com/office/drawing/2014/main" id="{7CEF6C90-F050-B3D5-3373-6C1669E9C3D8}"/>
              </a:ext>
            </a:extLst>
          </p:cNvPr>
          <p:cNvPicPr>
            <a:picLocks noChangeAspect="1"/>
          </p:cNvPicPr>
          <p:nvPr/>
        </p:nvPicPr>
        <p:blipFill>
          <a:blip r:embed="rId16"/>
          <a:stretch>
            <a:fillRect/>
          </a:stretch>
        </p:blipFill>
        <p:spPr>
          <a:xfrm>
            <a:off x="-60208" y="1417530"/>
            <a:ext cx="12192000" cy="4447082"/>
          </a:xfrm>
          <a:prstGeom prst="rect">
            <a:avLst/>
          </a:prstGeom>
        </p:spPr>
      </p:pic>
      <p:pic>
        <p:nvPicPr>
          <p:cNvPr id="37" name="Slika 36" descr="Slika, ki vsebuje besede na prostem, nebo, oblak, drevo&#10;&#10;Vsebina, ustvarjena z umetno inteligenco, morda ni pravilna.">
            <a:extLst>
              <a:ext uri="{FF2B5EF4-FFF2-40B4-BE49-F238E27FC236}">
                <a16:creationId xmlns:a16="http://schemas.microsoft.com/office/drawing/2014/main" id="{E3F81ADD-C34D-29C7-C3CF-999D2D904283}"/>
              </a:ext>
            </a:extLst>
          </p:cNvPr>
          <p:cNvPicPr>
            <a:picLocks noChangeAspect="1"/>
          </p:cNvPicPr>
          <p:nvPr/>
        </p:nvPicPr>
        <p:blipFill>
          <a:blip r:embed="rId17"/>
          <a:stretch>
            <a:fillRect/>
          </a:stretch>
        </p:blipFill>
        <p:spPr>
          <a:xfrm>
            <a:off x="-65622" y="-11843"/>
            <a:ext cx="12181172" cy="6858000"/>
          </a:xfrm>
          <a:prstGeom prst="rect">
            <a:avLst/>
          </a:prstGeom>
        </p:spPr>
      </p:pic>
      <p:pic>
        <p:nvPicPr>
          <p:cNvPr id="39" name="Slika 38" descr="Slika, ki vsebuje besede na prostem, nebo, oblak, drevo&#10;&#10;Vsebina, ustvarjena z umetno inteligenco, morda ni pravilna.">
            <a:extLst>
              <a:ext uri="{FF2B5EF4-FFF2-40B4-BE49-F238E27FC236}">
                <a16:creationId xmlns:a16="http://schemas.microsoft.com/office/drawing/2014/main" id="{84144A04-E93C-D69F-A720-254C7F7E3B2B}"/>
              </a:ext>
            </a:extLst>
          </p:cNvPr>
          <p:cNvPicPr>
            <a:picLocks noChangeAspect="1"/>
          </p:cNvPicPr>
          <p:nvPr/>
        </p:nvPicPr>
        <p:blipFill>
          <a:blip r:embed="rId18"/>
          <a:stretch>
            <a:fillRect/>
          </a:stretch>
        </p:blipFill>
        <p:spPr>
          <a:xfrm>
            <a:off x="-38225" y="0"/>
            <a:ext cx="12181172" cy="6858000"/>
          </a:xfrm>
          <a:prstGeom prst="rect">
            <a:avLst/>
          </a:prstGeom>
        </p:spPr>
      </p:pic>
      <p:pic>
        <p:nvPicPr>
          <p:cNvPr id="41" name="Slika 40" descr="Slika, ki vsebuje besede na prostem, nebo, drevo, prizor&#10;&#10;Vsebina, ustvarjena z umetno inteligenco, morda ni pravilna.">
            <a:extLst>
              <a:ext uri="{FF2B5EF4-FFF2-40B4-BE49-F238E27FC236}">
                <a16:creationId xmlns:a16="http://schemas.microsoft.com/office/drawing/2014/main" id="{4C38D4AC-F43C-0B33-B9FB-832D61C10A15}"/>
              </a:ext>
            </a:extLst>
          </p:cNvPr>
          <p:cNvPicPr>
            <a:picLocks noChangeAspect="1"/>
          </p:cNvPicPr>
          <p:nvPr/>
        </p:nvPicPr>
        <p:blipFill>
          <a:blip r:embed="rId19"/>
          <a:stretch>
            <a:fillRect/>
          </a:stretch>
        </p:blipFill>
        <p:spPr>
          <a:xfrm>
            <a:off x="-25039" y="-29430"/>
            <a:ext cx="12181172" cy="6858000"/>
          </a:xfrm>
          <a:prstGeom prst="rect">
            <a:avLst/>
          </a:prstGeom>
        </p:spPr>
      </p:pic>
      <p:pic>
        <p:nvPicPr>
          <p:cNvPr id="43" name="Slika 42" descr="Slika, ki vsebuje besede na prostem, stavba, drevo, hiša&#10;&#10;Vsebina, ustvarjena z umetno inteligenco, morda ni pravilna.">
            <a:extLst>
              <a:ext uri="{FF2B5EF4-FFF2-40B4-BE49-F238E27FC236}">
                <a16:creationId xmlns:a16="http://schemas.microsoft.com/office/drawing/2014/main" id="{20ADE5DF-DF3C-363C-B22E-65D4F52EAC14}"/>
              </a:ext>
            </a:extLst>
          </p:cNvPr>
          <p:cNvPicPr>
            <a:picLocks noChangeAspect="1"/>
          </p:cNvPicPr>
          <p:nvPr/>
        </p:nvPicPr>
        <p:blipFill>
          <a:blip r:embed="rId20"/>
          <a:stretch>
            <a:fillRect/>
          </a:stretch>
        </p:blipFill>
        <p:spPr>
          <a:xfrm>
            <a:off x="-26207" y="10313"/>
            <a:ext cx="12181172" cy="6858000"/>
          </a:xfrm>
          <a:prstGeom prst="rect">
            <a:avLst/>
          </a:prstGeom>
        </p:spPr>
      </p:pic>
      <p:pic>
        <p:nvPicPr>
          <p:cNvPr id="45" name="Slika 44" descr="Slika, ki vsebuje besede na prostem, nebo, tla, drevo&#10;&#10;Vsebina, ustvarjena z umetno inteligenco, morda ni pravilna.">
            <a:extLst>
              <a:ext uri="{FF2B5EF4-FFF2-40B4-BE49-F238E27FC236}">
                <a16:creationId xmlns:a16="http://schemas.microsoft.com/office/drawing/2014/main" id="{2D75CB45-49B1-D1D8-E399-E628252D23B1}"/>
              </a:ext>
            </a:extLst>
          </p:cNvPr>
          <p:cNvPicPr>
            <a:picLocks noChangeAspect="1"/>
          </p:cNvPicPr>
          <p:nvPr/>
        </p:nvPicPr>
        <p:blipFill>
          <a:blip r:embed="rId21"/>
          <a:srcRect r="11740"/>
          <a:stretch/>
        </p:blipFill>
        <p:spPr>
          <a:xfrm>
            <a:off x="736679" y="-5372"/>
            <a:ext cx="10751125" cy="6858000"/>
          </a:xfrm>
          <a:prstGeom prst="rect">
            <a:avLst/>
          </a:prstGeom>
        </p:spPr>
      </p:pic>
    </p:spTree>
    <p:extLst>
      <p:ext uri="{BB962C8B-B14F-4D97-AF65-F5344CB8AC3E}">
        <p14:creationId xmlns:p14="http://schemas.microsoft.com/office/powerpoint/2010/main" val="1669821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7"/>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9"/>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1"/>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43"/>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značba mesta vsebine 3">
            <a:extLst>
              <a:ext uri="{FF2B5EF4-FFF2-40B4-BE49-F238E27FC236}">
                <a16:creationId xmlns:a16="http://schemas.microsoft.com/office/drawing/2014/main" id="{FFF13502-B095-E6A1-A3F9-E843EC4F2F1A}"/>
              </a:ext>
            </a:extLst>
          </p:cNvPr>
          <p:cNvSpPr txBox="1">
            <a:spLocks noGrp="1"/>
          </p:cNvSpPr>
          <p:nvPr>
            <p:ph idx="1"/>
          </p:nvPr>
        </p:nvSpPr>
        <p:spPr>
          <a:xfrm>
            <a:off x="3403600" y="2727269"/>
            <a:ext cx="5384800" cy="701731"/>
          </a:xfrm>
          <a:prstGeom prst="rect">
            <a:avLst/>
          </a:prstGeom>
          <a:noFill/>
        </p:spPr>
        <p:txBody>
          <a:bodyPr wrap="square">
            <a:spAutoFit/>
          </a:bodyPr>
          <a:lstStyle/>
          <a:p>
            <a:pPr marL="0" indent="0">
              <a:buNone/>
            </a:pPr>
            <a:r>
              <a:rPr lang="sl-SI" sz="4400" dirty="0">
                <a:solidFill>
                  <a:srgbClr val="002060"/>
                </a:solidFill>
              </a:rPr>
              <a:t>Hvala za pozornost!</a:t>
            </a:r>
          </a:p>
        </p:txBody>
      </p:sp>
      <p:pic>
        <p:nvPicPr>
          <p:cNvPr id="9218" name="Picture 2" descr="GO! Borderless: Nova Gorica in Gorica tik pred začetkom EPK 2025 | I feel  Slovenia">
            <a:extLst>
              <a:ext uri="{FF2B5EF4-FFF2-40B4-BE49-F238E27FC236}">
                <a16:creationId xmlns:a16="http://schemas.microsoft.com/office/drawing/2014/main" id="{6106C594-D7FB-02C7-0B96-A14859FC84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3600" y="4918074"/>
            <a:ext cx="3260378" cy="193992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pressnews.si">
            <a:extLst>
              <a:ext uri="{FF2B5EF4-FFF2-40B4-BE49-F238E27FC236}">
                <a16:creationId xmlns:a16="http://schemas.microsoft.com/office/drawing/2014/main" id="{F9A05747-843D-A0C6-3C72-24FA2A7C21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861" y="4918076"/>
            <a:ext cx="1563877" cy="1939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316770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7013-9CC2-F084-3C5F-C0630A8A66A6}"/>
              </a:ext>
            </a:extLst>
          </p:cNvPr>
          <p:cNvSpPr>
            <a:spLocks noGrp="1"/>
          </p:cNvSpPr>
          <p:nvPr>
            <p:ph type="ctrTitle"/>
          </p:nvPr>
        </p:nvSpPr>
        <p:spPr/>
        <p:txBody>
          <a:bodyPr>
            <a:normAutofit/>
          </a:bodyPr>
          <a:lstStyle/>
          <a:p>
            <a:r>
              <a:rPr lang="sl-SI" b="1" dirty="0">
                <a:effectLst>
                  <a:outerShdw blurRad="38100" dist="38100" dir="2700000" algn="tl">
                    <a:srgbClr val="000000">
                      <a:alpha val="43137"/>
                    </a:srgbClr>
                  </a:outerShdw>
                </a:effectLst>
              </a:rPr>
              <a:t>MESTNA OBČINA</a:t>
            </a:r>
            <a:br>
              <a:rPr lang="sl-SI" b="1" dirty="0">
                <a:effectLst>
                  <a:outerShdw blurRad="38100" dist="38100" dir="2700000" algn="tl">
                    <a:srgbClr val="000000">
                      <a:alpha val="43137"/>
                    </a:srgbClr>
                  </a:outerShdw>
                </a:effectLst>
              </a:rPr>
            </a:br>
            <a:r>
              <a:rPr lang="sl-SI" b="1" dirty="0">
                <a:effectLst>
                  <a:outerShdw blurRad="38100" dist="38100" dir="2700000" algn="tl">
                    <a:srgbClr val="000000">
                      <a:alpha val="43137"/>
                    </a:srgbClr>
                  </a:outerShdw>
                </a:effectLst>
              </a:rPr>
              <a:t>MARIBOR</a:t>
            </a:r>
            <a:endParaRPr lang="en-GB" b="1"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A5EA4CBE-76A4-A2D0-24D3-D2A5B924A7F4}"/>
              </a:ext>
            </a:extLst>
          </p:cNvPr>
          <p:cNvSpPr>
            <a:spLocks noGrp="1"/>
          </p:cNvSpPr>
          <p:nvPr>
            <p:ph type="subTitle" idx="1"/>
          </p:nvPr>
        </p:nvSpPr>
        <p:spPr/>
        <p:txBody>
          <a:bodyPr/>
          <a:lstStyle/>
          <a:p>
            <a:r>
              <a:rPr lang="sl-SI" dirty="0"/>
              <a:t>Matej Moharić</a:t>
            </a:r>
            <a:endParaRPr lang="en-GB" dirty="0"/>
          </a:p>
        </p:txBody>
      </p:sp>
    </p:spTree>
    <p:extLst>
      <p:ext uri="{BB962C8B-B14F-4D97-AF65-F5344CB8AC3E}">
        <p14:creationId xmlns:p14="http://schemas.microsoft.com/office/powerpoint/2010/main" val="2144343057"/>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502B4989-45E1-0619-D944-B555BA47B5FA}"/>
              </a:ext>
            </a:extLst>
          </p:cNvPr>
          <p:cNvSpPr>
            <a:spLocks noGrp="1"/>
          </p:cNvSpPr>
          <p:nvPr>
            <p:ph type="title"/>
          </p:nvPr>
        </p:nvSpPr>
        <p:spPr/>
        <p:txBody>
          <a:bodyPr>
            <a:normAutofit fontScale="90000"/>
          </a:bodyPr>
          <a:lstStyle/>
          <a:p>
            <a:r>
              <a:rPr lang="sl-SI" dirty="0"/>
              <a:t>Vsebina</a:t>
            </a:r>
          </a:p>
        </p:txBody>
      </p:sp>
      <p:sp>
        <p:nvSpPr>
          <p:cNvPr id="3" name="Označba mesta vsebine 2">
            <a:extLst>
              <a:ext uri="{FF2B5EF4-FFF2-40B4-BE49-F238E27FC236}">
                <a16:creationId xmlns:a16="http://schemas.microsoft.com/office/drawing/2014/main" id="{B0FAB40A-EFD1-F4DB-BE17-8D6DA6015BFD}"/>
              </a:ext>
            </a:extLst>
          </p:cNvPr>
          <p:cNvSpPr>
            <a:spLocks noGrp="1"/>
          </p:cNvSpPr>
          <p:nvPr>
            <p:ph idx="1"/>
          </p:nvPr>
        </p:nvSpPr>
        <p:spPr/>
        <p:txBody>
          <a:bodyPr/>
          <a:lstStyle/>
          <a:p>
            <a:r>
              <a:rPr lang="sl-SI" dirty="0"/>
              <a:t>Pogled na ETM 2024</a:t>
            </a:r>
          </a:p>
          <a:p>
            <a:r>
              <a:rPr lang="sl-SI" dirty="0"/>
              <a:t>Analiza ukrepov ETM 2024</a:t>
            </a:r>
          </a:p>
          <a:p>
            <a:r>
              <a:rPr lang="sl-SI" dirty="0"/>
              <a:t>Izzivi za ETM 2025</a:t>
            </a:r>
          </a:p>
          <a:p>
            <a:r>
              <a:rPr lang="sl-SI" dirty="0"/>
              <a:t>Izvajanje ukrepov Mobilnostnega načrta MOM</a:t>
            </a:r>
          </a:p>
        </p:txBody>
      </p:sp>
    </p:spTree>
    <p:extLst>
      <p:ext uri="{BB962C8B-B14F-4D97-AF65-F5344CB8AC3E}">
        <p14:creationId xmlns:p14="http://schemas.microsoft.com/office/powerpoint/2010/main" val="3138296538"/>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značba mesta vsebine 4" descr="Slika, ki vsebuje besede besedilo, trava&#10;&#10;Opis je samodejno ustvarjen">
            <a:extLst>
              <a:ext uri="{FF2B5EF4-FFF2-40B4-BE49-F238E27FC236}">
                <a16:creationId xmlns:a16="http://schemas.microsoft.com/office/drawing/2014/main" id="{9C8895C0-E643-96BE-F476-E4971B7E7FAF}"/>
              </a:ext>
            </a:extLst>
          </p:cNvPr>
          <p:cNvPicPr>
            <a:picLocks noChangeAspect="1"/>
          </p:cNvPicPr>
          <p:nvPr/>
        </p:nvPicPr>
        <p:blipFill rotWithShape="1">
          <a:blip r:embed="rId2">
            <a:extLst>
              <a:ext uri="{28A0092B-C50C-407E-A947-70E740481C1C}">
                <a14:useLocalDpi xmlns:a14="http://schemas.microsoft.com/office/drawing/2010/main" val="0"/>
              </a:ext>
            </a:extLst>
          </a:blip>
          <a:srcRect l="8431" r="24616" b="-1"/>
          <a:stretch/>
        </p:blipFill>
        <p:spPr>
          <a:xfrm>
            <a:off x="7476684" y="2192215"/>
            <a:ext cx="4715315" cy="470106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Naslov 1">
            <a:extLst>
              <a:ext uri="{FF2B5EF4-FFF2-40B4-BE49-F238E27FC236}">
                <a16:creationId xmlns:a16="http://schemas.microsoft.com/office/drawing/2014/main" id="{1156EECF-3AFD-6E59-9457-CE3535A8BA4D}"/>
              </a:ext>
            </a:extLst>
          </p:cNvPr>
          <p:cNvSpPr>
            <a:spLocks noGrp="1"/>
          </p:cNvSpPr>
          <p:nvPr>
            <p:ph type="title"/>
          </p:nvPr>
        </p:nvSpPr>
        <p:spPr/>
        <p:txBody>
          <a:bodyPr>
            <a:normAutofit fontScale="90000"/>
          </a:bodyPr>
          <a:lstStyle/>
          <a:p>
            <a:r>
              <a:rPr lang="sl-SI" dirty="0"/>
              <a:t>Trajnostna mobilnost v MOM</a:t>
            </a:r>
          </a:p>
        </p:txBody>
      </p:sp>
      <p:sp>
        <p:nvSpPr>
          <p:cNvPr id="3" name="Označba mesta vsebine 2">
            <a:extLst>
              <a:ext uri="{FF2B5EF4-FFF2-40B4-BE49-F238E27FC236}">
                <a16:creationId xmlns:a16="http://schemas.microsoft.com/office/drawing/2014/main" id="{975A646D-9A3F-4CBD-F158-F8B44153518C}"/>
              </a:ext>
            </a:extLst>
          </p:cNvPr>
          <p:cNvSpPr>
            <a:spLocks noGrp="1"/>
          </p:cNvSpPr>
          <p:nvPr>
            <p:ph idx="1"/>
          </p:nvPr>
        </p:nvSpPr>
        <p:spPr/>
        <p:txBody>
          <a:bodyPr/>
          <a:lstStyle/>
          <a:p>
            <a:r>
              <a:rPr lang="sl-SI" dirty="0"/>
              <a:t>Pešci</a:t>
            </a:r>
          </a:p>
          <a:p>
            <a:r>
              <a:rPr lang="sl-SI" dirty="0"/>
              <a:t>Kolesarji</a:t>
            </a:r>
          </a:p>
          <a:p>
            <a:r>
              <a:rPr lang="sl-SI" dirty="0"/>
              <a:t>Javni potniški promet</a:t>
            </a:r>
          </a:p>
          <a:p>
            <a:endParaRPr lang="sl-SI" dirty="0"/>
          </a:p>
          <a:p>
            <a:r>
              <a:rPr lang="sl-SI" dirty="0"/>
              <a:t>Mesto kratkih razdalj</a:t>
            </a:r>
          </a:p>
        </p:txBody>
      </p:sp>
    </p:spTree>
    <p:extLst>
      <p:ext uri="{BB962C8B-B14F-4D97-AF65-F5344CB8AC3E}">
        <p14:creationId xmlns:p14="http://schemas.microsoft.com/office/powerpoint/2010/main" val="23900668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996C0C24-B712-C41E-07F4-AF87774D0A1A}"/>
              </a:ext>
            </a:extLst>
          </p:cNvPr>
          <p:cNvSpPr>
            <a:spLocks noGrp="1"/>
          </p:cNvSpPr>
          <p:nvPr>
            <p:ph type="title"/>
          </p:nvPr>
        </p:nvSpPr>
        <p:spPr/>
        <p:txBody>
          <a:bodyPr>
            <a:normAutofit fontScale="90000"/>
          </a:bodyPr>
          <a:lstStyle/>
          <a:p>
            <a:r>
              <a:rPr lang="sl-SI" dirty="0"/>
              <a:t>Pešci in kolesarji</a:t>
            </a:r>
          </a:p>
        </p:txBody>
      </p:sp>
      <p:sp>
        <p:nvSpPr>
          <p:cNvPr id="3" name="Označba mesta vsebine 2">
            <a:extLst>
              <a:ext uri="{FF2B5EF4-FFF2-40B4-BE49-F238E27FC236}">
                <a16:creationId xmlns:a16="http://schemas.microsoft.com/office/drawing/2014/main" id="{BC22F6C9-E6C4-AD75-2F0B-062675956E11}"/>
              </a:ext>
            </a:extLst>
          </p:cNvPr>
          <p:cNvSpPr>
            <a:spLocks noGrp="1"/>
          </p:cNvSpPr>
          <p:nvPr>
            <p:ph idx="1"/>
          </p:nvPr>
        </p:nvSpPr>
        <p:spPr>
          <a:xfrm>
            <a:off x="838200" y="2192215"/>
            <a:ext cx="3717448" cy="3984747"/>
          </a:xfrm>
        </p:spPr>
        <p:txBody>
          <a:bodyPr>
            <a:normAutofit/>
          </a:bodyPr>
          <a:lstStyle/>
          <a:p>
            <a:r>
              <a:rPr lang="sl-SI" sz="1800" dirty="0"/>
              <a:t>Lent</a:t>
            </a:r>
          </a:p>
          <a:p>
            <a:r>
              <a:rPr lang="sl-SI" sz="1800" dirty="0"/>
              <a:t>Koroška cesta</a:t>
            </a:r>
          </a:p>
          <a:p>
            <a:r>
              <a:rPr lang="sl-SI" sz="1800" dirty="0"/>
              <a:t>Trg Revolucije</a:t>
            </a:r>
          </a:p>
          <a:p>
            <a:r>
              <a:rPr lang="sl-SI" sz="1800" dirty="0"/>
              <a:t>Peš most Lent – Tabor</a:t>
            </a:r>
          </a:p>
          <a:p>
            <a:r>
              <a:rPr lang="sl-SI" sz="1800" dirty="0"/>
              <a:t>Peš most Mariborski otok</a:t>
            </a:r>
          </a:p>
          <a:p>
            <a:r>
              <a:rPr lang="sl-SI" sz="1800" dirty="0"/>
              <a:t>Gregorčičeva ulica</a:t>
            </a:r>
          </a:p>
          <a:p>
            <a:r>
              <a:rPr lang="sl-SI" sz="1800" dirty="0"/>
              <a:t>Cafova ulica</a:t>
            </a:r>
          </a:p>
          <a:p>
            <a:r>
              <a:rPr lang="sl-SI" sz="1800" dirty="0"/>
              <a:t>Stari most (kolesarski pas)</a:t>
            </a:r>
          </a:p>
          <a:p>
            <a:r>
              <a:rPr lang="sl-SI" sz="1800" dirty="0"/>
              <a:t>Mestni park</a:t>
            </a:r>
          </a:p>
          <a:p>
            <a:endParaRPr lang="sl-SI" sz="1800" dirty="0"/>
          </a:p>
        </p:txBody>
      </p:sp>
      <p:pic>
        <p:nvPicPr>
          <p:cNvPr id="4" name="Slika 3" descr="Slika, ki vsebuje besede zunanje, drevo, cesta, smer&#10;&#10;Opis je samodejno ustvarjen">
            <a:extLst>
              <a:ext uri="{FF2B5EF4-FFF2-40B4-BE49-F238E27FC236}">
                <a16:creationId xmlns:a16="http://schemas.microsoft.com/office/drawing/2014/main" id="{F0B34014-FE17-27CC-4195-61ACE519801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752" y="5502074"/>
            <a:ext cx="2398347" cy="1262340"/>
          </a:xfrm>
          <a:prstGeom prst="rect">
            <a:avLst/>
          </a:prstGeom>
        </p:spPr>
      </p:pic>
      <p:pic>
        <p:nvPicPr>
          <p:cNvPr id="5" name="Slika 4" descr="Slika, ki vsebuje besede zunanje, voda, nebo, stavba&#10;&#10;Opis je samodejno ustvarjen">
            <a:extLst>
              <a:ext uri="{FF2B5EF4-FFF2-40B4-BE49-F238E27FC236}">
                <a16:creationId xmlns:a16="http://schemas.microsoft.com/office/drawing/2014/main" id="{F2DA0323-FBDB-65C0-5579-0AEA2D6300F1}"/>
              </a:ext>
            </a:extLst>
          </p:cNvPr>
          <p:cNvPicPr>
            <a:picLocks noChangeAspect="1"/>
          </p:cNvPicPr>
          <p:nvPr/>
        </p:nvPicPr>
        <p:blipFill rotWithShape="1">
          <a:blip r:embed="rId3">
            <a:extLst>
              <a:ext uri="{28A0092B-C50C-407E-A947-70E740481C1C}">
                <a14:useLocalDpi xmlns:a14="http://schemas.microsoft.com/office/drawing/2010/main" val="0"/>
              </a:ext>
            </a:extLst>
          </a:blip>
          <a:srcRect l="7682" t="13142"/>
          <a:stretch/>
        </p:blipFill>
        <p:spPr>
          <a:xfrm>
            <a:off x="1313921" y="5673150"/>
            <a:ext cx="5623609" cy="1092581"/>
          </a:xfrm>
          <a:prstGeom prst="rect">
            <a:avLst/>
          </a:prstGeom>
        </p:spPr>
      </p:pic>
      <p:pic>
        <p:nvPicPr>
          <p:cNvPr id="6" name="Slika 5" descr="Slika, ki vsebuje besede zunanje, nebo, sled, noč&#10;&#10;Opis je samodejno ustvarjen">
            <a:extLst>
              <a:ext uri="{FF2B5EF4-FFF2-40B4-BE49-F238E27FC236}">
                <a16:creationId xmlns:a16="http://schemas.microsoft.com/office/drawing/2014/main" id="{6DC0E6ED-E78C-533D-8B5E-228799C4093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07851" y="5502074"/>
            <a:ext cx="2253405" cy="1269418"/>
          </a:xfrm>
          <a:prstGeom prst="rect">
            <a:avLst/>
          </a:prstGeom>
        </p:spPr>
      </p:pic>
      <p:pic>
        <p:nvPicPr>
          <p:cNvPr id="7" name="Slika 6">
            <a:extLst>
              <a:ext uri="{FF2B5EF4-FFF2-40B4-BE49-F238E27FC236}">
                <a16:creationId xmlns:a16="http://schemas.microsoft.com/office/drawing/2014/main" id="{5353745C-3752-55CE-E85E-657B9398D28B}"/>
              </a:ext>
            </a:extLst>
          </p:cNvPr>
          <p:cNvPicPr>
            <a:picLocks noChangeAspect="1"/>
          </p:cNvPicPr>
          <p:nvPr/>
        </p:nvPicPr>
        <p:blipFill rotWithShape="1">
          <a:blip r:embed="rId5"/>
          <a:srcRect r="2255"/>
          <a:stretch/>
        </p:blipFill>
        <p:spPr>
          <a:xfrm>
            <a:off x="4809650" y="2520998"/>
            <a:ext cx="3446261" cy="2488718"/>
          </a:xfrm>
          <a:prstGeom prst="rect">
            <a:avLst/>
          </a:prstGeom>
        </p:spPr>
      </p:pic>
      <p:pic>
        <p:nvPicPr>
          <p:cNvPr id="8" name="Slika 7" descr="Slika, ki vsebuje besede nebo, zunanje, stavba, stolp&#10;&#10;Opis je samodejno ustvarjen">
            <a:extLst>
              <a:ext uri="{FF2B5EF4-FFF2-40B4-BE49-F238E27FC236}">
                <a16:creationId xmlns:a16="http://schemas.microsoft.com/office/drawing/2014/main" id="{9E9D65E4-7DD9-F61B-575A-D79EEFC3837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34"/>
          <a:stretch/>
        </p:blipFill>
        <p:spPr>
          <a:xfrm>
            <a:off x="8509913" y="2522747"/>
            <a:ext cx="3584275" cy="2488718"/>
          </a:xfrm>
          <a:prstGeom prst="rect">
            <a:avLst/>
          </a:prstGeom>
        </p:spPr>
      </p:pic>
    </p:spTree>
    <p:extLst>
      <p:ext uri="{BB962C8B-B14F-4D97-AF65-F5344CB8AC3E}">
        <p14:creationId xmlns:p14="http://schemas.microsoft.com/office/powerpoint/2010/main" val="653452135"/>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48B03F67-382C-8DA9-989C-F6FA608B8DB5}"/>
              </a:ext>
            </a:extLst>
          </p:cNvPr>
          <p:cNvSpPr>
            <a:spLocks noGrp="1"/>
          </p:cNvSpPr>
          <p:nvPr>
            <p:ph type="title"/>
          </p:nvPr>
        </p:nvSpPr>
        <p:spPr/>
        <p:txBody>
          <a:bodyPr>
            <a:normAutofit fontScale="90000"/>
          </a:bodyPr>
          <a:lstStyle/>
          <a:p>
            <a:r>
              <a:rPr lang="sl-SI" dirty="0"/>
              <a:t>Glavni most s Koroško cesto</a:t>
            </a:r>
          </a:p>
        </p:txBody>
      </p:sp>
      <p:sp>
        <p:nvSpPr>
          <p:cNvPr id="3" name="Označba mesta vsebine 2">
            <a:extLst>
              <a:ext uri="{FF2B5EF4-FFF2-40B4-BE49-F238E27FC236}">
                <a16:creationId xmlns:a16="http://schemas.microsoft.com/office/drawing/2014/main" id="{00DD2CE4-D473-85CD-4F27-70C0CB063D96}"/>
              </a:ext>
            </a:extLst>
          </p:cNvPr>
          <p:cNvSpPr>
            <a:spLocks noGrp="1"/>
          </p:cNvSpPr>
          <p:nvPr>
            <p:ph idx="1"/>
          </p:nvPr>
        </p:nvSpPr>
        <p:spPr>
          <a:xfrm>
            <a:off x="838200" y="2192215"/>
            <a:ext cx="5183038" cy="3984747"/>
          </a:xfrm>
        </p:spPr>
        <p:txBody>
          <a:bodyPr>
            <a:normAutofit/>
          </a:bodyPr>
          <a:lstStyle/>
          <a:p>
            <a:r>
              <a:rPr lang="sl-SI" sz="1800" dirty="0"/>
              <a:t>Leto 2020</a:t>
            </a:r>
          </a:p>
          <a:p>
            <a:r>
              <a:rPr lang="sl-SI" sz="1800" dirty="0"/>
              <a:t>Priprave na zaprtje (tudi s pomočjo Covid-19).</a:t>
            </a:r>
          </a:p>
          <a:p>
            <a:r>
              <a:rPr lang="sl-SI" sz="1800" dirty="0"/>
              <a:t>Začetki poskusnega zaprtja že v letu 20215 v času ETM.</a:t>
            </a:r>
          </a:p>
          <a:p>
            <a:r>
              <a:rPr lang="sl-SI" sz="1800" dirty="0"/>
              <a:t>Glavna tranzitna cesta z 18 tisoč vozili na dan.</a:t>
            </a:r>
          </a:p>
        </p:txBody>
      </p:sp>
      <p:pic>
        <p:nvPicPr>
          <p:cNvPr id="4" name="Picture 2" descr="VPRAŠALNIK) Županski kandidati, bi Koroško cesto v Mariboru znova odprli za  promet?">
            <a:extLst>
              <a:ext uri="{FF2B5EF4-FFF2-40B4-BE49-F238E27FC236}">
                <a16:creationId xmlns:a16="http://schemas.microsoft.com/office/drawing/2014/main" id="{2557119D-5508-EEB2-D219-743C2C78BCD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37290" y="2675541"/>
            <a:ext cx="2880000" cy="191999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FOTO: Obnova Glavnega trga in Koroške ceste se bliža koncu. Kdaj bo  otvoritev? | Mariborinfo.com">
            <a:extLst>
              <a:ext uri="{FF2B5EF4-FFF2-40B4-BE49-F238E27FC236}">
                <a16:creationId xmlns:a16="http://schemas.microsoft.com/office/drawing/2014/main" id="{93319767-97EE-4894-2F0E-BF02F167C3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7290" y="4706303"/>
            <a:ext cx="2880000" cy="1917000"/>
          </a:xfrm>
          <a:prstGeom prst="rect">
            <a:avLst/>
          </a:prstGeom>
          <a:noFill/>
          <a:extLst>
            <a:ext uri="{909E8E84-426E-40DD-AFC4-6F175D3DCCD1}">
              <a14:hiddenFill xmlns:a14="http://schemas.microsoft.com/office/drawing/2010/main">
                <a:solidFill>
                  <a:srgbClr val="FFFFFF"/>
                </a:solidFill>
              </a14:hiddenFill>
            </a:ext>
          </a:extLst>
        </p:spPr>
      </p:pic>
      <p:pic>
        <p:nvPicPr>
          <p:cNvPr id="6" name="Slika 5">
            <a:extLst>
              <a:ext uri="{FF2B5EF4-FFF2-40B4-BE49-F238E27FC236}">
                <a16:creationId xmlns:a16="http://schemas.microsoft.com/office/drawing/2014/main" id="{7DC3B9C8-89B4-3206-FDA4-177078917C61}"/>
              </a:ext>
            </a:extLst>
          </p:cNvPr>
          <p:cNvPicPr>
            <a:picLocks noChangeAspect="1"/>
          </p:cNvPicPr>
          <p:nvPr/>
        </p:nvPicPr>
        <p:blipFill>
          <a:blip r:embed="rId4"/>
          <a:stretch>
            <a:fillRect/>
          </a:stretch>
        </p:blipFill>
        <p:spPr>
          <a:xfrm>
            <a:off x="6252389" y="4702927"/>
            <a:ext cx="2880000" cy="1920376"/>
          </a:xfrm>
          <a:prstGeom prst="rect">
            <a:avLst/>
          </a:prstGeom>
        </p:spPr>
      </p:pic>
      <p:pic>
        <p:nvPicPr>
          <p:cNvPr id="7" name="Slika 6">
            <a:extLst>
              <a:ext uri="{FF2B5EF4-FFF2-40B4-BE49-F238E27FC236}">
                <a16:creationId xmlns:a16="http://schemas.microsoft.com/office/drawing/2014/main" id="{AE6405F4-399B-BB72-19B6-BDF6D80CCE2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52389" y="2671787"/>
            <a:ext cx="2883568" cy="1920376"/>
          </a:xfrm>
          <a:prstGeom prst="rect">
            <a:avLst/>
          </a:prstGeom>
        </p:spPr>
      </p:pic>
      <p:pic>
        <p:nvPicPr>
          <p:cNvPr id="1026" name="Picture 2" descr="(VIDEO in FOTO) Ulice v središču Maribora, 3. del: Koroška cesta lepa ...">
            <a:extLst>
              <a:ext uri="{FF2B5EF4-FFF2-40B4-BE49-F238E27FC236}">
                <a16:creationId xmlns:a16="http://schemas.microsoft.com/office/drawing/2014/main" id="{7FB6CD6D-F579-9281-7B4F-E9FD177B952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60944" y="4304815"/>
            <a:ext cx="2982618" cy="19884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Koroška cesta z novimi površinami za kolesarje – Kranj s kolesom">
            <a:extLst>
              <a:ext uri="{FF2B5EF4-FFF2-40B4-BE49-F238E27FC236}">
                <a16:creationId xmlns:a16="http://schemas.microsoft.com/office/drawing/2014/main" id="{46EAA1B3-A12F-AEF7-C9B1-82643EFBD4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710" y="4303293"/>
            <a:ext cx="2984901" cy="1989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4266070"/>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0DC6B553-463D-DC39-B7AC-9F2AAAA0CB48}"/>
              </a:ext>
            </a:extLst>
          </p:cNvPr>
          <p:cNvSpPr>
            <a:spLocks noGrp="1"/>
          </p:cNvSpPr>
          <p:nvPr>
            <p:ph type="title"/>
          </p:nvPr>
        </p:nvSpPr>
        <p:spPr/>
        <p:txBody>
          <a:bodyPr>
            <a:normAutofit fontScale="90000"/>
          </a:bodyPr>
          <a:lstStyle/>
          <a:p>
            <a:r>
              <a:rPr lang="sl-SI" dirty="0"/>
              <a:t>Lent</a:t>
            </a:r>
          </a:p>
        </p:txBody>
      </p:sp>
      <p:sp>
        <p:nvSpPr>
          <p:cNvPr id="3" name="Označba mesta vsebine 2">
            <a:extLst>
              <a:ext uri="{FF2B5EF4-FFF2-40B4-BE49-F238E27FC236}">
                <a16:creationId xmlns:a16="http://schemas.microsoft.com/office/drawing/2014/main" id="{FDBDCA52-C54E-EAB2-E234-E6349946BEBA}"/>
              </a:ext>
            </a:extLst>
          </p:cNvPr>
          <p:cNvSpPr>
            <a:spLocks noGrp="1"/>
          </p:cNvSpPr>
          <p:nvPr>
            <p:ph idx="1"/>
          </p:nvPr>
        </p:nvSpPr>
        <p:spPr>
          <a:xfrm>
            <a:off x="838200" y="2192215"/>
            <a:ext cx="4984630" cy="3984747"/>
          </a:xfrm>
        </p:spPr>
        <p:txBody>
          <a:bodyPr>
            <a:normAutofit/>
          </a:bodyPr>
          <a:lstStyle/>
          <a:p>
            <a:r>
              <a:rPr lang="sl-SI" sz="1800" dirty="0">
                <a:solidFill>
                  <a:srgbClr val="000000"/>
                </a:solidFill>
                <a:effectLst/>
                <a:latin typeface="Arial" panose="020B0604020202020204" pitchFamily="34" charset="0"/>
              </a:rPr>
              <a:t>Zamenjava komunalne infrastrukture in nova arhitekturna ureditev reke Drave – območje v velikosti približno 24.000 m².</a:t>
            </a:r>
          </a:p>
          <a:p>
            <a:r>
              <a:rPr lang="sl-SI" sz="1800" dirty="0">
                <a:solidFill>
                  <a:srgbClr val="000000"/>
                </a:solidFill>
                <a:effectLst/>
                <a:latin typeface="Arial" panose="020B0604020202020204" pitchFamily="34" charset="0"/>
              </a:rPr>
              <a:t>Odprava javnih parkirišč in uvedba električnega vozila Maister za stanovalce.</a:t>
            </a:r>
          </a:p>
          <a:p>
            <a:r>
              <a:rPr lang="sl-SI" sz="1800" dirty="0">
                <a:solidFill>
                  <a:srgbClr val="000000"/>
                </a:solidFill>
                <a:effectLst/>
                <a:latin typeface="Arial" panose="020B0604020202020204" pitchFamily="34" charset="0"/>
              </a:rPr>
              <a:t>Nova prometna ureditev med Sodnim in Vodnim stolpom</a:t>
            </a:r>
          </a:p>
          <a:p>
            <a:r>
              <a:rPr lang="sl-SI" sz="1800" dirty="0">
                <a:solidFill>
                  <a:srgbClr val="000000"/>
                </a:solidFill>
              </a:rPr>
              <a:t>D</a:t>
            </a:r>
            <a:r>
              <a:rPr lang="sl-SI" sz="1800" dirty="0">
                <a:solidFill>
                  <a:srgbClr val="000000"/>
                </a:solidFill>
                <a:effectLst/>
                <a:latin typeface="Arial" panose="020B0604020202020204" pitchFamily="34" charset="0"/>
              </a:rPr>
              <a:t>odatne zelene površine, vključno z nasajenimi vrbami in travnato brežino.</a:t>
            </a:r>
          </a:p>
          <a:p>
            <a:r>
              <a:rPr lang="sl-SI" sz="1800" dirty="0">
                <a:solidFill>
                  <a:srgbClr val="000000"/>
                </a:solidFill>
              </a:rPr>
              <a:t>L</a:t>
            </a:r>
            <a:r>
              <a:rPr lang="sl-SI" sz="1800" dirty="0">
                <a:solidFill>
                  <a:srgbClr val="000000"/>
                </a:solidFill>
                <a:effectLst/>
                <a:latin typeface="Arial" panose="020B0604020202020204" pitchFamily="34" charset="0"/>
              </a:rPr>
              <a:t>ažji dostop do obrežja za pešce in kolesarje.</a:t>
            </a:r>
          </a:p>
          <a:p>
            <a:r>
              <a:rPr lang="sl-SI" sz="1800" dirty="0">
                <a:solidFill>
                  <a:srgbClr val="000000"/>
                </a:solidFill>
              </a:rPr>
              <a:t>Dnevno je cesto na </a:t>
            </a:r>
            <a:r>
              <a:rPr lang="sl-SI" sz="1800" dirty="0" err="1">
                <a:solidFill>
                  <a:srgbClr val="000000"/>
                </a:solidFill>
              </a:rPr>
              <a:t>Lentu</a:t>
            </a:r>
            <a:r>
              <a:rPr lang="sl-SI" sz="1800" dirty="0">
                <a:solidFill>
                  <a:srgbClr val="000000"/>
                </a:solidFill>
              </a:rPr>
              <a:t> uporabljalo 12 tisoč vozil.</a:t>
            </a:r>
            <a:endParaRPr lang="sl-SI" sz="1800" dirty="0">
              <a:solidFill>
                <a:srgbClr val="000000"/>
              </a:solidFill>
              <a:effectLst/>
              <a:latin typeface="Arial" panose="020B0604020202020204" pitchFamily="34" charset="0"/>
            </a:endParaRPr>
          </a:p>
          <a:p>
            <a:endParaRPr lang="sl-SI" sz="1800" dirty="0">
              <a:solidFill>
                <a:srgbClr val="000000"/>
              </a:solidFill>
              <a:effectLst/>
              <a:latin typeface="Arial" panose="020B0604020202020204" pitchFamily="34" charset="0"/>
            </a:endParaRPr>
          </a:p>
          <a:p>
            <a:endParaRPr lang="sl-SI" sz="1800" dirty="0">
              <a:solidFill>
                <a:srgbClr val="000000"/>
              </a:solidFill>
              <a:effectLst/>
              <a:latin typeface="Arial" panose="020B0604020202020204" pitchFamily="34" charset="0"/>
            </a:endParaRPr>
          </a:p>
          <a:p>
            <a:endParaRPr lang="sl-SI" sz="1800" dirty="0">
              <a:solidFill>
                <a:srgbClr val="000000"/>
              </a:solidFill>
              <a:effectLst/>
              <a:latin typeface="Arial" panose="020B0604020202020204" pitchFamily="34" charset="0"/>
            </a:endParaRPr>
          </a:p>
          <a:p>
            <a:endParaRPr lang="sl-SI" sz="1800" dirty="0">
              <a:solidFill>
                <a:srgbClr val="000000"/>
              </a:solidFill>
              <a:effectLst/>
              <a:latin typeface="Arial" panose="020B0604020202020204" pitchFamily="34" charset="0"/>
            </a:endParaRPr>
          </a:p>
          <a:p>
            <a:endParaRPr lang="sl-SI" sz="1800" dirty="0"/>
          </a:p>
        </p:txBody>
      </p:sp>
      <p:pic>
        <p:nvPicPr>
          <p:cNvPr id="2050" name="Picture 2" descr="Sunny Spring Sunnday on Lent, Maribor, Slovenia Editorial Photography ...">
            <a:extLst>
              <a:ext uri="{FF2B5EF4-FFF2-40B4-BE49-F238E27FC236}">
                <a16:creationId xmlns:a16="http://schemas.microsoft.com/office/drawing/2014/main" id="{8660825D-E5EA-AB27-93C0-E823CEE420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2830" y="2192215"/>
            <a:ext cx="6253189" cy="4166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732871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86B002B6-A657-DA48-B51D-2735A84EC57C}"/>
              </a:ext>
            </a:extLst>
          </p:cNvPr>
          <p:cNvSpPr>
            <a:spLocks noGrp="1"/>
          </p:cNvSpPr>
          <p:nvPr>
            <p:ph type="title"/>
          </p:nvPr>
        </p:nvSpPr>
        <p:spPr/>
        <p:txBody>
          <a:bodyPr>
            <a:normAutofit fontScale="90000"/>
          </a:bodyPr>
          <a:lstStyle/>
          <a:p>
            <a:r>
              <a:rPr lang="sl-SI" dirty="0"/>
              <a:t>Peš most Lent - Tabor</a:t>
            </a:r>
          </a:p>
        </p:txBody>
      </p:sp>
      <p:pic>
        <p:nvPicPr>
          <p:cNvPr id="4" name="Slika 3">
            <a:extLst>
              <a:ext uri="{FF2B5EF4-FFF2-40B4-BE49-F238E27FC236}">
                <a16:creationId xmlns:a16="http://schemas.microsoft.com/office/drawing/2014/main" id="{450AA58A-CD2C-C804-5B0D-3793DDE1569A}"/>
              </a:ext>
            </a:extLst>
          </p:cNvPr>
          <p:cNvPicPr>
            <a:picLocks noChangeAspect="1"/>
          </p:cNvPicPr>
          <p:nvPr/>
        </p:nvPicPr>
        <p:blipFill>
          <a:blip r:embed="rId2"/>
          <a:stretch>
            <a:fillRect/>
          </a:stretch>
        </p:blipFill>
        <p:spPr>
          <a:xfrm>
            <a:off x="262897" y="5365895"/>
            <a:ext cx="5590463" cy="1266589"/>
          </a:xfrm>
          <a:prstGeom prst="rect">
            <a:avLst/>
          </a:prstGeom>
        </p:spPr>
      </p:pic>
      <p:pic>
        <p:nvPicPr>
          <p:cNvPr id="3074" name="Picture 2" descr="Brv Lent Tabor | Mestna občina Maribor">
            <a:extLst>
              <a:ext uri="{FF2B5EF4-FFF2-40B4-BE49-F238E27FC236}">
                <a16:creationId xmlns:a16="http://schemas.microsoft.com/office/drawing/2014/main" id="{6E85B9AD-4107-8172-CD26-D25504266AE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923426" y="4054415"/>
            <a:ext cx="6268573" cy="2825211"/>
          </a:xfrm>
          <a:prstGeom prst="rect">
            <a:avLst/>
          </a:prstGeom>
          <a:noFill/>
          <a:extLst>
            <a:ext uri="{909E8E84-426E-40DD-AFC4-6F175D3DCCD1}">
              <a14:hiddenFill xmlns:a14="http://schemas.microsoft.com/office/drawing/2010/main">
                <a:solidFill>
                  <a:srgbClr val="FFFFFF"/>
                </a:solidFill>
              </a14:hiddenFill>
            </a:ext>
          </a:extLst>
        </p:spPr>
      </p:pic>
      <p:sp>
        <p:nvSpPr>
          <p:cNvPr id="6" name="Označba mesta vsebine 2">
            <a:extLst>
              <a:ext uri="{FF2B5EF4-FFF2-40B4-BE49-F238E27FC236}">
                <a16:creationId xmlns:a16="http://schemas.microsoft.com/office/drawing/2014/main" id="{F55EAC49-9F61-7318-67B2-03E8C4A8925C}"/>
              </a:ext>
            </a:extLst>
          </p:cNvPr>
          <p:cNvSpPr txBox="1">
            <a:spLocks/>
          </p:cNvSpPr>
          <p:nvPr/>
        </p:nvSpPr>
        <p:spPr>
          <a:xfrm>
            <a:off x="838199" y="2192215"/>
            <a:ext cx="7581181" cy="39847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sv-SE" sz="1800" dirty="0">
                <a:solidFill>
                  <a:srgbClr val="000000"/>
                </a:solidFill>
              </a:rPr>
              <a:t>Brv je namenjena pešcem in kolesarjem</a:t>
            </a:r>
            <a:r>
              <a:rPr lang="sl-SI" sz="1800" dirty="0">
                <a:solidFill>
                  <a:srgbClr val="000000"/>
                </a:solidFill>
              </a:rPr>
              <a:t>.</a:t>
            </a:r>
            <a:endParaRPr lang="sv-SE" sz="1800" dirty="0">
              <a:solidFill>
                <a:srgbClr val="000000"/>
              </a:solidFill>
            </a:endParaRPr>
          </a:p>
          <a:p>
            <a:r>
              <a:rPr lang="sl-SI" sz="1800" dirty="0">
                <a:solidFill>
                  <a:srgbClr val="000000"/>
                </a:solidFill>
              </a:rPr>
              <a:t>Z vzpostavitvijo neposredne povezave med </a:t>
            </a:r>
            <a:r>
              <a:rPr lang="sl-SI" sz="1800" dirty="0" err="1">
                <a:solidFill>
                  <a:srgbClr val="000000"/>
                </a:solidFill>
              </a:rPr>
              <a:t>Lentom</a:t>
            </a:r>
            <a:r>
              <a:rPr lang="sl-SI" sz="1800" dirty="0">
                <a:solidFill>
                  <a:srgbClr val="000000"/>
                </a:solidFill>
              </a:rPr>
              <a:t> in Taborom most revitalizira območji, ki sta po izgradnji Glavnega mosta in rušenju starega lesenega mostu nekoliko zamrli.</a:t>
            </a:r>
          </a:p>
          <a:p>
            <a:r>
              <a:rPr lang="sl-SI" sz="1800" dirty="0">
                <a:solidFill>
                  <a:srgbClr val="000000"/>
                </a:solidFill>
              </a:rPr>
              <a:t>Splavarska brv, odprta leta 2023, stoji na mestu, kjer je nekoč stal srednjeveški lesen most, ki je povezoval Lent in Tabor.</a:t>
            </a:r>
          </a:p>
          <a:p>
            <a:endParaRPr lang="sl-SI" sz="1800" dirty="0">
              <a:solidFill>
                <a:srgbClr val="000000"/>
              </a:solidFill>
            </a:endParaRPr>
          </a:p>
          <a:p>
            <a:endParaRPr lang="sl-SI" sz="1800" dirty="0">
              <a:solidFill>
                <a:srgbClr val="000000"/>
              </a:solidFill>
            </a:endParaRPr>
          </a:p>
          <a:p>
            <a:endParaRPr lang="sl-SI" sz="1800" dirty="0">
              <a:solidFill>
                <a:srgbClr val="000000"/>
              </a:solidFill>
            </a:endParaRPr>
          </a:p>
          <a:p>
            <a:endParaRPr lang="sl-SI" sz="1800" dirty="0"/>
          </a:p>
        </p:txBody>
      </p:sp>
    </p:spTree>
    <p:extLst>
      <p:ext uri="{BB962C8B-B14F-4D97-AF65-F5344CB8AC3E}">
        <p14:creationId xmlns:p14="http://schemas.microsoft.com/office/powerpoint/2010/main" val="368260903"/>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873E264C-9CC6-3D46-1E76-A4DAB38BE561}"/>
              </a:ext>
            </a:extLst>
          </p:cNvPr>
          <p:cNvSpPr>
            <a:spLocks noGrp="1"/>
          </p:cNvSpPr>
          <p:nvPr>
            <p:ph type="title"/>
          </p:nvPr>
        </p:nvSpPr>
        <p:spPr/>
        <p:txBody>
          <a:bodyPr>
            <a:normAutofit fontScale="90000"/>
          </a:bodyPr>
          <a:lstStyle/>
          <a:p>
            <a:r>
              <a:rPr lang="sl-SI" dirty="0"/>
              <a:t>OSTALO</a:t>
            </a:r>
          </a:p>
        </p:txBody>
      </p:sp>
      <p:pic>
        <p:nvPicPr>
          <p:cNvPr id="4" name="Označba mesta vsebine 3">
            <a:extLst>
              <a:ext uri="{FF2B5EF4-FFF2-40B4-BE49-F238E27FC236}">
                <a16:creationId xmlns:a16="http://schemas.microsoft.com/office/drawing/2014/main" id="{70DA7745-ADA9-D305-0C06-C17200CC13DB}"/>
              </a:ext>
            </a:extLst>
          </p:cNvPr>
          <p:cNvPicPr>
            <a:picLocks noGrp="1" noChangeAspect="1"/>
          </p:cNvPicPr>
          <p:nvPr>
            <p:ph idx="1"/>
          </p:nvPr>
        </p:nvPicPr>
        <p:blipFill>
          <a:blip r:embed="rId2"/>
          <a:stretch>
            <a:fillRect/>
          </a:stretch>
        </p:blipFill>
        <p:spPr>
          <a:xfrm>
            <a:off x="251365" y="1982790"/>
            <a:ext cx="3932448" cy="2457780"/>
          </a:xfrm>
          <a:prstGeom prst="rect">
            <a:avLst/>
          </a:prstGeom>
        </p:spPr>
      </p:pic>
      <p:pic>
        <p:nvPicPr>
          <p:cNvPr id="5" name="Slika 4" descr="Slika, ki vsebuje besede zunanje, cesta, drevo, tovornjak&#10;&#10;Opis je samodejno ustvarjen">
            <a:extLst>
              <a:ext uri="{FF2B5EF4-FFF2-40B4-BE49-F238E27FC236}">
                <a16:creationId xmlns:a16="http://schemas.microsoft.com/office/drawing/2014/main" id="{1ED32B9A-E3F1-D216-EA51-4B35B23F9BF7}"/>
              </a:ext>
            </a:extLst>
          </p:cNvPr>
          <p:cNvPicPr>
            <a:picLocks noChangeAspect="1"/>
          </p:cNvPicPr>
          <p:nvPr/>
        </p:nvPicPr>
        <p:blipFill>
          <a:blip r:embed="rId3" cstate="print">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251365" y="4610445"/>
            <a:ext cx="4076700" cy="2097095"/>
          </a:xfrm>
          <a:prstGeom prst="rect">
            <a:avLst/>
          </a:prstGeom>
        </p:spPr>
      </p:pic>
      <p:pic>
        <p:nvPicPr>
          <p:cNvPr id="6" name="Slika 5">
            <a:extLst>
              <a:ext uri="{FF2B5EF4-FFF2-40B4-BE49-F238E27FC236}">
                <a16:creationId xmlns:a16="http://schemas.microsoft.com/office/drawing/2014/main" id="{CDF4FF9B-1CDB-7FF0-217D-451518114A62}"/>
              </a:ext>
            </a:extLst>
          </p:cNvPr>
          <p:cNvPicPr>
            <a:picLocks noChangeAspect="1"/>
          </p:cNvPicPr>
          <p:nvPr/>
        </p:nvPicPr>
        <p:blipFill rotWithShape="1">
          <a:blip r:embed="rId5"/>
          <a:srcRect l="8472"/>
          <a:stretch/>
        </p:blipFill>
        <p:spPr>
          <a:xfrm>
            <a:off x="7335684" y="5439049"/>
            <a:ext cx="2860464" cy="1304976"/>
          </a:xfrm>
          <a:prstGeom prst="rect">
            <a:avLst/>
          </a:prstGeom>
        </p:spPr>
      </p:pic>
      <p:pic>
        <p:nvPicPr>
          <p:cNvPr id="7" name="Slika 6">
            <a:extLst>
              <a:ext uri="{FF2B5EF4-FFF2-40B4-BE49-F238E27FC236}">
                <a16:creationId xmlns:a16="http://schemas.microsoft.com/office/drawing/2014/main" id="{8D62F6DA-E609-2C93-622D-A7888427699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81462" y="5078018"/>
            <a:ext cx="2500825" cy="1666007"/>
          </a:xfrm>
          <a:prstGeom prst="rect">
            <a:avLst/>
          </a:prstGeom>
        </p:spPr>
      </p:pic>
      <p:pic>
        <p:nvPicPr>
          <p:cNvPr id="9" name="Slika 8">
            <a:extLst>
              <a:ext uri="{FF2B5EF4-FFF2-40B4-BE49-F238E27FC236}">
                <a16:creationId xmlns:a16="http://schemas.microsoft.com/office/drawing/2014/main" id="{49B57EAA-0A00-4065-B16F-1FA06EC53994}"/>
              </a:ext>
            </a:extLst>
          </p:cNvPr>
          <p:cNvPicPr>
            <a:picLocks noChangeAspect="1"/>
          </p:cNvPicPr>
          <p:nvPr/>
        </p:nvPicPr>
        <p:blipFill>
          <a:blip r:embed="rId7"/>
          <a:srcRect t="13702"/>
          <a:stretch/>
        </p:blipFill>
        <p:spPr>
          <a:xfrm>
            <a:off x="4328065" y="1164118"/>
            <a:ext cx="6031800" cy="3817218"/>
          </a:xfrm>
          <a:prstGeom prst="rect">
            <a:avLst/>
          </a:prstGeom>
        </p:spPr>
      </p:pic>
    </p:spTree>
    <p:extLst>
      <p:ext uri="{BB962C8B-B14F-4D97-AF65-F5344CB8AC3E}">
        <p14:creationId xmlns:p14="http://schemas.microsoft.com/office/powerpoint/2010/main" val="2218654007"/>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E8EA2089-04CB-30C4-6308-F6063E360CD7}"/>
              </a:ext>
            </a:extLst>
          </p:cNvPr>
          <p:cNvSpPr>
            <a:spLocks noGrp="1"/>
          </p:cNvSpPr>
          <p:nvPr>
            <p:ph type="title"/>
          </p:nvPr>
        </p:nvSpPr>
        <p:spPr/>
        <p:txBody>
          <a:bodyPr>
            <a:normAutofit fontScale="90000"/>
          </a:bodyPr>
          <a:lstStyle/>
          <a:p>
            <a:r>
              <a:rPr lang="sl-SI" dirty="0"/>
              <a:t>Digitalizacija javnega prevoza</a:t>
            </a:r>
          </a:p>
        </p:txBody>
      </p:sp>
      <p:pic>
        <p:nvPicPr>
          <p:cNvPr id="5" name="Označba mesta vsebine 4">
            <a:extLst>
              <a:ext uri="{FF2B5EF4-FFF2-40B4-BE49-F238E27FC236}">
                <a16:creationId xmlns:a16="http://schemas.microsoft.com/office/drawing/2014/main" id="{E0B74417-9BA8-BFEE-6B16-E215CE78D3C7}"/>
              </a:ext>
            </a:extLst>
          </p:cNvPr>
          <p:cNvPicPr>
            <a:picLocks noGrp="1" noChangeAspect="1"/>
          </p:cNvPicPr>
          <p:nvPr>
            <p:ph idx="1"/>
          </p:nvPr>
        </p:nvPicPr>
        <p:blipFill>
          <a:blip r:embed="rId2"/>
          <a:stretch>
            <a:fillRect/>
          </a:stretch>
        </p:blipFill>
        <p:spPr>
          <a:xfrm>
            <a:off x="0" y="2114700"/>
            <a:ext cx="7056821" cy="4743300"/>
          </a:xfrm>
        </p:spPr>
      </p:pic>
      <p:sp>
        <p:nvSpPr>
          <p:cNvPr id="6" name="Označba mesta vsebine 2">
            <a:extLst>
              <a:ext uri="{FF2B5EF4-FFF2-40B4-BE49-F238E27FC236}">
                <a16:creationId xmlns:a16="http://schemas.microsoft.com/office/drawing/2014/main" id="{DB5391FF-0439-C108-B130-8794E8392A43}"/>
              </a:ext>
            </a:extLst>
          </p:cNvPr>
          <p:cNvSpPr txBox="1">
            <a:spLocks/>
          </p:cNvSpPr>
          <p:nvPr/>
        </p:nvSpPr>
        <p:spPr>
          <a:xfrm>
            <a:off x="6868064" y="2278479"/>
            <a:ext cx="5323936" cy="39847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sl-SI" sz="2400" dirty="0">
                <a:solidFill>
                  <a:srgbClr val="000000"/>
                </a:solidFill>
              </a:rPr>
              <a:t>Bus </a:t>
            </a:r>
            <a:r>
              <a:rPr lang="sl-SI" sz="2400" dirty="0" err="1">
                <a:solidFill>
                  <a:srgbClr val="000000"/>
                </a:solidFill>
              </a:rPr>
              <a:t>Priority</a:t>
            </a:r>
            <a:endParaRPr lang="sl-SI" sz="2400" dirty="0">
              <a:solidFill>
                <a:srgbClr val="000000"/>
              </a:solidFill>
            </a:endParaRPr>
          </a:p>
          <a:p>
            <a:r>
              <a:rPr lang="sl-SI" sz="2400" dirty="0">
                <a:solidFill>
                  <a:srgbClr val="000000"/>
                </a:solidFill>
              </a:rPr>
              <a:t>Rumeni pasovi</a:t>
            </a:r>
          </a:p>
          <a:p>
            <a:r>
              <a:rPr lang="sl-SI" sz="2400" dirty="0">
                <a:solidFill>
                  <a:srgbClr val="000000"/>
                </a:solidFill>
              </a:rPr>
              <a:t>Štetje potnikov (vstop in izstop)</a:t>
            </a:r>
          </a:p>
          <a:p>
            <a:r>
              <a:rPr lang="sl-SI" sz="2400" dirty="0" err="1">
                <a:solidFill>
                  <a:srgbClr val="000000"/>
                </a:solidFill>
              </a:rPr>
              <a:t>Telemetrika</a:t>
            </a:r>
            <a:r>
              <a:rPr lang="sl-SI" sz="2400" dirty="0">
                <a:solidFill>
                  <a:srgbClr val="000000"/>
                </a:solidFill>
              </a:rPr>
              <a:t> za spremljanje porabe</a:t>
            </a:r>
          </a:p>
          <a:p>
            <a:r>
              <a:rPr lang="sl-SI" sz="2400" dirty="0">
                <a:solidFill>
                  <a:srgbClr val="000000"/>
                </a:solidFill>
              </a:rPr>
              <a:t>Celovita mobilna aplikacija (</a:t>
            </a:r>
            <a:r>
              <a:rPr lang="sl-SI" sz="2400" dirty="0" err="1">
                <a:solidFill>
                  <a:srgbClr val="000000"/>
                </a:solidFill>
              </a:rPr>
              <a:t>web</a:t>
            </a:r>
            <a:r>
              <a:rPr lang="sl-SI" sz="2400" dirty="0">
                <a:solidFill>
                  <a:srgbClr val="000000"/>
                </a:solidFill>
              </a:rPr>
              <a:t> aplikacija) za JPP</a:t>
            </a:r>
          </a:p>
          <a:p>
            <a:endParaRPr lang="sl-SI" sz="2400" dirty="0">
              <a:solidFill>
                <a:srgbClr val="000000"/>
              </a:solidFill>
            </a:endParaRPr>
          </a:p>
          <a:p>
            <a:endParaRPr lang="sl-SI" sz="2400" dirty="0">
              <a:solidFill>
                <a:srgbClr val="000000"/>
              </a:solidFill>
            </a:endParaRPr>
          </a:p>
          <a:p>
            <a:endParaRPr lang="sl-SI" sz="2400" dirty="0">
              <a:solidFill>
                <a:srgbClr val="000000"/>
              </a:solidFill>
            </a:endParaRPr>
          </a:p>
          <a:p>
            <a:endParaRPr lang="sl-SI" sz="2400" dirty="0"/>
          </a:p>
        </p:txBody>
      </p:sp>
    </p:spTree>
    <p:extLst>
      <p:ext uri="{BB962C8B-B14F-4D97-AF65-F5344CB8AC3E}">
        <p14:creationId xmlns:p14="http://schemas.microsoft.com/office/powerpoint/2010/main" val="4256619814"/>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254B7651-7883-DB90-ADB0-81D7247912DF}"/>
              </a:ext>
            </a:extLst>
          </p:cNvPr>
          <p:cNvSpPr>
            <a:spLocks noGrp="1"/>
          </p:cNvSpPr>
          <p:nvPr>
            <p:ph type="title"/>
          </p:nvPr>
        </p:nvSpPr>
        <p:spPr/>
        <p:txBody>
          <a:bodyPr>
            <a:normAutofit fontScale="90000"/>
          </a:bodyPr>
          <a:lstStyle/>
          <a:p>
            <a:r>
              <a:rPr lang="sl-SI" dirty="0"/>
              <a:t>ETM 2024</a:t>
            </a:r>
          </a:p>
        </p:txBody>
      </p:sp>
      <p:sp>
        <p:nvSpPr>
          <p:cNvPr id="3" name="Označba mesta vsebine 2">
            <a:extLst>
              <a:ext uri="{FF2B5EF4-FFF2-40B4-BE49-F238E27FC236}">
                <a16:creationId xmlns:a16="http://schemas.microsoft.com/office/drawing/2014/main" id="{416E8F2E-8602-0C6B-D6F1-A764E1FC25BF}"/>
              </a:ext>
            </a:extLst>
          </p:cNvPr>
          <p:cNvSpPr>
            <a:spLocks noGrp="1"/>
          </p:cNvSpPr>
          <p:nvPr>
            <p:ph idx="1"/>
          </p:nvPr>
        </p:nvSpPr>
        <p:spPr>
          <a:xfrm>
            <a:off x="838200" y="2192215"/>
            <a:ext cx="10515600" cy="4553642"/>
          </a:xfrm>
        </p:spPr>
        <p:txBody>
          <a:bodyPr>
            <a:normAutofit/>
          </a:bodyPr>
          <a:lstStyle/>
          <a:p>
            <a:r>
              <a:rPr lang="sl-SI" sz="1800" b="1" dirty="0" err="1"/>
              <a:t>Zzrolano</a:t>
            </a:r>
            <a:r>
              <a:rPr lang="sl-SI" sz="1800" b="1" dirty="0"/>
              <a:t> mesto: </a:t>
            </a:r>
            <a:r>
              <a:rPr lang="sl-SI" sz="1800" dirty="0"/>
              <a:t>Po 15-kilometrski trasi je ljubitelje </a:t>
            </a:r>
            <a:r>
              <a:rPr lang="sl-SI" sz="1800" dirty="0" err="1"/>
              <a:t>rolanja</a:t>
            </a:r>
            <a:r>
              <a:rPr lang="sl-SI" sz="1800" dirty="0"/>
              <a:t>, kotalkanja in drugih koles spremljal tudi DJ na vozilu, ki je ves čas skrbel za pozitivno vzdušje in mimoidoče opozarjal na spektakularno parado.</a:t>
            </a:r>
          </a:p>
          <a:p>
            <a:r>
              <a:rPr lang="sl-SI" sz="1800" b="1" dirty="0">
                <a:effectLst/>
                <a:latin typeface="Arial" panose="020B0604020202020204" pitchFamily="34" charset="0"/>
                <a:ea typeface="Times New Roman" panose="02020603050405020304" pitchFamily="18" charset="0"/>
                <a:cs typeface="Times New Roman" panose="02020603050405020304" pitchFamily="18" charset="0"/>
              </a:rPr>
              <a:t>Dan mobilnosti invalidov: </a:t>
            </a:r>
            <a:r>
              <a:rPr lang="sl-SI" sz="1800" dirty="0">
                <a:effectLst/>
                <a:latin typeface="Arial" panose="020B0604020202020204" pitchFamily="34" charset="0"/>
                <a:ea typeface="Times New Roman" panose="02020603050405020304" pitchFamily="18" charset="0"/>
                <a:cs typeface="Times New Roman" panose="02020603050405020304" pitchFamily="18" charset="0"/>
              </a:rPr>
              <a:t>Na Trgu Leona Štuklja v Mariboru je svoja prizadevanja za čim boljšo mobilnost predstavilo 8 mariborskih invalidskih in humanitarnih društev ter 2 strokovni organizaciji. </a:t>
            </a:r>
          </a:p>
          <a:p>
            <a:r>
              <a:rPr lang="sl-SI" sz="1800" b="1" dirty="0">
                <a:cs typeface="Times New Roman" panose="02020603050405020304" pitchFamily="18" charset="0"/>
              </a:rPr>
              <a:t>Za kolesarje: </a:t>
            </a:r>
            <a:r>
              <a:rPr lang="sl-SI" sz="1800" dirty="0">
                <a:effectLst/>
                <a:latin typeface="Arial" panose="020B0604020202020204" pitchFamily="34" charset="0"/>
                <a:ea typeface="Times New Roman" panose="02020603050405020304" pitchFamily="18" charset="0"/>
                <a:cs typeface="Times New Roman" panose="02020603050405020304" pitchFamily="18" charset="0"/>
              </a:rPr>
              <a:t>Delavnica o prometni varnosti kolesarjev s poudarkom na tehnično brezhibnem kolesu za osnovnošolce 4. razreda, </a:t>
            </a:r>
            <a:r>
              <a:rPr lang="sl-SI" sz="1800" dirty="0">
                <a:ea typeface="Times New Roman" panose="02020603050405020304" pitchFamily="18" charset="0"/>
                <a:cs typeface="Times New Roman" panose="02020603050405020304" pitchFamily="18" charset="0"/>
              </a:rPr>
              <a:t>s</a:t>
            </a:r>
            <a:r>
              <a:rPr lang="sl-SI" sz="1800" dirty="0">
                <a:effectLst/>
                <a:latin typeface="Arial" panose="020B0604020202020204" pitchFamily="34" charset="0"/>
                <a:ea typeface="Times New Roman" panose="02020603050405020304" pitchFamily="18" charset="0"/>
                <a:cs typeface="Times New Roman" panose="02020603050405020304" pitchFamily="18" charset="0"/>
              </a:rPr>
              <a:t>pretnostne igre na kolesu za osnovnošolce 9. razreda, Terenski ogled nove kolesarske infrastrukture, </a:t>
            </a:r>
            <a:r>
              <a:rPr lang="sl-SI" sz="1800" dirty="0">
                <a:ea typeface="Times New Roman" panose="02020603050405020304" pitchFamily="18" charset="0"/>
                <a:cs typeface="Times New Roman" panose="02020603050405020304" pitchFamily="18" charset="0"/>
              </a:rPr>
              <a:t>k</a:t>
            </a:r>
            <a:r>
              <a:rPr lang="sl-SI" sz="1800" dirty="0">
                <a:effectLst/>
                <a:latin typeface="Arial" panose="020B0604020202020204" pitchFamily="34" charset="0"/>
                <a:ea typeface="Times New Roman" panose="02020603050405020304" pitchFamily="18" charset="0"/>
                <a:cs typeface="Times New Roman" panose="02020603050405020304" pitchFamily="18" charset="0"/>
              </a:rPr>
              <a:t>olesarski zajtrk.</a:t>
            </a:r>
          </a:p>
          <a:p>
            <a:r>
              <a:rPr lang="sl-SI" sz="1800" b="1" dirty="0" err="1">
                <a:effectLst/>
                <a:latin typeface="Arial" panose="020B0604020202020204" pitchFamily="34" charset="0"/>
                <a:ea typeface="Times New Roman" panose="02020603050405020304" pitchFamily="18" charset="0"/>
                <a:cs typeface="Times New Roman" panose="02020603050405020304" pitchFamily="18" charset="0"/>
              </a:rPr>
              <a:t>Bodifit</a:t>
            </a:r>
            <a:r>
              <a:rPr lang="sl-SI" sz="1800" b="1" dirty="0">
                <a:effectLst/>
                <a:latin typeface="Arial" panose="020B0604020202020204" pitchFamily="34" charset="0"/>
                <a:ea typeface="Times New Roman" panose="02020603050405020304" pitchFamily="18" charset="0"/>
                <a:cs typeface="Times New Roman" panose="02020603050405020304" pitchFamily="18" charset="0"/>
              </a:rPr>
              <a:t> konvencija: </a:t>
            </a:r>
            <a:r>
              <a:rPr lang="sl-SI" sz="1800" dirty="0">
                <a:effectLst/>
                <a:latin typeface="Arial" panose="020B0604020202020204" pitchFamily="34" charset="0"/>
                <a:ea typeface="Times New Roman" panose="02020603050405020304" pitchFamily="18" charset="0"/>
                <a:cs typeface="Times New Roman" panose="02020603050405020304" pitchFamily="18" charset="0"/>
              </a:rPr>
              <a:t>je navdušence fitnesa popeljala na več brezplačnih vadb.</a:t>
            </a:r>
          </a:p>
          <a:p>
            <a:r>
              <a:rPr lang="sl-SI" sz="1800" b="1" dirty="0">
                <a:effectLst/>
                <a:latin typeface="Arial" panose="020B0604020202020204" pitchFamily="34" charset="0"/>
                <a:ea typeface="Times New Roman" panose="02020603050405020304" pitchFamily="18" charset="0"/>
                <a:cs typeface="Times New Roman" panose="02020603050405020304" pitchFamily="18" charset="0"/>
              </a:rPr>
              <a:t>Talne označbe in totemi pri treh šolah:</a:t>
            </a:r>
            <a:r>
              <a:rPr lang="sl-SI" sz="1800" dirty="0">
                <a:effectLst/>
                <a:latin typeface="Arial" panose="020B0604020202020204" pitchFamily="34" charset="0"/>
                <a:ea typeface="Times New Roman" panose="02020603050405020304" pitchFamily="18" charset="0"/>
                <a:cs typeface="Times New Roman" panose="02020603050405020304" pitchFamily="18" charset="0"/>
              </a:rPr>
              <a:t>  OŠ Ludvika Pliberška, Tabor 1 in Malečnik. V bližini šol so bile postavljene talne označbe in totemi, ki opozarjajo voznike na prisotnost otrok ter spodbujajo varno vožnjo. </a:t>
            </a:r>
          </a:p>
          <a:p>
            <a:r>
              <a:rPr lang="sl-SI" sz="1800" b="1" dirty="0"/>
              <a:t>Zapore ulic: </a:t>
            </a:r>
            <a:r>
              <a:rPr lang="sl-SI" sz="1800" dirty="0"/>
              <a:t>Šolska ulica (medgeneracijsko druženje), Smetanova ulica (</a:t>
            </a:r>
            <a:r>
              <a:rPr lang="sl-SI" sz="1800" dirty="0" err="1"/>
              <a:t>vibrantna</a:t>
            </a:r>
            <a:r>
              <a:rPr lang="sl-SI" sz="1800" dirty="0"/>
              <a:t> Smetanova).</a:t>
            </a:r>
          </a:p>
          <a:p>
            <a:r>
              <a:rPr lang="sl-SI" sz="1800" b="1" dirty="0"/>
              <a:t>Spodbujanje trajnostne mobilnosti: </a:t>
            </a:r>
            <a:r>
              <a:rPr lang="sl-SI" sz="1800" dirty="0">
                <a:hlinkClick r:id="rId2"/>
              </a:rPr>
              <a:t>brošura za zaposlene MOM</a:t>
            </a:r>
            <a:r>
              <a:rPr lang="sl-SI" sz="1800" dirty="0"/>
              <a:t>.</a:t>
            </a:r>
          </a:p>
        </p:txBody>
      </p:sp>
    </p:spTree>
    <p:extLst>
      <p:ext uri="{BB962C8B-B14F-4D97-AF65-F5344CB8AC3E}">
        <p14:creationId xmlns:p14="http://schemas.microsoft.com/office/powerpoint/2010/main" val="868980443"/>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08F1F0DC-E336-3B7F-0C52-5A8B4C155F47}"/>
              </a:ext>
            </a:extLst>
          </p:cNvPr>
          <p:cNvSpPr>
            <a:spLocks noGrp="1"/>
          </p:cNvSpPr>
          <p:nvPr>
            <p:ph type="title"/>
          </p:nvPr>
        </p:nvSpPr>
        <p:spPr/>
        <p:txBody>
          <a:bodyPr>
            <a:normAutofit fontScale="90000"/>
          </a:bodyPr>
          <a:lstStyle/>
          <a:p>
            <a:r>
              <a:rPr lang="sl-SI" dirty="0"/>
              <a:t>Glavni (Stari) most</a:t>
            </a:r>
          </a:p>
        </p:txBody>
      </p:sp>
      <p:sp>
        <p:nvSpPr>
          <p:cNvPr id="3" name="Označba mesta vsebine 2">
            <a:extLst>
              <a:ext uri="{FF2B5EF4-FFF2-40B4-BE49-F238E27FC236}">
                <a16:creationId xmlns:a16="http://schemas.microsoft.com/office/drawing/2014/main" id="{542C81F1-435F-CD1C-8450-FFBAE837CB9B}"/>
              </a:ext>
            </a:extLst>
          </p:cNvPr>
          <p:cNvSpPr>
            <a:spLocks noGrp="1"/>
          </p:cNvSpPr>
          <p:nvPr>
            <p:ph idx="1"/>
          </p:nvPr>
        </p:nvSpPr>
        <p:spPr>
          <a:xfrm>
            <a:off x="838200" y="2192215"/>
            <a:ext cx="10515600" cy="4595084"/>
          </a:xfrm>
        </p:spPr>
        <p:txBody>
          <a:bodyPr>
            <a:normAutofit/>
          </a:bodyPr>
          <a:lstStyle/>
          <a:p>
            <a:r>
              <a:rPr lang="sl-SI" dirty="0"/>
              <a:t>Zaprtja mosta je bila med avgustom in septembrom 2024.</a:t>
            </a:r>
          </a:p>
          <a:p>
            <a:r>
              <a:rPr lang="sl-SI" dirty="0"/>
              <a:t>Meritve so bile opravljene v letu 2024 pred in po zaprtju Glavnega mostu.</a:t>
            </a:r>
          </a:p>
          <a:p>
            <a:r>
              <a:rPr lang="sl-SI" dirty="0"/>
              <a:t>Na povprečen delovni dan prečka vse mostove približno 100.000 vozil na dan.</a:t>
            </a:r>
          </a:p>
          <a:p>
            <a:r>
              <a:rPr lang="sl-SI" dirty="0"/>
              <a:t>V času zapore Glavnega mostu v mestu ni bilo zaznati prometnih kolapsov.</a:t>
            </a:r>
          </a:p>
          <a:p>
            <a:r>
              <a:rPr lang="sl-SI" dirty="0"/>
              <a:t>Na Pobreški cesti je prihajalo občasno do manjših zastojev, predvsem v popoldanski prometni konici.</a:t>
            </a:r>
          </a:p>
          <a:p>
            <a:endParaRPr lang="sl-SI" sz="2400" dirty="0"/>
          </a:p>
        </p:txBody>
      </p:sp>
    </p:spTree>
    <p:extLst>
      <p:ext uri="{BB962C8B-B14F-4D97-AF65-F5344CB8AC3E}">
        <p14:creationId xmlns:p14="http://schemas.microsoft.com/office/powerpoint/2010/main" val="460304141"/>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F2A852B6-418C-0F91-0324-2E2BB86512FF}"/>
              </a:ext>
            </a:extLst>
          </p:cNvPr>
          <p:cNvSpPr>
            <a:spLocks noGrp="1"/>
          </p:cNvSpPr>
          <p:nvPr>
            <p:ph type="title"/>
          </p:nvPr>
        </p:nvSpPr>
        <p:spPr/>
        <p:txBody>
          <a:bodyPr>
            <a:normAutofit fontScale="90000"/>
          </a:bodyPr>
          <a:lstStyle/>
          <a:p>
            <a:endParaRPr lang="sl-SI"/>
          </a:p>
        </p:txBody>
      </p:sp>
      <p:sp>
        <p:nvSpPr>
          <p:cNvPr id="3" name="Označba mesta vsebine 2">
            <a:extLst>
              <a:ext uri="{FF2B5EF4-FFF2-40B4-BE49-F238E27FC236}">
                <a16:creationId xmlns:a16="http://schemas.microsoft.com/office/drawing/2014/main" id="{6BEB9501-4893-AA2F-5D07-F7AFFBB943E0}"/>
              </a:ext>
            </a:extLst>
          </p:cNvPr>
          <p:cNvSpPr>
            <a:spLocks noGrp="1"/>
          </p:cNvSpPr>
          <p:nvPr>
            <p:ph idx="1"/>
          </p:nvPr>
        </p:nvSpPr>
        <p:spPr/>
        <p:txBody>
          <a:bodyPr/>
          <a:lstStyle/>
          <a:p>
            <a:endParaRPr lang="sl-SI"/>
          </a:p>
        </p:txBody>
      </p:sp>
      <p:pic>
        <p:nvPicPr>
          <p:cNvPr id="5" name="Slika 4">
            <a:extLst>
              <a:ext uri="{FF2B5EF4-FFF2-40B4-BE49-F238E27FC236}">
                <a16:creationId xmlns:a16="http://schemas.microsoft.com/office/drawing/2014/main" id="{58250083-79FB-327B-0386-BB8E61C12AF4}"/>
              </a:ext>
            </a:extLst>
          </p:cNvPr>
          <p:cNvPicPr>
            <a:picLocks noChangeAspect="1"/>
          </p:cNvPicPr>
          <p:nvPr/>
        </p:nvPicPr>
        <p:blipFill>
          <a:blip r:embed="rId2"/>
          <a:stretch>
            <a:fillRect/>
          </a:stretch>
        </p:blipFill>
        <p:spPr>
          <a:xfrm>
            <a:off x="0" y="1143442"/>
            <a:ext cx="12192000" cy="4571116"/>
          </a:xfrm>
          <a:prstGeom prst="rect">
            <a:avLst/>
          </a:prstGeom>
        </p:spPr>
      </p:pic>
      <p:pic>
        <p:nvPicPr>
          <p:cNvPr id="7" name="Slika 6">
            <a:extLst>
              <a:ext uri="{FF2B5EF4-FFF2-40B4-BE49-F238E27FC236}">
                <a16:creationId xmlns:a16="http://schemas.microsoft.com/office/drawing/2014/main" id="{57376268-6440-E93F-A06D-D3B199D2CEAD}"/>
              </a:ext>
            </a:extLst>
          </p:cNvPr>
          <p:cNvPicPr>
            <a:picLocks noChangeAspect="1"/>
          </p:cNvPicPr>
          <p:nvPr/>
        </p:nvPicPr>
        <p:blipFill>
          <a:blip r:embed="rId3"/>
          <a:stretch>
            <a:fillRect/>
          </a:stretch>
        </p:blipFill>
        <p:spPr>
          <a:xfrm>
            <a:off x="0" y="5058000"/>
            <a:ext cx="2765928" cy="1800000"/>
          </a:xfrm>
          <a:prstGeom prst="rect">
            <a:avLst/>
          </a:prstGeom>
        </p:spPr>
      </p:pic>
      <p:pic>
        <p:nvPicPr>
          <p:cNvPr id="8" name="Slika 7">
            <a:extLst>
              <a:ext uri="{FF2B5EF4-FFF2-40B4-BE49-F238E27FC236}">
                <a16:creationId xmlns:a16="http://schemas.microsoft.com/office/drawing/2014/main" id="{E0E81CDB-2136-C343-6931-F8CCAF6B07B9}"/>
              </a:ext>
            </a:extLst>
          </p:cNvPr>
          <p:cNvPicPr>
            <a:picLocks noChangeAspect="1"/>
          </p:cNvPicPr>
          <p:nvPr/>
        </p:nvPicPr>
        <p:blipFill>
          <a:blip r:embed="rId4"/>
          <a:stretch>
            <a:fillRect/>
          </a:stretch>
        </p:blipFill>
        <p:spPr>
          <a:xfrm>
            <a:off x="2221164" y="5046298"/>
            <a:ext cx="2765928" cy="1800000"/>
          </a:xfrm>
          <a:prstGeom prst="rect">
            <a:avLst/>
          </a:prstGeom>
        </p:spPr>
      </p:pic>
      <p:pic>
        <p:nvPicPr>
          <p:cNvPr id="9" name="Slika 8">
            <a:extLst>
              <a:ext uri="{FF2B5EF4-FFF2-40B4-BE49-F238E27FC236}">
                <a16:creationId xmlns:a16="http://schemas.microsoft.com/office/drawing/2014/main" id="{182CF592-2C86-1D04-66D0-CE1796E3E99C}"/>
              </a:ext>
            </a:extLst>
          </p:cNvPr>
          <p:cNvPicPr>
            <a:picLocks noChangeAspect="1"/>
          </p:cNvPicPr>
          <p:nvPr/>
        </p:nvPicPr>
        <p:blipFill>
          <a:blip r:embed="rId5"/>
          <a:stretch>
            <a:fillRect/>
          </a:stretch>
        </p:blipFill>
        <p:spPr>
          <a:xfrm>
            <a:off x="4856026" y="5049750"/>
            <a:ext cx="2848723" cy="1800000"/>
          </a:xfrm>
          <a:prstGeom prst="rect">
            <a:avLst/>
          </a:prstGeom>
        </p:spPr>
      </p:pic>
      <p:pic>
        <p:nvPicPr>
          <p:cNvPr id="10" name="Slika 9">
            <a:extLst>
              <a:ext uri="{FF2B5EF4-FFF2-40B4-BE49-F238E27FC236}">
                <a16:creationId xmlns:a16="http://schemas.microsoft.com/office/drawing/2014/main" id="{B09503F7-1213-F833-7CA2-601A194DC4CB}"/>
              </a:ext>
            </a:extLst>
          </p:cNvPr>
          <p:cNvPicPr>
            <a:picLocks noChangeAspect="1"/>
          </p:cNvPicPr>
          <p:nvPr/>
        </p:nvPicPr>
        <p:blipFill>
          <a:blip r:embed="rId6"/>
          <a:stretch>
            <a:fillRect/>
          </a:stretch>
        </p:blipFill>
        <p:spPr>
          <a:xfrm>
            <a:off x="7204910" y="5033171"/>
            <a:ext cx="2843877" cy="1800000"/>
          </a:xfrm>
          <a:prstGeom prst="rect">
            <a:avLst/>
          </a:prstGeom>
        </p:spPr>
      </p:pic>
      <p:pic>
        <p:nvPicPr>
          <p:cNvPr id="11" name="Slika 10">
            <a:extLst>
              <a:ext uri="{FF2B5EF4-FFF2-40B4-BE49-F238E27FC236}">
                <a16:creationId xmlns:a16="http://schemas.microsoft.com/office/drawing/2014/main" id="{A235333D-F110-3159-8985-83005D48A929}"/>
              </a:ext>
            </a:extLst>
          </p:cNvPr>
          <p:cNvPicPr>
            <a:picLocks noChangeAspect="1"/>
          </p:cNvPicPr>
          <p:nvPr/>
        </p:nvPicPr>
        <p:blipFill>
          <a:blip r:embed="rId7"/>
          <a:stretch>
            <a:fillRect/>
          </a:stretch>
        </p:blipFill>
        <p:spPr>
          <a:xfrm>
            <a:off x="9420949" y="5061452"/>
            <a:ext cx="2845656" cy="1800000"/>
          </a:xfrm>
          <a:prstGeom prst="rect">
            <a:avLst/>
          </a:prstGeom>
        </p:spPr>
      </p:pic>
      <p:cxnSp>
        <p:nvCxnSpPr>
          <p:cNvPr id="13" name="Raven puščični povezovalnik 12">
            <a:extLst>
              <a:ext uri="{FF2B5EF4-FFF2-40B4-BE49-F238E27FC236}">
                <a16:creationId xmlns:a16="http://schemas.microsoft.com/office/drawing/2014/main" id="{37841B86-D609-CCEF-414B-D41482359AB9}"/>
              </a:ext>
            </a:extLst>
          </p:cNvPr>
          <p:cNvCxnSpPr>
            <a:cxnSpLocks/>
          </p:cNvCxnSpPr>
          <p:nvPr/>
        </p:nvCxnSpPr>
        <p:spPr>
          <a:xfrm flipH="1">
            <a:off x="1253765" y="2733773"/>
            <a:ext cx="169682" cy="2423096"/>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Raven puščični povezovalnik 13">
            <a:extLst>
              <a:ext uri="{FF2B5EF4-FFF2-40B4-BE49-F238E27FC236}">
                <a16:creationId xmlns:a16="http://schemas.microsoft.com/office/drawing/2014/main" id="{F4D6A35A-00A6-62B7-3AA4-3534099F0E56}"/>
              </a:ext>
            </a:extLst>
          </p:cNvPr>
          <p:cNvCxnSpPr>
            <a:cxnSpLocks/>
          </p:cNvCxnSpPr>
          <p:nvPr/>
        </p:nvCxnSpPr>
        <p:spPr>
          <a:xfrm flipH="1">
            <a:off x="3921551" y="3754827"/>
            <a:ext cx="877914" cy="140204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Raven puščični povezovalnik 15">
            <a:extLst>
              <a:ext uri="{FF2B5EF4-FFF2-40B4-BE49-F238E27FC236}">
                <a16:creationId xmlns:a16="http://schemas.microsoft.com/office/drawing/2014/main" id="{4AE2FB05-306F-1813-9A0B-292A7909837F}"/>
              </a:ext>
            </a:extLst>
          </p:cNvPr>
          <p:cNvCxnSpPr>
            <a:cxnSpLocks/>
          </p:cNvCxnSpPr>
          <p:nvPr/>
        </p:nvCxnSpPr>
        <p:spPr>
          <a:xfrm>
            <a:off x="5843336" y="3754826"/>
            <a:ext cx="437051" cy="140204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Raven puščični povezovalnik 19">
            <a:extLst>
              <a:ext uri="{FF2B5EF4-FFF2-40B4-BE49-F238E27FC236}">
                <a16:creationId xmlns:a16="http://schemas.microsoft.com/office/drawing/2014/main" id="{FBF8D688-A035-C6B1-1EC1-3C3B3638A556}"/>
              </a:ext>
            </a:extLst>
          </p:cNvPr>
          <p:cNvCxnSpPr>
            <a:cxnSpLocks/>
          </p:cNvCxnSpPr>
          <p:nvPr/>
        </p:nvCxnSpPr>
        <p:spPr>
          <a:xfrm>
            <a:off x="7655573" y="3701267"/>
            <a:ext cx="939559" cy="145560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Raven puščični povezovalnik 21">
            <a:extLst>
              <a:ext uri="{FF2B5EF4-FFF2-40B4-BE49-F238E27FC236}">
                <a16:creationId xmlns:a16="http://schemas.microsoft.com/office/drawing/2014/main" id="{D2418563-C6BE-8100-7D86-84E13CD2439B}"/>
              </a:ext>
            </a:extLst>
          </p:cNvPr>
          <p:cNvCxnSpPr>
            <a:cxnSpLocks/>
          </p:cNvCxnSpPr>
          <p:nvPr/>
        </p:nvCxnSpPr>
        <p:spPr>
          <a:xfrm flipH="1">
            <a:off x="11031591" y="3316339"/>
            <a:ext cx="70242" cy="184053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5428927"/>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1BB71721-2A92-1CAC-E0F3-C22DE6B6067D}"/>
              </a:ext>
            </a:extLst>
          </p:cNvPr>
          <p:cNvSpPr>
            <a:spLocks noGrp="1"/>
          </p:cNvSpPr>
          <p:nvPr>
            <p:ph type="title"/>
          </p:nvPr>
        </p:nvSpPr>
        <p:spPr/>
        <p:txBody>
          <a:bodyPr>
            <a:normAutofit fontScale="90000"/>
          </a:bodyPr>
          <a:lstStyle/>
          <a:p>
            <a:r>
              <a:rPr lang="sl-SI" dirty="0"/>
              <a:t>Glavni (Stari) most</a:t>
            </a:r>
          </a:p>
        </p:txBody>
      </p:sp>
      <p:sp>
        <p:nvSpPr>
          <p:cNvPr id="3" name="Označba mesta vsebine 2">
            <a:extLst>
              <a:ext uri="{FF2B5EF4-FFF2-40B4-BE49-F238E27FC236}">
                <a16:creationId xmlns:a16="http://schemas.microsoft.com/office/drawing/2014/main" id="{BE84C2B6-6685-EE95-D9C6-0EE9ED04AC32}"/>
              </a:ext>
            </a:extLst>
          </p:cNvPr>
          <p:cNvSpPr>
            <a:spLocks noGrp="1"/>
          </p:cNvSpPr>
          <p:nvPr>
            <p:ph idx="1"/>
          </p:nvPr>
        </p:nvSpPr>
        <p:spPr>
          <a:xfrm>
            <a:off x="838200" y="2192215"/>
            <a:ext cx="10515600" cy="4665785"/>
          </a:xfrm>
        </p:spPr>
        <p:txBody>
          <a:bodyPr>
            <a:normAutofit fontScale="77500" lnSpcReduction="20000"/>
          </a:bodyPr>
          <a:lstStyle/>
          <a:p>
            <a:pPr>
              <a:lnSpc>
                <a:spcPct val="120000"/>
              </a:lnSpc>
            </a:pPr>
            <a:r>
              <a:rPr lang="sl-SI" dirty="0"/>
              <a:t>Na vseh mostovih, razen na Glavnem mostu, je bilo kot prevladujočo prevozno sredstvo osebno motorno vozilo (70% do 90%), razen na Glavnem mostu.</a:t>
            </a:r>
          </a:p>
          <a:p>
            <a:pPr>
              <a:lnSpc>
                <a:spcPct val="120000"/>
              </a:lnSpc>
            </a:pPr>
            <a:r>
              <a:rPr lang="sl-SI" dirty="0"/>
              <a:t>Na Glavnem mostu je za prevoz z osebnim motornim vozilom uporabljalo približno 37% oseb, ostali pa so uporabili avtobus (42%) ali pa so most prečkali s kolesom (6%) ali pa peš (15%).</a:t>
            </a:r>
          </a:p>
          <a:p>
            <a:pPr>
              <a:lnSpc>
                <a:spcPct val="120000"/>
              </a:lnSpc>
            </a:pPr>
            <a:r>
              <a:rPr lang="sl-SI" dirty="0"/>
              <a:t>Analiza pokazala, da za povezavo med levim in desnim bregom mesta Maribor, manj kot 10% oseb, katere uporabljajo osebno motorno vozilo, uporabljajo Glavni most. Po drugi strani pa je bilo na Glavnem mostu zaznanih največ mestnih avtobusov ter največ kolesarjev in pešcev.</a:t>
            </a:r>
          </a:p>
          <a:p>
            <a:pPr>
              <a:lnSpc>
                <a:spcPct val="120000"/>
              </a:lnSpc>
            </a:pPr>
            <a:r>
              <a:rPr lang="sl-SI" b="1" dirty="0"/>
              <a:t>Glavni most predstavlja pomembno vez med levim in desnim bregom za ne-motorizirani promet, manj pomemben je pa za osebni motorizirani promet.</a:t>
            </a:r>
          </a:p>
        </p:txBody>
      </p:sp>
    </p:spTree>
    <p:extLst>
      <p:ext uri="{BB962C8B-B14F-4D97-AF65-F5344CB8AC3E}">
        <p14:creationId xmlns:p14="http://schemas.microsoft.com/office/powerpoint/2010/main" val="2962813307"/>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značba mesta vsebine 2">
            <a:extLst>
              <a:ext uri="{FF2B5EF4-FFF2-40B4-BE49-F238E27FC236}">
                <a16:creationId xmlns:a16="http://schemas.microsoft.com/office/drawing/2014/main" id="{9ED5C255-0BEA-932D-574D-4BED47877FF0}"/>
              </a:ext>
            </a:extLst>
          </p:cNvPr>
          <p:cNvSpPr>
            <a:spLocks noGrp="1"/>
          </p:cNvSpPr>
          <p:nvPr>
            <p:ph idx="1"/>
          </p:nvPr>
        </p:nvSpPr>
        <p:spPr>
          <a:xfrm>
            <a:off x="168897" y="1730301"/>
            <a:ext cx="3168192" cy="4463109"/>
          </a:xfrm>
        </p:spPr>
        <p:txBody>
          <a:bodyPr/>
          <a:lstStyle/>
          <a:p>
            <a:r>
              <a:rPr lang="sl-SI" dirty="0"/>
              <a:t>Vsaki dan prečka most več kot 4.000 pešcev in 3.000 kolesarjev</a:t>
            </a:r>
          </a:p>
        </p:txBody>
      </p:sp>
      <p:pic>
        <p:nvPicPr>
          <p:cNvPr id="5" name="Slika 4">
            <a:extLst>
              <a:ext uri="{FF2B5EF4-FFF2-40B4-BE49-F238E27FC236}">
                <a16:creationId xmlns:a16="http://schemas.microsoft.com/office/drawing/2014/main" id="{EA61E11C-8C7A-BF28-69F7-2D845CBE7759}"/>
              </a:ext>
            </a:extLst>
          </p:cNvPr>
          <p:cNvPicPr>
            <a:picLocks noChangeAspect="1"/>
          </p:cNvPicPr>
          <p:nvPr/>
        </p:nvPicPr>
        <p:blipFill>
          <a:blip r:embed="rId2"/>
          <a:stretch>
            <a:fillRect/>
          </a:stretch>
        </p:blipFill>
        <p:spPr>
          <a:xfrm>
            <a:off x="3472207" y="-21394"/>
            <a:ext cx="8719793" cy="6879394"/>
          </a:xfrm>
          <a:prstGeom prst="rect">
            <a:avLst/>
          </a:prstGeom>
        </p:spPr>
      </p:pic>
    </p:spTree>
    <p:extLst>
      <p:ext uri="{BB962C8B-B14F-4D97-AF65-F5344CB8AC3E}">
        <p14:creationId xmlns:p14="http://schemas.microsoft.com/office/powerpoint/2010/main" val="2459388419"/>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385BC12E-8CAA-0467-95BA-4158B6AB5AFF}"/>
              </a:ext>
            </a:extLst>
          </p:cNvPr>
          <p:cNvSpPr>
            <a:spLocks noGrp="1"/>
          </p:cNvSpPr>
          <p:nvPr>
            <p:ph type="title"/>
          </p:nvPr>
        </p:nvSpPr>
        <p:spPr/>
        <p:txBody>
          <a:bodyPr>
            <a:normAutofit fontScale="90000"/>
          </a:bodyPr>
          <a:lstStyle/>
          <a:p>
            <a:r>
              <a:rPr lang="sl-SI" dirty="0"/>
              <a:t>Mobilnostni sklad MOM</a:t>
            </a:r>
          </a:p>
        </p:txBody>
      </p:sp>
      <p:sp>
        <p:nvSpPr>
          <p:cNvPr id="3" name="Označba mesta vsebine 2">
            <a:extLst>
              <a:ext uri="{FF2B5EF4-FFF2-40B4-BE49-F238E27FC236}">
                <a16:creationId xmlns:a16="http://schemas.microsoft.com/office/drawing/2014/main" id="{3132EF80-4F2D-4F30-2BA6-6463C249B619}"/>
              </a:ext>
            </a:extLst>
          </p:cNvPr>
          <p:cNvSpPr>
            <a:spLocks noGrp="1"/>
          </p:cNvSpPr>
          <p:nvPr>
            <p:ph idx="1"/>
          </p:nvPr>
        </p:nvSpPr>
        <p:spPr>
          <a:xfrm>
            <a:off x="838200" y="2192215"/>
            <a:ext cx="10515600" cy="1236785"/>
          </a:xfrm>
        </p:spPr>
        <p:txBody>
          <a:bodyPr/>
          <a:lstStyle/>
          <a:p>
            <a:r>
              <a:rPr lang="sl-SI" sz="2800" b="1" dirty="0"/>
              <a:t>Spodbujanje trajnostne mobilnosti: </a:t>
            </a:r>
            <a:endParaRPr lang="sl-SI" sz="2800" dirty="0"/>
          </a:p>
          <a:p>
            <a:endParaRPr lang="sl-SI" dirty="0"/>
          </a:p>
        </p:txBody>
      </p:sp>
      <p:graphicFrame>
        <p:nvGraphicFramePr>
          <p:cNvPr id="7" name="Predmet 6">
            <a:hlinkClick r:id="rId2"/>
            <a:extLst>
              <a:ext uri="{FF2B5EF4-FFF2-40B4-BE49-F238E27FC236}">
                <a16:creationId xmlns:a16="http://schemas.microsoft.com/office/drawing/2014/main" id="{B12D2F82-5993-4466-5F4D-391A6454F580}"/>
              </a:ext>
            </a:extLst>
          </p:cNvPr>
          <p:cNvGraphicFramePr>
            <a:graphicFrameLocks noChangeAspect="1"/>
          </p:cNvGraphicFramePr>
          <p:nvPr>
            <p:extLst>
              <p:ext uri="{D42A27DB-BD31-4B8C-83A1-F6EECF244321}">
                <p14:modId xmlns:p14="http://schemas.microsoft.com/office/powerpoint/2010/main" val="834924123"/>
              </p:ext>
            </p:extLst>
          </p:nvPr>
        </p:nvGraphicFramePr>
        <p:xfrm>
          <a:off x="4633606" y="2734785"/>
          <a:ext cx="2924789" cy="4123215"/>
        </p:xfrm>
        <a:graphic>
          <a:graphicData uri="http://schemas.openxmlformats.org/presentationml/2006/ole">
            <mc:AlternateContent xmlns:mc="http://schemas.openxmlformats.org/markup-compatibility/2006">
              <mc:Choice xmlns:v="urn:schemas-microsoft-com:vml" Requires="v">
                <p:oleObj name="PDF" r:id="rId3" imgW="0" imgH="360" progId="FoxitPhantomPDF.Document">
                  <p:embed/>
                </p:oleObj>
              </mc:Choice>
              <mc:Fallback>
                <p:oleObj name="PDF" r:id="rId3" imgW="0" imgH="360" progId="FoxitPhantomPDF.Document">
                  <p:embed/>
                  <p:pic>
                    <p:nvPicPr>
                      <p:cNvPr id="7" name="Predmet 6">
                        <a:hlinkClick r:id="rId2"/>
                        <a:extLst>
                          <a:ext uri="{FF2B5EF4-FFF2-40B4-BE49-F238E27FC236}">
                            <a16:creationId xmlns:a16="http://schemas.microsoft.com/office/drawing/2014/main" id="{B12D2F82-5993-4466-5F4D-391A6454F580}"/>
                          </a:ext>
                        </a:extLst>
                      </p:cNvPr>
                      <p:cNvPicPr/>
                      <p:nvPr/>
                    </p:nvPicPr>
                    <p:blipFill>
                      <a:blip r:embed="rId4"/>
                      <a:stretch>
                        <a:fillRect/>
                      </a:stretch>
                    </p:blipFill>
                    <p:spPr>
                      <a:xfrm>
                        <a:off x="4633606" y="2734785"/>
                        <a:ext cx="2924789" cy="4123215"/>
                      </a:xfrm>
                      <a:prstGeom prst="rect">
                        <a:avLst/>
                      </a:prstGeom>
                    </p:spPr>
                  </p:pic>
                </p:oleObj>
              </mc:Fallback>
            </mc:AlternateContent>
          </a:graphicData>
        </a:graphic>
      </p:graphicFrame>
    </p:spTree>
    <p:extLst>
      <p:ext uri="{BB962C8B-B14F-4D97-AF65-F5344CB8AC3E}">
        <p14:creationId xmlns:p14="http://schemas.microsoft.com/office/powerpoint/2010/main" val="102426591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571405EF-20DA-516A-520D-901A7DC8F4E1}"/>
              </a:ext>
            </a:extLst>
          </p:cNvPr>
          <p:cNvSpPr>
            <a:spLocks noGrp="1"/>
          </p:cNvSpPr>
          <p:nvPr>
            <p:ph type="title"/>
          </p:nvPr>
        </p:nvSpPr>
        <p:spPr/>
        <p:txBody>
          <a:bodyPr>
            <a:normAutofit fontScale="90000"/>
          </a:bodyPr>
          <a:lstStyle/>
          <a:p>
            <a:endParaRPr lang="sl-SI"/>
          </a:p>
        </p:txBody>
      </p:sp>
      <p:sp>
        <p:nvSpPr>
          <p:cNvPr id="3" name="Označba mesta vsebine 2">
            <a:extLst>
              <a:ext uri="{FF2B5EF4-FFF2-40B4-BE49-F238E27FC236}">
                <a16:creationId xmlns:a16="http://schemas.microsoft.com/office/drawing/2014/main" id="{5EACAB38-1DAB-95AF-FDDC-FB0EBF20AC44}"/>
              </a:ext>
            </a:extLst>
          </p:cNvPr>
          <p:cNvSpPr>
            <a:spLocks noGrp="1"/>
          </p:cNvSpPr>
          <p:nvPr>
            <p:ph idx="1"/>
          </p:nvPr>
        </p:nvSpPr>
        <p:spPr/>
        <p:txBody>
          <a:bodyPr/>
          <a:lstStyle/>
          <a:p>
            <a:endParaRPr lang="sl-SI"/>
          </a:p>
        </p:txBody>
      </p:sp>
      <p:pic>
        <p:nvPicPr>
          <p:cNvPr id="5" name="Slika 4">
            <a:extLst>
              <a:ext uri="{FF2B5EF4-FFF2-40B4-BE49-F238E27FC236}">
                <a16:creationId xmlns:a16="http://schemas.microsoft.com/office/drawing/2014/main" id="{57054260-8B38-4695-4FAD-B74C87406385}"/>
              </a:ext>
            </a:extLst>
          </p:cNvPr>
          <p:cNvPicPr>
            <a:picLocks noChangeAspect="1"/>
          </p:cNvPicPr>
          <p:nvPr/>
        </p:nvPicPr>
        <p:blipFill>
          <a:blip r:embed="rId2"/>
          <a:stretch>
            <a:fillRect/>
          </a:stretch>
        </p:blipFill>
        <p:spPr>
          <a:xfrm>
            <a:off x="-449254" y="1102936"/>
            <a:ext cx="12726095" cy="5915057"/>
          </a:xfrm>
          <a:prstGeom prst="rect">
            <a:avLst/>
          </a:prstGeom>
        </p:spPr>
      </p:pic>
      <p:sp>
        <p:nvSpPr>
          <p:cNvPr id="6" name="Pravokotnik 5">
            <a:extLst>
              <a:ext uri="{FF2B5EF4-FFF2-40B4-BE49-F238E27FC236}">
                <a16:creationId xmlns:a16="http://schemas.microsoft.com/office/drawing/2014/main" id="{79F359C3-DF8B-A97B-B695-D071DDD81B9E}"/>
              </a:ext>
            </a:extLst>
          </p:cNvPr>
          <p:cNvSpPr/>
          <p:nvPr/>
        </p:nvSpPr>
        <p:spPr>
          <a:xfrm>
            <a:off x="2432115" y="3695307"/>
            <a:ext cx="2545237" cy="1894788"/>
          </a:xfrm>
          <a:custGeom>
            <a:avLst/>
            <a:gdLst>
              <a:gd name="connsiteX0" fmla="*/ 0 w 2545237"/>
              <a:gd name="connsiteY0" fmla="*/ 0 h 1366887"/>
              <a:gd name="connsiteX1" fmla="*/ 2545237 w 2545237"/>
              <a:gd name="connsiteY1" fmla="*/ 0 h 1366887"/>
              <a:gd name="connsiteX2" fmla="*/ 2545237 w 2545237"/>
              <a:gd name="connsiteY2" fmla="*/ 1366887 h 1366887"/>
              <a:gd name="connsiteX3" fmla="*/ 0 w 2545237"/>
              <a:gd name="connsiteY3" fmla="*/ 1366887 h 1366887"/>
              <a:gd name="connsiteX4" fmla="*/ 0 w 2545237"/>
              <a:gd name="connsiteY4" fmla="*/ 0 h 1366887"/>
              <a:gd name="connsiteX0" fmla="*/ 1131217 w 2545237"/>
              <a:gd name="connsiteY0" fmla="*/ 0 h 1951349"/>
              <a:gd name="connsiteX1" fmla="*/ 2545237 w 2545237"/>
              <a:gd name="connsiteY1" fmla="*/ 584462 h 1951349"/>
              <a:gd name="connsiteX2" fmla="*/ 2545237 w 2545237"/>
              <a:gd name="connsiteY2" fmla="*/ 1951349 h 1951349"/>
              <a:gd name="connsiteX3" fmla="*/ 0 w 2545237"/>
              <a:gd name="connsiteY3" fmla="*/ 1951349 h 1951349"/>
              <a:gd name="connsiteX4" fmla="*/ 1131217 w 2545237"/>
              <a:gd name="connsiteY4" fmla="*/ 0 h 1951349"/>
              <a:gd name="connsiteX0" fmla="*/ 942681 w 2356701"/>
              <a:gd name="connsiteY0" fmla="*/ 0 h 1951349"/>
              <a:gd name="connsiteX1" fmla="*/ 2356701 w 2356701"/>
              <a:gd name="connsiteY1" fmla="*/ 584462 h 1951349"/>
              <a:gd name="connsiteX2" fmla="*/ 2356701 w 2356701"/>
              <a:gd name="connsiteY2" fmla="*/ 1951349 h 1951349"/>
              <a:gd name="connsiteX3" fmla="*/ 0 w 2356701"/>
              <a:gd name="connsiteY3" fmla="*/ 744718 h 1951349"/>
              <a:gd name="connsiteX4" fmla="*/ 942681 w 2356701"/>
              <a:gd name="connsiteY4" fmla="*/ 0 h 1951349"/>
              <a:gd name="connsiteX0" fmla="*/ 942681 w 2356701"/>
              <a:gd name="connsiteY0" fmla="*/ 0 h 1894788"/>
              <a:gd name="connsiteX1" fmla="*/ 2356701 w 2356701"/>
              <a:gd name="connsiteY1" fmla="*/ 584462 h 1894788"/>
              <a:gd name="connsiteX2" fmla="*/ 1734532 w 2356701"/>
              <a:gd name="connsiteY2" fmla="*/ 1894788 h 1894788"/>
              <a:gd name="connsiteX3" fmla="*/ 0 w 2356701"/>
              <a:gd name="connsiteY3" fmla="*/ 744718 h 1894788"/>
              <a:gd name="connsiteX4" fmla="*/ 942681 w 2356701"/>
              <a:gd name="connsiteY4" fmla="*/ 0 h 1894788"/>
              <a:gd name="connsiteX0" fmla="*/ 942681 w 1734532"/>
              <a:gd name="connsiteY0" fmla="*/ 0 h 1894788"/>
              <a:gd name="connsiteX1" fmla="*/ 1319753 w 1734532"/>
              <a:gd name="connsiteY1" fmla="*/ 1348033 h 1894788"/>
              <a:gd name="connsiteX2" fmla="*/ 1734532 w 1734532"/>
              <a:gd name="connsiteY2" fmla="*/ 1894788 h 1894788"/>
              <a:gd name="connsiteX3" fmla="*/ 0 w 1734532"/>
              <a:gd name="connsiteY3" fmla="*/ 744718 h 1894788"/>
              <a:gd name="connsiteX4" fmla="*/ 942681 w 1734532"/>
              <a:gd name="connsiteY4" fmla="*/ 0 h 1894788"/>
              <a:gd name="connsiteX0" fmla="*/ 942681 w 2545237"/>
              <a:gd name="connsiteY0" fmla="*/ 0 h 1894788"/>
              <a:gd name="connsiteX1" fmla="*/ 2545237 w 2545237"/>
              <a:gd name="connsiteY1" fmla="*/ 904973 h 1894788"/>
              <a:gd name="connsiteX2" fmla="*/ 1734532 w 2545237"/>
              <a:gd name="connsiteY2" fmla="*/ 1894788 h 1894788"/>
              <a:gd name="connsiteX3" fmla="*/ 0 w 2545237"/>
              <a:gd name="connsiteY3" fmla="*/ 744718 h 1894788"/>
              <a:gd name="connsiteX4" fmla="*/ 942681 w 2545237"/>
              <a:gd name="connsiteY4" fmla="*/ 0 h 189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237" h="1894788">
                <a:moveTo>
                  <a:pt x="942681" y="0"/>
                </a:moveTo>
                <a:lnTo>
                  <a:pt x="2545237" y="904973"/>
                </a:lnTo>
                <a:lnTo>
                  <a:pt x="1734532" y="1894788"/>
                </a:lnTo>
                <a:lnTo>
                  <a:pt x="0" y="744718"/>
                </a:lnTo>
                <a:lnTo>
                  <a:pt x="942681" y="0"/>
                </a:lnTo>
                <a:close/>
              </a:path>
            </a:pathLst>
          </a:custGeom>
          <a:solidFill>
            <a:srgbClr val="FF000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l-SI" sz="2000" b="1" dirty="0"/>
              <a:t>29 PM</a:t>
            </a:r>
          </a:p>
        </p:txBody>
      </p:sp>
      <p:sp>
        <p:nvSpPr>
          <p:cNvPr id="7" name="Pravokotnik 5">
            <a:extLst>
              <a:ext uri="{FF2B5EF4-FFF2-40B4-BE49-F238E27FC236}">
                <a16:creationId xmlns:a16="http://schemas.microsoft.com/office/drawing/2014/main" id="{E2FA7948-2C02-7EFE-FA00-CFF527E071D0}"/>
              </a:ext>
            </a:extLst>
          </p:cNvPr>
          <p:cNvSpPr/>
          <p:nvPr/>
        </p:nvSpPr>
        <p:spPr>
          <a:xfrm>
            <a:off x="3046428" y="2584569"/>
            <a:ext cx="2441543" cy="1451728"/>
          </a:xfrm>
          <a:custGeom>
            <a:avLst/>
            <a:gdLst>
              <a:gd name="connsiteX0" fmla="*/ 0 w 2545237"/>
              <a:gd name="connsiteY0" fmla="*/ 0 h 1366887"/>
              <a:gd name="connsiteX1" fmla="*/ 2545237 w 2545237"/>
              <a:gd name="connsiteY1" fmla="*/ 0 h 1366887"/>
              <a:gd name="connsiteX2" fmla="*/ 2545237 w 2545237"/>
              <a:gd name="connsiteY2" fmla="*/ 1366887 h 1366887"/>
              <a:gd name="connsiteX3" fmla="*/ 0 w 2545237"/>
              <a:gd name="connsiteY3" fmla="*/ 1366887 h 1366887"/>
              <a:gd name="connsiteX4" fmla="*/ 0 w 2545237"/>
              <a:gd name="connsiteY4" fmla="*/ 0 h 1366887"/>
              <a:gd name="connsiteX0" fmla="*/ 1131217 w 2545237"/>
              <a:gd name="connsiteY0" fmla="*/ 0 h 1951349"/>
              <a:gd name="connsiteX1" fmla="*/ 2545237 w 2545237"/>
              <a:gd name="connsiteY1" fmla="*/ 584462 h 1951349"/>
              <a:gd name="connsiteX2" fmla="*/ 2545237 w 2545237"/>
              <a:gd name="connsiteY2" fmla="*/ 1951349 h 1951349"/>
              <a:gd name="connsiteX3" fmla="*/ 0 w 2545237"/>
              <a:gd name="connsiteY3" fmla="*/ 1951349 h 1951349"/>
              <a:gd name="connsiteX4" fmla="*/ 1131217 w 2545237"/>
              <a:gd name="connsiteY4" fmla="*/ 0 h 1951349"/>
              <a:gd name="connsiteX0" fmla="*/ 942681 w 2356701"/>
              <a:gd name="connsiteY0" fmla="*/ 0 h 1951349"/>
              <a:gd name="connsiteX1" fmla="*/ 2356701 w 2356701"/>
              <a:gd name="connsiteY1" fmla="*/ 584462 h 1951349"/>
              <a:gd name="connsiteX2" fmla="*/ 2356701 w 2356701"/>
              <a:gd name="connsiteY2" fmla="*/ 1951349 h 1951349"/>
              <a:gd name="connsiteX3" fmla="*/ 0 w 2356701"/>
              <a:gd name="connsiteY3" fmla="*/ 744718 h 1951349"/>
              <a:gd name="connsiteX4" fmla="*/ 942681 w 2356701"/>
              <a:gd name="connsiteY4" fmla="*/ 0 h 1951349"/>
              <a:gd name="connsiteX0" fmla="*/ 942681 w 2356701"/>
              <a:gd name="connsiteY0" fmla="*/ 0 h 1894788"/>
              <a:gd name="connsiteX1" fmla="*/ 2356701 w 2356701"/>
              <a:gd name="connsiteY1" fmla="*/ 584462 h 1894788"/>
              <a:gd name="connsiteX2" fmla="*/ 1734532 w 2356701"/>
              <a:gd name="connsiteY2" fmla="*/ 1894788 h 1894788"/>
              <a:gd name="connsiteX3" fmla="*/ 0 w 2356701"/>
              <a:gd name="connsiteY3" fmla="*/ 744718 h 1894788"/>
              <a:gd name="connsiteX4" fmla="*/ 942681 w 2356701"/>
              <a:gd name="connsiteY4" fmla="*/ 0 h 1894788"/>
              <a:gd name="connsiteX0" fmla="*/ 942681 w 1734532"/>
              <a:gd name="connsiteY0" fmla="*/ 0 h 1894788"/>
              <a:gd name="connsiteX1" fmla="*/ 1319753 w 1734532"/>
              <a:gd name="connsiteY1" fmla="*/ 1348033 h 1894788"/>
              <a:gd name="connsiteX2" fmla="*/ 1734532 w 1734532"/>
              <a:gd name="connsiteY2" fmla="*/ 1894788 h 1894788"/>
              <a:gd name="connsiteX3" fmla="*/ 0 w 1734532"/>
              <a:gd name="connsiteY3" fmla="*/ 744718 h 1894788"/>
              <a:gd name="connsiteX4" fmla="*/ 942681 w 1734532"/>
              <a:gd name="connsiteY4" fmla="*/ 0 h 1894788"/>
              <a:gd name="connsiteX0" fmla="*/ 942681 w 2545237"/>
              <a:gd name="connsiteY0" fmla="*/ 0 h 1894788"/>
              <a:gd name="connsiteX1" fmla="*/ 2545237 w 2545237"/>
              <a:gd name="connsiteY1" fmla="*/ 904973 h 1894788"/>
              <a:gd name="connsiteX2" fmla="*/ 1734532 w 2545237"/>
              <a:gd name="connsiteY2" fmla="*/ 1894788 h 1894788"/>
              <a:gd name="connsiteX3" fmla="*/ 0 w 2545237"/>
              <a:gd name="connsiteY3" fmla="*/ 744718 h 1894788"/>
              <a:gd name="connsiteX4" fmla="*/ 942681 w 2545237"/>
              <a:gd name="connsiteY4" fmla="*/ 0 h 1894788"/>
              <a:gd name="connsiteX0" fmla="*/ 942681 w 2545237"/>
              <a:gd name="connsiteY0" fmla="*/ 0 h 1743959"/>
              <a:gd name="connsiteX1" fmla="*/ 2545237 w 2545237"/>
              <a:gd name="connsiteY1" fmla="*/ 904973 h 1743959"/>
              <a:gd name="connsiteX2" fmla="*/ 1913641 w 2545237"/>
              <a:gd name="connsiteY2" fmla="*/ 1743959 h 1743959"/>
              <a:gd name="connsiteX3" fmla="*/ 0 w 2545237"/>
              <a:gd name="connsiteY3" fmla="*/ 744718 h 1743959"/>
              <a:gd name="connsiteX4" fmla="*/ 942681 w 2545237"/>
              <a:gd name="connsiteY4" fmla="*/ 0 h 1743959"/>
              <a:gd name="connsiteX0" fmla="*/ 801279 w 2403835"/>
              <a:gd name="connsiteY0" fmla="*/ 0 h 1743959"/>
              <a:gd name="connsiteX1" fmla="*/ 2403835 w 2403835"/>
              <a:gd name="connsiteY1" fmla="*/ 904973 h 1743959"/>
              <a:gd name="connsiteX2" fmla="*/ 1772239 w 2403835"/>
              <a:gd name="connsiteY2" fmla="*/ 1743959 h 1743959"/>
              <a:gd name="connsiteX3" fmla="*/ 0 w 2403835"/>
              <a:gd name="connsiteY3" fmla="*/ 697584 h 1743959"/>
              <a:gd name="connsiteX4" fmla="*/ 801279 w 2403835"/>
              <a:gd name="connsiteY4" fmla="*/ 0 h 1743959"/>
              <a:gd name="connsiteX0" fmla="*/ 735292 w 2403835"/>
              <a:gd name="connsiteY0" fmla="*/ 0 h 1451728"/>
              <a:gd name="connsiteX1" fmla="*/ 2403835 w 2403835"/>
              <a:gd name="connsiteY1" fmla="*/ 612742 h 1451728"/>
              <a:gd name="connsiteX2" fmla="*/ 1772239 w 2403835"/>
              <a:gd name="connsiteY2" fmla="*/ 1451728 h 1451728"/>
              <a:gd name="connsiteX3" fmla="*/ 0 w 2403835"/>
              <a:gd name="connsiteY3" fmla="*/ 405353 h 1451728"/>
              <a:gd name="connsiteX4" fmla="*/ 735292 w 2403835"/>
              <a:gd name="connsiteY4" fmla="*/ 0 h 1451728"/>
              <a:gd name="connsiteX0" fmla="*/ 735292 w 2441543"/>
              <a:gd name="connsiteY0" fmla="*/ 0 h 1451728"/>
              <a:gd name="connsiteX1" fmla="*/ 2441543 w 2441543"/>
              <a:gd name="connsiteY1" fmla="*/ 820132 h 1451728"/>
              <a:gd name="connsiteX2" fmla="*/ 1772239 w 2441543"/>
              <a:gd name="connsiteY2" fmla="*/ 1451728 h 1451728"/>
              <a:gd name="connsiteX3" fmla="*/ 0 w 2441543"/>
              <a:gd name="connsiteY3" fmla="*/ 405353 h 1451728"/>
              <a:gd name="connsiteX4" fmla="*/ 735292 w 2441543"/>
              <a:gd name="connsiteY4" fmla="*/ 0 h 1451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1543" h="1451728">
                <a:moveTo>
                  <a:pt x="735292" y="0"/>
                </a:moveTo>
                <a:lnTo>
                  <a:pt x="2441543" y="820132"/>
                </a:lnTo>
                <a:lnTo>
                  <a:pt x="1772239" y="1451728"/>
                </a:lnTo>
                <a:lnTo>
                  <a:pt x="0" y="405353"/>
                </a:lnTo>
                <a:lnTo>
                  <a:pt x="735292" y="0"/>
                </a:lnTo>
                <a:close/>
              </a:path>
            </a:pathLst>
          </a:custGeom>
          <a:solidFill>
            <a:srgbClr val="0070C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l-SI" sz="2000" b="1" dirty="0"/>
              <a:t>59 PM</a:t>
            </a:r>
          </a:p>
        </p:txBody>
      </p:sp>
    </p:spTree>
    <p:extLst>
      <p:ext uri="{BB962C8B-B14F-4D97-AF65-F5344CB8AC3E}">
        <p14:creationId xmlns:p14="http://schemas.microsoft.com/office/powerpoint/2010/main" val="114221513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5DF78AEA-16B4-A966-14BC-68AF55467452}"/>
              </a:ext>
            </a:extLst>
          </p:cNvPr>
          <p:cNvSpPr>
            <a:spLocks noGrp="1"/>
          </p:cNvSpPr>
          <p:nvPr>
            <p:ph type="title"/>
          </p:nvPr>
        </p:nvSpPr>
        <p:spPr>
          <a:xfrm>
            <a:off x="800493" y="2009049"/>
            <a:ext cx="8153400" cy="546100"/>
          </a:xfrm>
        </p:spPr>
        <p:txBody>
          <a:bodyPr>
            <a:normAutofit fontScale="90000"/>
          </a:bodyPr>
          <a:lstStyle/>
          <a:p>
            <a:r>
              <a:rPr lang="sl-SI" dirty="0"/>
              <a:t>Parkirna politika</a:t>
            </a:r>
            <a:br>
              <a:rPr lang="sl-SI" dirty="0"/>
            </a:br>
            <a:br>
              <a:rPr lang="sl-SI" dirty="0"/>
            </a:br>
            <a:r>
              <a:rPr lang="sl-SI" dirty="0"/>
              <a:t>- souporaba vozil</a:t>
            </a:r>
          </a:p>
        </p:txBody>
      </p:sp>
      <p:pic>
        <p:nvPicPr>
          <p:cNvPr id="1026" name="Picture 2">
            <a:extLst>
              <a:ext uri="{FF2B5EF4-FFF2-40B4-BE49-F238E27FC236}">
                <a16:creationId xmlns:a16="http://schemas.microsoft.com/office/drawing/2014/main" id="{CD21FA2C-6457-F46B-72AD-7802BF5FEF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615"/>
          <a:stretch/>
        </p:blipFill>
        <p:spPr bwMode="auto">
          <a:xfrm flipH="1">
            <a:off x="-1" y="3269443"/>
            <a:ext cx="7871382" cy="3588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1120814"/>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oljeZBesedilom 3">
            <a:extLst>
              <a:ext uri="{FF2B5EF4-FFF2-40B4-BE49-F238E27FC236}">
                <a16:creationId xmlns:a16="http://schemas.microsoft.com/office/drawing/2014/main" id="{F65CD9CD-4A81-C6DF-0B44-7BFEB2B71DC7}"/>
              </a:ext>
            </a:extLst>
          </p:cNvPr>
          <p:cNvSpPr txBox="1"/>
          <p:nvPr/>
        </p:nvSpPr>
        <p:spPr>
          <a:xfrm>
            <a:off x="452487" y="1743959"/>
            <a:ext cx="6768520" cy="646331"/>
          </a:xfrm>
          <a:prstGeom prst="rect">
            <a:avLst/>
          </a:prstGeom>
          <a:noFill/>
        </p:spPr>
        <p:txBody>
          <a:bodyPr wrap="none" rtlCol="0">
            <a:spAutoFit/>
          </a:bodyPr>
          <a:lstStyle/>
          <a:p>
            <a:r>
              <a:rPr lang="sl-SI" b="1" dirty="0"/>
              <a:t>PREDLOG PRAVILNIK O NAČINU PARKIRANJA IN UPORABE JAVNEGA</a:t>
            </a:r>
          </a:p>
          <a:p>
            <a:r>
              <a:rPr lang="sl-SI" b="1" dirty="0"/>
              <a:t>POTNIŠKEGA PROMETA ZA ZAPOSLENE NA MESTNI OBČINI MARIBOR</a:t>
            </a:r>
          </a:p>
        </p:txBody>
      </p:sp>
      <p:sp>
        <p:nvSpPr>
          <p:cNvPr id="6" name="PoljeZBesedilom 5">
            <a:extLst>
              <a:ext uri="{FF2B5EF4-FFF2-40B4-BE49-F238E27FC236}">
                <a16:creationId xmlns:a16="http://schemas.microsoft.com/office/drawing/2014/main" id="{FEEFAE84-102D-80E1-FB11-41DFC3DF16BC}"/>
              </a:ext>
            </a:extLst>
          </p:cNvPr>
          <p:cNvSpPr txBox="1"/>
          <p:nvPr/>
        </p:nvSpPr>
        <p:spPr>
          <a:xfrm>
            <a:off x="124906" y="2524684"/>
            <a:ext cx="11614607" cy="3440878"/>
          </a:xfrm>
          <a:prstGeom prst="rect">
            <a:avLst/>
          </a:prstGeom>
          <a:noFill/>
        </p:spPr>
        <p:txBody>
          <a:bodyPr wrap="square">
            <a:spAutoFit/>
          </a:bodyPr>
          <a:lstStyle/>
          <a:p>
            <a:pPr algn="ctr">
              <a:lnSpc>
                <a:spcPct val="107000"/>
              </a:lnSpc>
              <a:spcAft>
                <a:spcPts val="800"/>
              </a:spcAft>
              <a:buNone/>
            </a:pPr>
            <a:r>
              <a:rPr lang="sl-SI" sz="1400" b="1" kern="100" dirty="0">
                <a:effectLst/>
                <a:latin typeface="Aptos" panose="020B0004020202020204" pitchFamily="34" charset="0"/>
                <a:ea typeface="Aptos" panose="020B0004020202020204" pitchFamily="34" charset="0"/>
                <a:cs typeface="Times New Roman" panose="02020603050405020304" pitchFamily="18" charset="0"/>
              </a:rPr>
              <a:t>4. člen – Definicija sopotnika</a:t>
            </a:r>
            <a:endParaRPr lang="sl-SI"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Sopotnik je oseba, ki se redno vozi z zaposlenim Mestne občine Maribor v istem vozilu na relaciji od doma do službe ali v bližino službe ter nazaj domov ali v bližino doma zaposlenega.</a:t>
            </a:r>
          </a:p>
          <a:p>
            <a:pPr algn="just">
              <a:lnSpc>
                <a:spcPct val="107000"/>
              </a:lnSpc>
              <a:spcAft>
                <a:spcPts val="800"/>
              </a:spcAft>
              <a:buNone/>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Pogoj za priznanje statusa sopotnika je, da je ta oseba prav tako zaposlena na Mestni občini Maribor ali je bližnji sorodnik zaposlenega (zakonec, partner, otrok, starš). Sopotnik mora večino delovnih dni v tednu uporabljati souporabo vozila. Izjeme predstavljajo pri otrocih (počitnice, bolezen).</a:t>
            </a:r>
          </a:p>
          <a:p>
            <a:pPr algn="ctr">
              <a:lnSpc>
                <a:spcPct val="107000"/>
              </a:lnSpc>
              <a:spcAft>
                <a:spcPts val="800"/>
              </a:spcAft>
              <a:buNone/>
            </a:pPr>
            <a:r>
              <a:rPr lang="sl-SI" sz="1400" b="1" kern="100" dirty="0">
                <a:effectLst/>
                <a:latin typeface="Aptos" panose="020B0004020202020204" pitchFamily="34" charset="0"/>
                <a:ea typeface="Aptos" panose="020B0004020202020204" pitchFamily="34" charset="0"/>
                <a:cs typeface="Times New Roman" panose="02020603050405020304" pitchFamily="18" charset="0"/>
              </a:rPr>
              <a:t>5. člen – Souporaba vozil in spodbude</a:t>
            </a:r>
            <a:endParaRPr lang="sl-SI"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Zaposleni iz skupine "Ostali zaposleni", ki se odločijo za souporabo vozil, so upravičeni do naslednjih popustov na mesečno parkirnino:</a:t>
            </a:r>
          </a:p>
          <a:p>
            <a:pPr algn="just">
              <a:lnSpc>
                <a:spcPct val="107000"/>
              </a:lnSpc>
              <a:spcAft>
                <a:spcPts val="800"/>
              </a:spcAft>
              <a:buNone/>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- 1 registriran sopotnik: 30 % popusta.</a:t>
            </a:r>
          </a:p>
          <a:p>
            <a:pPr algn="just">
              <a:lnSpc>
                <a:spcPct val="107000"/>
              </a:lnSpc>
              <a:spcAft>
                <a:spcPts val="800"/>
              </a:spcAft>
              <a:buNone/>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- 2 registrirana sopotnika: 50 % popusta.</a:t>
            </a:r>
          </a:p>
          <a:p>
            <a:pPr algn="just">
              <a:lnSpc>
                <a:spcPct val="107000"/>
              </a:lnSpc>
              <a:spcAft>
                <a:spcPts val="800"/>
              </a:spcAft>
              <a:buNone/>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- 3 registrirani sopotniki: 70 % popusta.</a:t>
            </a:r>
          </a:p>
          <a:p>
            <a:pPr algn="just">
              <a:lnSpc>
                <a:spcPct val="107000"/>
              </a:lnSpc>
              <a:spcAft>
                <a:spcPts val="800"/>
              </a:spcAft>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- 4 registrirani sopotniki: 90 % popusta.</a:t>
            </a:r>
          </a:p>
        </p:txBody>
      </p:sp>
    </p:spTree>
    <p:extLst>
      <p:ext uri="{BB962C8B-B14F-4D97-AF65-F5344CB8AC3E}">
        <p14:creationId xmlns:p14="http://schemas.microsoft.com/office/powerpoint/2010/main" val="2037750011"/>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3CD73-3D82-4209-F4C5-4B915EC84CB3}"/>
            </a:ext>
          </a:extLst>
        </p:cNvPr>
        <p:cNvGrpSpPr/>
        <p:nvPr/>
      </p:nvGrpSpPr>
      <p:grpSpPr>
        <a:xfrm>
          <a:off x="0" y="0"/>
          <a:ext cx="0" cy="0"/>
          <a:chOff x="0" y="0"/>
          <a:chExt cx="0" cy="0"/>
        </a:xfrm>
      </p:grpSpPr>
      <p:sp>
        <p:nvSpPr>
          <p:cNvPr id="4" name="PoljeZBesedilom 3">
            <a:extLst>
              <a:ext uri="{FF2B5EF4-FFF2-40B4-BE49-F238E27FC236}">
                <a16:creationId xmlns:a16="http://schemas.microsoft.com/office/drawing/2014/main" id="{75B2C9A4-B274-D454-8051-313BA4E2F30D}"/>
              </a:ext>
            </a:extLst>
          </p:cNvPr>
          <p:cNvSpPr txBox="1"/>
          <p:nvPr/>
        </p:nvSpPr>
        <p:spPr>
          <a:xfrm>
            <a:off x="452487" y="1743959"/>
            <a:ext cx="6768520" cy="646331"/>
          </a:xfrm>
          <a:prstGeom prst="rect">
            <a:avLst/>
          </a:prstGeom>
          <a:noFill/>
        </p:spPr>
        <p:txBody>
          <a:bodyPr wrap="none" rtlCol="0">
            <a:spAutoFit/>
          </a:bodyPr>
          <a:lstStyle/>
          <a:p>
            <a:r>
              <a:rPr lang="sl-SI" b="1" dirty="0"/>
              <a:t>PREDLOG PRAVILNIK O NAČINU PARKIRANJA IN UPORABE JAVNEGA</a:t>
            </a:r>
          </a:p>
          <a:p>
            <a:r>
              <a:rPr lang="sl-SI" b="1" dirty="0"/>
              <a:t>POTNIŠKEGA PROMETA ZA ZAPOSLENE NA MESTNI OBČINI MARIBOR</a:t>
            </a:r>
          </a:p>
        </p:txBody>
      </p:sp>
      <p:sp>
        <p:nvSpPr>
          <p:cNvPr id="6" name="PoljeZBesedilom 5">
            <a:extLst>
              <a:ext uri="{FF2B5EF4-FFF2-40B4-BE49-F238E27FC236}">
                <a16:creationId xmlns:a16="http://schemas.microsoft.com/office/drawing/2014/main" id="{5CCB18C5-ECE6-0C3B-1751-B8C6907D0B52}"/>
              </a:ext>
            </a:extLst>
          </p:cNvPr>
          <p:cNvSpPr txBox="1"/>
          <p:nvPr/>
        </p:nvSpPr>
        <p:spPr>
          <a:xfrm>
            <a:off x="124906" y="2524684"/>
            <a:ext cx="11614607" cy="3799310"/>
          </a:xfrm>
          <a:prstGeom prst="rect">
            <a:avLst/>
          </a:prstGeom>
          <a:noFill/>
        </p:spPr>
        <p:txBody>
          <a:bodyPr wrap="square">
            <a:spAutoFit/>
          </a:bodyPr>
          <a:lstStyle/>
          <a:p>
            <a:pPr algn="ctr">
              <a:lnSpc>
                <a:spcPct val="107000"/>
              </a:lnSpc>
              <a:spcAft>
                <a:spcPts val="800"/>
              </a:spcAft>
              <a:buNone/>
            </a:pPr>
            <a:r>
              <a:rPr lang="sl-SI" sz="1400" b="1" kern="100" dirty="0">
                <a:effectLst/>
                <a:latin typeface="Aptos" panose="020B0004020202020204" pitchFamily="34" charset="0"/>
                <a:ea typeface="Aptos" panose="020B0004020202020204" pitchFamily="34" charset="0"/>
                <a:cs typeface="Times New Roman" panose="02020603050405020304" pitchFamily="18" charset="0"/>
              </a:rPr>
              <a:t>6. člen – Ugodnosti za uporabnike javnega potniškega prometa</a:t>
            </a:r>
            <a:endParaRPr lang="sl-SI"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Zaposleni, ki se registrirajo, da na delovno mesto prihajajo z javnim potniškim prevozom, so upravičeni za </a:t>
            </a:r>
            <a:r>
              <a:rPr lang="sl-SI" sz="1400" b="1" kern="100" dirty="0">
                <a:effectLst/>
                <a:latin typeface="Aptos" panose="020B0004020202020204" pitchFamily="34" charset="0"/>
                <a:ea typeface="Aptos" panose="020B0004020202020204" pitchFamily="34" charset="0"/>
                <a:cs typeface="Times New Roman" panose="02020603050405020304" pitchFamily="18" charset="0"/>
              </a:rPr>
              <a:t>50 % popust na mesečno vozovnico</a:t>
            </a:r>
            <a:r>
              <a:rPr lang="sl-SI" sz="1400" kern="100" dirty="0">
                <a:effectLst/>
                <a:latin typeface="Aptos" panose="020B0004020202020204" pitchFamily="34" charset="0"/>
                <a:ea typeface="Aptos" panose="020B0004020202020204" pitchFamily="34" charset="0"/>
                <a:cs typeface="Times New Roman" panose="02020603050405020304" pitchFamily="18" charset="0"/>
              </a:rPr>
              <a:t>. Za uveljavitev te ugodnosti mora zaposleni ob registraciji predložiti svojo veljavno mesečno vozovnico ter zadnji račun plačila za mesečno vozovnico.</a:t>
            </a:r>
          </a:p>
          <a:p>
            <a:pPr algn="just">
              <a:lnSpc>
                <a:spcPct val="107000"/>
              </a:lnSpc>
              <a:spcAft>
                <a:spcPts val="800"/>
              </a:spcAft>
              <a:buNone/>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Zaposleni, ki izkoristijo to ugodnost, ne morejo istočasno koristiti pravic do parkirnega mesta na občinskem parkirišču.</a:t>
            </a:r>
          </a:p>
          <a:p>
            <a:pPr algn="ctr">
              <a:lnSpc>
                <a:spcPct val="107000"/>
              </a:lnSpc>
              <a:spcAft>
                <a:spcPts val="800"/>
              </a:spcAft>
              <a:buNone/>
            </a:pPr>
            <a:r>
              <a:rPr lang="sl-SI" sz="1400" b="1" kern="100" dirty="0">
                <a:effectLst/>
                <a:latin typeface="Aptos" panose="020B0004020202020204" pitchFamily="34" charset="0"/>
                <a:ea typeface="Aptos" panose="020B0004020202020204" pitchFamily="34" charset="0"/>
                <a:cs typeface="Times New Roman" panose="02020603050405020304" pitchFamily="18" charset="0"/>
              </a:rPr>
              <a:t>7. člen – Registracija in dodelitev parkirnega mesta</a:t>
            </a:r>
            <a:endParaRPr lang="sl-SI"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Vsak zaposleni, ki želi koristiti parkirišče Mestne občine Maribor, mora vnaprej registrirati svoje vozilo in število sopotnikov pri upravitelju parkirišča. Parkirno mesto je dodeljeno glede na razpoložljivost in prednost imajo zaposleni, ki živijo najdlje od delovnega mesta in tisti zaposleni, ki se odločijo za souporabo vozil z vsaj 2 sopotnikoma.</a:t>
            </a:r>
          </a:p>
          <a:p>
            <a:pPr algn="just">
              <a:lnSpc>
                <a:spcPct val="107000"/>
              </a:lnSpc>
              <a:spcAft>
                <a:spcPts val="800"/>
              </a:spcAft>
              <a:buNone/>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Število parkirnih mest za skupino »Ostali zaposleni« je razdeljeno na:</a:t>
            </a:r>
          </a:p>
          <a:p>
            <a:pPr marL="342900" lvl="0" indent="-342900" algn="just">
              <a:lnSpc>
                <a:spcPct val="107000"/>
              </a:lnSpc>
              <a:buFont typeface="Symbol" panose="05050102010706020507" pitchFamily="18" charset="2"/>
              <a:buChar char=""/>
            </a:pPr>
            <a:r>
              <a:rPr lang="sl-SI" sz="1400" b="1" kern="100" dirty="0">
                <a:effectLst/>
                <a:latin typeface="Aptos" panose="020B0004020202020204" pitchFamily="34" charset="0"/>
                <a:ea typeface="Aptos" panose="020B0004020202020204" pitchFamily="34" charset="0"/>
                <a:cs typeface="Times New Roman" panose="02020603050405020304" pitchFamily="18" charset="0"/>
              </a:rPr>
              <a:t>50 % za zaposlene</a:t>
            </a:r>
            <a:r>
              <a:rPr lang="sl-SI" sz="1400" kern="100" dirty="0">
                <a:effectLst/>
                <a:latin typeface="Aptos" panose="020B0004020202020204" pitchFamily="34" charset="0"/>
                <a:ea typeface="Aptos" panose="020B0004020202020204" pitchFamily="34" charset="0"/>
                <a:cs typeface="Times New Roman" panose="02020603050405020304" pitchFamily="18" charset="0"/>
              </a:rPr>
              <a:t>, ki so od sedeža Mestne občine Maribor </a:t>
            </a:r>
            <a:r>
              <a:rPr lang="sl-SI" sz="1400" b="1" kern="100" dirty="0">
                <a:effectLst/>
                <a:latin typeface="Aptos" panose="020B0004020202020204" pitchFamily="34" charset="0"/>
                <a:ea typeface="Aptos" panose="020B0004020202020204" pitchFamily="34" charset="0"/>
                <a:cs typeface="Times New Roman" panose="02020603050405020304" pitchFamily="18" charset="0"/>
              </a:rPr>
              <a:t>oddaljeni več kot 10 km</a:t>
            </a:r>
            <a:r>
              <a:rPr lang="sl-SI" sz="14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gn="just">
              <a:lnSpc>
                <a:spcPct val="107000"/>
              </a:lnSpc>
              <a:buFont typeface="Symbol" panose="05050102010706020507" pitchFamily="18" charset="2"/>
              <a:buChar char=""/>
            </a:pPr>
            <a:r>
              <a:rPr lang="sl-SI" sz="1400" b="1" kern="100" dirty="0">
                <a:effectLst/>
                <a:latin typeface="Aptos" panose="020B0004020202020204" pitchFamily="34" charset="0"/>
                <a:ea typeface="Aptos" panose="020B0004020202020204" pitchFamily="34" charset="0"/>
                <a:cs typeface="Times New Roman" panose="02020603050405020304" pitchFamily="18" charset="0"/>
              </a:rPr>
              <a:t>30 % za zaposlene</a:t>
            </a:r>
            <a:r>
              <a:rPr lang="sl-SI" sz="1400" kern="100" dirty="0">
                <a:effectLst/>
                <a:latin typeface="Aptos" panose="020B0004020202020204" pitchFamily="34" charset="0"/>
                <a:ea typeface="Aptos" panose="020B0004020202020204" pitchFamily="34" charset="0"/>
                <a:cs typeface="Times New Roman" panose="02020603050405020304" pitchFamily="18" charset="0"/>
              </a:rPr>
              <a:t>, ki so od sedeža Mestne občine Maribor </a:t>
            </a:r>
            <a:r>
              <a:rPr lang="sl-SI" sz="1400" b="1" kern="100" dirty="0">
                <a:effectLst/>
                <a:latin typeface="Aptos" panose="020B0004020202020204" pitchFamily="34" charset="0"/>
                <a:ea typeface="Aptos" panose="020B0004020202020204" pitchFamily="34" charset="0"/>
                <a:cs typeface="Times New Roman" panose="02020603050405020304" pitchFamily="18" charset="0"/>
              </a:rPr>
              <a:t>oddaljeni med 5 in 10 km</a:t>
            </a:r>
            <a:r>
              <a:rPr lang="sl-SI" sz="14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gn="just">
              <a:lnSpc>
                <a:spcPct val="107000"/>
              </a:lnSpc>
              <a:spcAft>
                <a:spcPts val="800"/>
              </a:spcAft>
              <a:buFont typeface="Symbol" panose="05050102010706020507" pitchFamily="18" charset="2"/>
              <a:buChar char=""/>
            </a:pPr>
            <a:r>
              <a:rPr lang="sl-SI" sz="1400" b="1" kern="100" dirty="0">
                <a:effectLst/>
                <a:latin typeface="Aptos" panose="020B0004020202020204" pitchFamily="34" charset="0"/>
                <a:ea typeface="Aptos" panose="020B0004020202020204" pitchFamily="34" charset="0"/>
                <a:cs typeface="Times New Roman" panose="02020603050405020304" pitchFamily="18" charset="0"/>
              </a:rPr>
              <a:t>20 % za zaposlene</a:t>
            </a:r>
            <a:r>
              <a:rPr lang="sl-SI" sz="1400" kern="100" dirty="0">
                <a:effectLst/>
                <a:latin typeface="Aptos" panose="020B0004020202020204" pitchFamily="34" charset="0"/>
                <a:ea typeface="Aptos" panose="020B0004020202020204" pitchFamily="34" charset="0"/>
                <a:cs typeface="Times New Roman" panose="02020603050405020304" pitchFamily="18" charset="0"/>
              </a:rPr>
              <a:t>, ki so od sedeža Mestne občine Maribor </a:t>
            </a:r>
            <a:r>
              <a:rPr lang="sl-SI" sz="1400" b="1" kern="100" dirty="0">
                <a:effectLst/>
                <a:latin typeface="Aptos" panose="020B0004020202020204" pitchFamily="34" charset="0"/>
                <a:ea typeface="Aptos" panose="020B0004020202020204" pitchFamily="34" charset="0"/>
                <a:cs typeface="Times New Roman" panose="02020603050405020304" pitchFamily="18" charset="0"/>
              </a:rPr>
              <a:t>oddaljeni do 5 km</a:t>
            </a:r>
            <a:r>
              <a:rPr lang="sl-SI" sz="1400" kern="100" dirty="0">
                <a:effectLst/>
                <a:latin typeface="Aptos" panose="020B0004020202020204" pitchFamily="34" charset="0"/>
                <a:ea typeface="Aptos" panose="020B0004020202020204" pitchFamily="34" charset="0"/>
                <a:cs typeface="Times New Roman" panose="02020603050405020304" pitchFamily="18" charset="0"/>
              </a:rPr>
              <a:t>.</a:t>
            </a:r>
          </a:p>
          <a:p>
            <a:pPr algn="just">
              <a:lnSpc>
                <a:spcPct val="107000"/>
              </a:lnSpc>
              <a:spcAft>
                <a:spcPts val="800"/>
              </a:spcAft>
            </a:pPr>
            <a:r>
              <a:rPr lang="sl-SI" sz="1400" kern="100" dirty="0">
                <a:effectLst/>
                <a:latin typeface="Aptos" panose="020B0004020202020204" pitchFamily="34" charset="0"/>
                <a:ea typeface="Aptos" panose="020B0004020202020204" pitchFamily="34" charset="0"/>
                <a:cs typeface="Times New Roman" panose="02020603050405020304" pitchFamily="18" charset="0"/>
              </a:rPr>
              <a:t>Za merjenje oddaljenosti med stalnim ali začasnim prebivališčem in delovnim mestom se uporabi </a:t>
            </a:r>
            <a:r>
              <a:rPr lang="sl-SI" sz="1400" kern="100" dirty="0" err="1">
                <a:effectLst/>
                <a:latin typeface="Aptos" panose="020B0004020202020204" pitchFamily="34" charset="0"/>
                <a:ea typeface="Aptos" panose="020B0004020202020204" pitchFamily="34" charset="0"/>
                <a:cs typeface="Times New Roman" panose="02020603050405020304" pitchFamily="18" charset="0"/>
              </a:rPr>
              <a:t>načrtovalnik</a:t>
            </a:r>
            <a:r>
              <a:rPr lang="sl-SI" sz="1400" kern="100" dirty="0">
                <a:effectLst/>
                <a:latin typeface="Aptos" panose="020B0004020202020204" pitchFamily="34" charset="0"/>
                <a:ea typeface="Aptos" panose="020B0004020202020204" pitchFamily="34" charset="0"/>
                <a:cs typeface="Times New Roman" panose="02020603050405020304" pitchFamily="18" charset="0"/>
              </a:rPr>
              <a:t> najkrajše poti (npr. Google </a:t>
            </a:r>
            <a:r>
              <a:rPr lang="sl-SI" sz="1400" kern="100" dirty="0" err="1">
                <a:effectLst/>
                <a:latin typeface="Aptos" panose="020B0004020202020204" pitchFamily="34" charset="0"/>
                <a:ea typeface="Aptos" panose="020B0004020202020204" pitchFamily="34" charset="0"/>
                <a:cs typeface="Times New Roman" panose="02020603050405020304" pitchFamily="18" charset="0"/>
              </a:rPr>
              <a:t>maps</a:t>
            </a:r>
            <a:r>
              <a:rPr lang="sl-SI" sz="1400" kern="100" dirty="0">
                <a:effectLst/>
                <a:latin typeface="Aptos" panose="020B0004020202020204" pitchFamily="34" charset="0"/>
                <a:ea typeface="Aptos" panose="020B0004020202020204" pitchFamily="34" charset="0"/>
                <a:cs typeface="Times New Roman" panose="02020603050405020304" pitchFamily="18" charset="0"/>
              </a:rPr>
              <a:t>).</a:t>
            </a:r>
          </a:p>
        </p:txBody>
      </p:sp>
    </p:spTree>
    <p:extLst>
      <p:ext uri="{BB962C8B-B14F-4D97-AF65-F5344CB8AC3E}">
        <p14:creationId xmlns:p14="http://schemas.microsoft.com/office/powerpoint/2010/main" val="2209616309"/>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55E7031B-4337-9C80-F4F0-E1CF5F9FAE79}"/>
              </a:ext>
            </a:extLst>
          </p:cNvPr>
          <p:cNvSpPr>
            <a:spLocks noGrp="1"/>
          </p:cNvSpPr>
          <p:nvPr>
            <p:ph type="title"/>
          </p:nvPr>
        </p:nvSpPr>
        <p:spPr/>
        <p:txBody>
          <a:bodyPr>
            <a:normAutofit fontScale="90000"/>
          </a:bodyPr>
          <a:lstStyle/>
          <a:p>
            <a:r>
              <a:rPr lang="sl-SI" dirty="0"/>
              <a:t>Hvala za pozornost!</a:t>
            </a:r>
          </a:p>
        </p:txBody>
      </p:sp>
      <p:sp>
        <p:nvSpPr>
          <p:cNvPr id="3" name="Označba mesta vsebine 2">
            <a:extLst>
              <a:ext uri="{FF2B5EF4-FFF2-40B4-BE49-F238E27FC236}">
                <a16:creationId xmlns:a16="http://schemas.microsoft.com/office/drawing/2014/main" id="{76964A7D-2CD6-26DE-AAF2-6769D44F05AD}"/>
              </a:ext>
            </a:extLst>
          </p:cNvPr>
          <p:cNvSpPr>
            <a:spLocks noGrp="1"/>
          </p:cNvSpPr>
          <p:nvPr>
            <p:ph idx="1"/>
          </p:nvPr>
        </p:nvSpPr>
        <p:spPr/>
        <p:txBody>
          <a:bodyPr/>
          <a:lstStyle/>
          <a:p>
            <a:endParaRPr lang="sl-SI"/>
          </a:p>
        </p:txBody>
      </p:sp>
    </p:spTree>
    <p:extLst>
      <p:ext uri="{BB962C8B-B14F-4D97-AF65-F5344CB8AC3E}">
        <p14:creationId xmlns:p14="http://schemas.microsoft.com/office/powerpoint/2010/main" val="271795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ova tema">
  <a:themeElements>
    <a:clrScheme name="Pisarna">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isarna">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isarn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ETM 2025-2" id="{7FF25480-1449-D04A-BF1F-DCEF1BDB3B06}" vid="{2DBD579F-2C05-1D41-BA26-EC3EE39B35A1}"/>
    </a:ext>
  </a:extLst>
</a:theme>
</file>

<file path=ppt/theme/theme4.xml><?xml version="1.0" encoding="utf-8"?>
<a:theme xmlns:a="http://schemas.openxmlformats.org/drawingml/2006/main" name="Officeova tema">
  <a:themeElements>
    <a:clrScheme name="Pisarna">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isarna">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isarn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ova tema">
  <a:themeElements>
    <a:clrScheme name="Pisarna">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isarna">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isarn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Officeova tema">
  <a:themeElements>
    <a:clrScheme name="Pisarna">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isarna">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isarn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8.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ETM 2025-2" id="{7FF25480-1449-D04A-BF1F-DCEF1BDB3B06}" vid="{2DBD579F-2C05-1D41-BA26-EC3EE39B35A1}"/>
    </a:ext>
  </a:extLst>
</a:theme>
</file>

<file path=ppt/theme/theme1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ETM 2025-2" id="{7FF25480-1449-D04A-BF1F-DCEF1BDB3B06}" vid="{2DBD579F-2C05-1D41-BA26-EC3EE39B35A1}"/>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ETM 2025-2" id="{7FF25480-1449-D04A-BF1F-DCEF1BDB3B06}" vid="{2DBD579F-2C05-1D41-BA26-EC3EE39B35A1}"/>
    </a:ext>
  </a:extLst>
</a:theme>
</file>

<file path=ppt/theme/theme15.xml><?xml version="1.0" encoding="utf-8"?>
<a:theme xmlns:a="http://schemas.openxmlformats.org/drawingml/2006/main" name="Officeova tema">
  <a:themeElements>
    <a:clrScheme name="Pisarna">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isarna">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isarn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ETM 2025-2" id="{7FF25480-1449-D04A-BF1F-DCEF1BDB3B06}" vid="{2DBD579F-2C05-1D41-BA26-EC3EE39B35A1}"/>
    </a:ext>
  </a:extLst>
</a:theme>
</file>

<file path=ppt/theme/theme17.xml><?xml version="1.0" encoding="utf-8"?>
<a:theme xmlns:a="http://schemas.openxmlformats.org/drawingml/2006/main" name="Officeova tema">
  <a:themeElements>
    <a:clrScheme name="Pisarna">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isarna">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isarn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8.xml><?xml version="1.0" encoding="utf-8"?>
<a:theme xmlns:a="http://schemas.openxmlformats.org/drawingml/2006/main" name="Officeova 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ETM 2025-1" id="{F5168ABE-21F7-6545-B439-BEE6DA0C418F}" vid="{DDB4EE76-212B-354B-A72B-60EAF264313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0DF2C0AA4D49C4187AEA53546A6EE8C" ma:contentTypeVersion="15" ma:contentTypeDescription="Create a new document." ma:contentTypeScope="" ma:versionID="c8ce3132c8a29c9018667ee403140053">
  <xsd:schema xmlns:xsd="http://www.w3.org/2001/XMLSchema" xmlns:xs="http://www.w3.org/2001/XMLSchema" xmlns:p="http://schemas.microsoft.com/office/2006/metadata/properties" xmlns:ns2="b8b8e15c-d93d-4e90-bf0c-5465ef3edf8f" xmlns:ns3="c0976920-23fb-4914-a3ae-b9679400b7d5" targetNamespace="http://schemas.microsoft.com/office/2006/metadata/properties" ma:root="true" ma:fieldsID="8fc2c2302e8491c18e75c15aeb2585b2" ns2:_="" ns3:_="">
    <xsd:import namespace="b8b8e15c-d93d-4e90-bf0c-5465ef3edf8f"/>
    <xsd:import namespace="c0976920-23fb-4914-a3ae-b9679400b7d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8b8e15c-d93d-4e90-bf0c-5465ef3edf8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f9d83879-60c9-4015-a380-75db1c783c02"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0976920-23fb-4914-a3ae-b9679400b7d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1d0f3ef2-69b8-4abd-babd-c6ed0dff3bba}" ma:internalName="TaxCatchAll" ma:showField="CatchAllData" ma:web="c0976920-23fb-4914-a3ae-b9679400b7d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c0976920-23fb-4914-a3ae-b9679400b7d5" xsi:nil="true"/>
    <lcf76f155ced4ddcb4097134ff3c332f xmlns="b8b8e15c-d93d-4e90-bf0c-5465ef3edf8f">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9F82088-BE61-4126-87A4-2AD3B88C7B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8b8e15c-d93d-4e90-bf0c-5465ef3edf8f"/>
    <ds:schemaRef ds:uri="c0976920-23fb-4914-a3ae-b9679400b7d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A280F87-9C72-43F7-ABA6-6508F4640D37}">
  <ds:schemaRefs>
    <ds:schemaRef ds:uri="http://schemas.microsoft.com/office/2006/metadata/properties"/>
    <ds:schemaRef ds:uri="http://schemas.microsoft.com/office/infopath/2007/PartnerControls"/>
    <ds:schemaRef ds:uri="c0976920-23fb-4914-a3ae-b9679400b7d5"/>
    <ds:schemaRef ds:uri="b8b8e15c-d93d-4e90-bf0c-5465ef3edf8f"/>
  </ds:schemaRefs>
</ds:datastoreItem>
</file>

<file path=customXml/itemProps3.xml><?xml version="1.0" encoding="utf-8"?>
<ds:datastoreItem xmlns:ds="http://schemas.openxmlformats.org/officeDocument/2006/customXml" ds:itemID="{D7D03E26-5E8B-4D38-A0ED-F96B959BA1F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TotalTime>
  <Words>410</Words>
  <Application>Microsoft Office PowerPoint</Application>
  <PresentationFormat>Širokozaslonsko</PresentationFormat>
  <Paragraphs>126</Paragraphs>
  <Slides>143</Slides>
  <Notes>0</Notes>
  <HiddenSlides>0</HiddenSlides>
  <MMClips>0</MMClips>
  <ScaleCrop>false</ScaleCrop>
  <HeadingPairs>
    <vt:vector size="6" baseType="variant">
      <vt:variant>
        <vt:lpstr>Uporabljene pisave</vt:lpstr>
      </vt:variant>
      <vt:variant>
        <vt:i4>3</vt:i4>
      </vt:variant>
      <vt:variant>
        <vt:lpstr>Tema</vt:lpstr>
      </vt:variant>
      <vt:variant>
        <vt:i4>1</vt:i4>
      </vt:variant>
      <vt:variant>
        <vt:lpstr>Naslovi diapozitivov</vt:lpstr>
      </vt:variant>
      <vt:variant>
        <vt:i4>6</vt:i4>
      </vt:variant>
    </vt:vector>
  </HeadingPairs>
  <TitlesOfParts>
    <vt:vector size="10" baseType="lpstr">
      <vt:lpstr>Aptos</vt:lpstr>
      <vt:lpstr>Arial</vt:lpstr>
      <vt:lpstr>Calibri</vt:lpstr>
      <vt:lpstr>Office Theme</vt:lpstr>
      <vt:lpstr>Uvodni dogodek ETM 2025</vt:lpstr>
      <vt:lpstr>„Special mention“ – OBČINA SOLČAVA</vt:lpstr>
      <vt:lpstr>Ključna sporočila</vt:lpstr>
      <vt:lpstr>PowerPointova predstavitev</vt:lpstr>
      <vt:lpstr>31.3.2025 - 25.5.2025 https://polnizagona.si </vt:lpstr>
      <vt:lpstr>Uvodni dogodek ETM 2025</vt:lpstr>
    </vt:vector>
  </TitlesOfParts>
  <Company>MJU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Pia Primec</dc:creator>
  <cp:lastModifiedBy>Sara Brvar</cp:lastModifiedBy>
  <cp:revision>4</cp:revision>
  <dcterms:created xsi:type="dcterms:W3CDTF">2025-04-07T13:29:08Z</dcterms:created>
  <dcterms:modified xsi:type="dcterms:W3CDTF">2025-04-11T06:20:06Z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0x01010030DF2C0AA4D49C4187AEA53546A6EE8C</vt:lpwstr>
  </property>
  <property fmtid="{D5CDD505-2E9C-101B-9397-08002B2CF9AE}" pid="3" name="MediaServiceImageTags">
    <vt:lpwstr/>
  </property>
</Properties>
</file>