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61" r:id="rId7"/>
    <p:sldId id="262" r:id="rId8"/>
    <p:sldId id="258" r:id="rId9"/>
    <p:sldId id="259" r:id="rId10"/>
    <p:sldId id="260" r:id="rId11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jeta Benčina" userId="dfc3f8db-905b-464f-9cb3-cd2eb8179e87" providerId="ADAL" clId="{B817749A-C942-4D79-AE84-91C095098892}"/>
    <pc:docChg chg="custSel addSld modSld">
      <pc:chgData name="Marjeta Benčina" userId="dfc3f8db-905b-464f-9cb3-cd2eb8179e87" providerId="ADAL" clId="{B817749A-C942-4D79-AE84-91C095098892}" dt="2025-04-08T04:37:32.641" v="131" actId="20577"/>
      <pc:docMkLst>
        <pc:docMk/>
      </pc:docMkLst>
      <pc:sldChg chg="modSp mod">
        <pc:chgData name="Marjeta Benčina" userId="dfc3f8db-905b-464f-9cb3-cd2eb8179e87" providerId="ADAL" clId="{B817749A-C942-4D79-AE84-91C095098892}" dt="2025-04-08T04:37:32.641" v="131" actId="20577"/>
        <pc:sldMkLst>
          <pc:docMk/>
          <pc:sldMk cId="1726134857" sldId="259"/>
        </pc:sldMkLst>
        <pc:spChg chg="mod">
          <ac:chgData name="Marjeta Benčina" userId="dfc3f8db-905b-464f-9cb3-cd2eb8179e87" providerId="ADAL" clId="{B817749A-C942-4D79-AE84-91C095098892}" dt="2025-04-08T04:37:32.641" v="131" actId="20577"/>
          <ac:spMkLst>
            <pc:docMk/>
            <pc:sldMk cId="1726134857" sldId="259"/>
            <ac:spMk id="3" creationId="{11B9C261-12EC-10B5-AA5B-006C75B6EB35}"/>
          </ac:spMkLst>
        </pc:spChg>
      </pc:sldChg>
      <pc:sldChg chg="modSp new mod">
        <pc:chgData name="Marjeta Benčina" userId="dfc3f8db-905b-464f-9cb3-cd2eb8179e87" providerId="ADAL" clId="{B817749A-C942-4D79-AE84-91C095098892}" dt="2025-04-08T04:36:30.248" v="128" actId="20577"/>
        <pc:sldMkLst>
          <pc:docMk/>
          <pc:sldMk cId="823974744" sldId="262"/>
        </pc:sldMkLst>
        <pc:spChg chg="mod">
          <ac:chgData name="Marjeta Benčina" userId="dfc3f8db-905b-464f-9cb3-cd2eb8179e87" providerId="ADAL" clId="{B817749A-C942-4D79-AE84-91C095098892}" dt="2025-04-08T04:33:54.120" v="12" actId="20577"/>
          <ac:spMkLst>
            <pc:docMk/>
            <pc:sldMk cId="823974744" sldId="262"/>
            <ac:spMk id="2" creationId="{07B7B11A-BD13-2AB1-3776-DD9C57FEEB61}"/>
          </ac:spMkLst>
        </pc:spChg>
        <pc:spChg chg="mod">
          <ac:chgData name="Marjeta Benčina" userId="dfc3f8db-905b-464f-9cb3-cd2eb8179e87" providerId="ADAL" clId="{B817749A-C942-4D79-AE84-91C095098892}" dt="2025-04-08T04:36:30.248" v="128" actId="20577"/>
          <ac:spMkLst>
            <pc:docMk/>
            <pc:sldMk cId="823974744" sldId="262"/>
            <ac:spMk id="3" creationId="{8F0CA140-8B06-BC57-47A7-A60FCC91309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AC30697-1819-FFD1-6205-4C0F86DAF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E8AC4F-E7C7-3E51-10C8-2D6A78632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662" y="2056439"/>
            <a:ext cx="7010041" cy="2257799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AD955C-55C0-6633-2A9C-F74A5F5F9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661" y="4432228"/>
            <a:ext cx="7010041" cy="132830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C0024-C401-8EA2-B659-E03FEEE8C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8662" y="6374886"/>
            <a:ext cx="4685270" cy="365125"/>
          </a:xfrm>
        </p:spPr>
        <p:txBody>
          <a:bodyPr/>
          <a:lstStyle/>
          <a:p>
            <a:fld id="{8B8DD5A8-06B6-BF46-9E32-FD6EE058DC53}" type="datetimeFigureOut">
              <a:rPr lang="en-GB" smtClean="0"/>
              <a:t>08/04/2025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62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C9382-4CBC-AAFD-DE1C-D2CE7E7AB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4587"/>
            <a:ext cx="8083378" cy="5461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507C5E-72B5-0635-ECF6-2450538FF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48930"/>
            <a:ext cx="10515600" cy="392803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468B1-460B-270F-9C23-FE153319D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53163-AF56-FF3C-63D9-ADF6130F1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891B4-D54D-5F30-2C6A-417A013B5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09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72CF67-CBAB-FEED-AC83-36A3169DC4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10368" y="2335427"/>
            <a:ext cx="2543432" cy="3841536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D123A7-014F-234F-4807-B9DE93216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173891"/>
            <a:ext cx="7734300" cy="500307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D2AF6-714A-F6B9-9157-D2409E8B1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A642A-6886-9256-EDE8-002CEC0F9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0DC8F-3DA1-555C-E1D2-ADBCDE5DC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78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FD1CD-437D-7988-FDAB-FEF076E63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3AB1-2CEB-0C4B-23B5-EDDA97458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40A28-2325-FD0C-0FFC-72B29E432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59D00-2378-6259-9E37-167E51D37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D627A-555E-0B24-FDB1-A57E21A5A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42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62553-9915-ECA2-EC58-354319AFA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3B1E0-3776-0147-ADDA-E4DA2B043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047AE-3633-23E6-8C12-D5DA3DFBA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F521D-8EEE-D562-69EC-5B8E3D8E8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E176B-9ED0-3AE9-2286-0A8DF7F06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345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267C7-1444-C40C-38B6-A20663741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8FCF0-7E2B-F95A-72C3-F2E90EDE2E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50073"/>
            <a:ext cx="5181600" cy="402688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6C4EA9-06CF-B642-8642-914921527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0073"/>
            <a:ext cx="5181600" cy="402689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5157D-F3C5-6B24-CFB5-C9D65DEE4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BE8177-1BF0-24CD-F08C-C334F1221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441533-4C42-0ADD-9E03-0C122B547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99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2C6AC-3E24-01D5-40CC-D3C63D99B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25563"/>
            <a:ext cx="8069750" cy="676232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ACA1E-0624-D5A8-EA80-B5603FE26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01795"/>
            <a:ext cx="5157787" cy="5032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89C9F8-EA72-A6BE-C631-54ADF82B6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A89723-F6C7-A15C-F08A-AA04687924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01795"/>
            <a:ext cx="5183188" cy="5032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81FF35-836C-0662-668D-D044538466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46F1DA-08DD-2DC8-83D6-8BC6A8526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30FB04-0A5A-1DAC-6055-5188E0D02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D5D385-1E97-2980-B0F0-C3AB0CBD9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446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106C8-F342-925C-355A-87ADB9167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173212-6D85-6255-48D4-84209E921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6F12AF-0C3A-9D21-EAEA-84C3ECA2C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08A9B5-454D-A794-0EC2-B9F676972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50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703A41-4CC4-82DB-C175-E9AB796BC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F0258B-89A9-334D-A588-262325503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20E53-518D-5BF7-A997-791A18F57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449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8DAA1-186B-2F91-8DD4-AB5BEE525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35676"/>
            <a:ext cx="3932237" cy="92675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E6D2A-1E35-210E-F292-190F2C244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248930"/>
            <a:ext cx="6172200" cy="36121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98CF9-B5A2-4973-DDE8-B3B084090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8930"/>
            <a:ext cx="3932237" cy="362005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444C9-B434-E007-3FE0-60686E3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C3289-FBFE-E864-BE40-B8E9C6657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483AD5-480D-BDC3-D609-7554E6CEB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35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B387B-E97F-25B5-54DF-1CDD562DA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49177"/>
            <a:ext cx="3932237" cy="106268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71B065-6DB4-D683-5E04-77D7CF7420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335427"/>
            <a:ext cx="6172200" cy="35256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1C4C6D-22BB-95DE-74EF-1AB047257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426"/>
            <a:ext cx="3932237" cy="35335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E64A96-2ECA-A84D-705E-A846E0806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A27274-18FF-FD20-9AB3-0EF3B5B10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DF534D-0EE2-E050-E6FC-FE676DC02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81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B18FBE-431E-B3E0-D520-49950FC8990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D9CDF0-4AF2-7963-6013-CC52AE400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4587"/>
            <a:ext cx="8153400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4E6D0-25A7-58B9-0FDD-76E59D9BD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92215"/>
            <a:ext cx="10515600" cy="3984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0C37B-C603-DD57-50FF-5E2DC4CA42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8DD5A8-06B6-BF46-9E32-FD6EE058DC53}" type="datetimeFigureOut">
              <a:rPr lang="en-GB" smtClean="0"/>
              <a:pPr/>
              <a:t>08/04/2025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2A1EA-44F3-9A10-AD6F-D059B51068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B0C83-0062-5E2F-4378-711FD76FB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E2C1DF-DFD8-7044-BD40-66948C2FB31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234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07013-9CC2-F084-3C5F-C0630A8A66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382" y="3556055"/>
            <a:ext cx="7010041" cy="2257799"/>
          </a:xfrm>
        </p:spPr>
        <p:txBody>
          <a:bodyPr>
            <a:normAutofit fontScale="90000"/>
          </a:bodyPr>
          <a:lstStyle/>
          <a:p>
            <a:r>
              <a:rPr lang="sl-SI" dirty="0"/>
              <a:t>Delavnica:</a:t>
            </a:r>
            <a:br>
              <a:rPr lang="sl-SI" dirty="0"/>
            </a:br>
            <a:r>
              <a:rPr lang="sl-SI" dirty="0"/>
              <a:t>OSEBNO MOBILNOSTNO SVETOVANJE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343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5E06CA-2F1D-2F50-3391-15B8A4990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Kaj je </a:t>
            </a:r>
            <a:r>
              <a:rPr lang="sl-SI" dirty="0" err="1"/>
              <a:t>mobilnostno</a:t>
            </a:r>
            <a:r>
              <a:rPr lang="sl-SI" dirty="0"/>
              <a:t> svetovanje?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C43F2A6-D320-A5D3-37EA-EC1BC0454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92215"/>
            <a:ext cx="10982899" cy="449502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sl-SI" sz="2400" dirty="0">
                <a:effectLst/>
                <a:latin typeface="Arial   "/>
                <a:ea typeface="Aptos" panose="020B0004020202020204" pitchFamily="34" charset="0"/>
              </a:rPr>
              <a:t>proces, ki pomaga posameznikom izboljšati njihovo mobilnost, </a:t>
            </a:r>
          </a:p>
          <a:p>
            <a:pPr>
              <a:lnSpc>
                <a:spcPct val="110000"/>
              </a:lnSpc>
            </a:pPr>
            <a:r>
              <a:rPr lang="sl-SI" sz="2400" dirty="0">
                <a:latin typeface="Arial   "/>
              </a:rPr>
              <a:t>ki ne vedo, kje iskati informacije,</a:t>
            </a:r>
          </a:p>
          <a:p>
            <a:pPr>
              <a:lnSpc>
                <a:spcPct val="110000"/>
              </a:lnSpc>
            </a:pPr>
            <a:r>
              <a:rPr lang="sl-SI" sz="2400" dirty="0">
                <a:latin typeface="Arial   "/>
              </a:rPr>
              <a:t>za ranljive skupine in širše.</a:t>
            </a:r>
          </a:p>
          <a:p>
            <a:pPr>
              <a:lnSpc>
                <a:spcPct val="110000"/>
              </a:lnSpc>
            </a:pPr>
            <a:endParaRPr lang="sl-SI" sz="2400" b="1" dirty="0">
              <a:latin typeface="Arial   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Arial   "/>
              </a:rPr>
              <a:t>ZAKAJ? </a:t>
            </a:r>
            <a:r>
              <a:rPr lang="sl-SI" sz="2400" dirty="0">
                <a:latin typeface="Arial   "/>
              </a:rPr>
              <a:t>Slaba informiranost, neinformiranost, digitalna izključenost, nepoznavanje alternativ, zakoreninjene navade.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Arial   "/>
              </a:rPr>
              <a:t>KDAJ? </a:t>
            </a:r>
            <a:r>
              <a:rPr lang="sl-SI" sz="2400" dirty="0">
                <a:latin typeface="Arial   "/>
              </a:rPr>
              <a:t>Ob življenjskih prelomnicah.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Arial   "/>
              </a:rPr>
              <a:t>CILJ: </a:t>
            </a:r>
            <a:r>
              <a:rPr lang="sl-SI" sz="2400" dirty="0">
                <a:latin typeface="Arial   "/>
              </a:rPr>
              <a:t>Spodbuditi k uporabi bolj trajnostnih prevoznih alternativ: hoja, kolo, JPP, prevozi na klic, prevozi od vrat do vrat, </a:t>
            </a:r>
            <a:r>
              <a:rPr lang="sl-SI" sz="2400" dirty="0" err="1">
                <a:latin typeface="Arial   "/>
              </a:rPr>
              <a:t>sopotništvo</a:t>
            </a:r>
            <a:r>
              <a:rPr lang="sl-SI" sz="2400" dirty="0">
                <a:latin typeface="Arial   "/>
              </a:rPr>
              <a:t>, </a:t>
            </a:r>
            <a:r>
              <a:rPr lang="sl-SI" sz="2400" dirty="0" err="1">
                <a:latin typeface="Arial   "/>
              </a:rPr>
              <a:t>brezemisijska</a:t>
            </a:r>
            <a:r>
              <a:rPr lang="sl-SI" sz="2400" dirty="0">
                <a:latin typeface="Arial   "/>
              </a:rPr>
              <a:t> vozila ipd., če te obstajajo oz. je infrastruktura primerna.</a:t>
            </a:r>
            <a:endParaRPr lang="sl-SI" sz="3600" dirty="0">
              <a:latin typeface="Arial   "/>
            </a:endParaRPr>
          </a:p>
        </p:txBody>
      </p:sp>
    </p:spTree>
    <p:extLst>
      <p:ext uri="{BB962C8B-B14F-4D97-AF65-F5344CB8AC3E}">
        <p14:creationId xmlns:p14="http://schemas.microsoft.com/office/powerpoint/2010/main" val="208352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C316DF-17A2-49C2-6739-7535F298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59" y="1319777"/>
            <a:ext cx="10290048" cy="546100"/>
          </a:xfrm>
        </p:spPr>
        <p:txBody>
          <a:bodyPr>
            <a:normAutofit fontScale="90000"/>
          </a:bodyPr>
          <a:lstStyle/>
          <a:p>
            <a:r>
              <a:rPr lang="sl-SI" dirty="0"/>
              <a:t>Primeri dobre prakse in ključni elementi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1754678-1678-6113-819C-E48B1C064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8924" y="2383851"/>
            <a:ext cx="4204955" cy="4178999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/>
              <a:t>✅ Individualni pristop</a:t>
            </a:r>
            <a:br>
              <a:rPr lang="sl-SI" sz="2400" dirty="0"/>
            </a:br>
            <a:r>
              <a:rPr lang="sl-SI" sz="2400" dirty="0"/>
              <a:t>✅ Vključevanje ciljne skupine že v fazi načrtovanja</a:t>
            </a:r>
            <a:br>
              <a:rPr lang="sl-SI" sz="2400" dirty="0"/>
            </a:br>
            <a:r>
              <a:rPr lang="sl-SI" sz="2400" dirty="0"/>
              <a:t>✅ Uporaba konkretnih podatkov o potovalnih navadah</a:t>
            </a:r>
            <a:br>
              <a:rPr lang="sl-SI" sz="2400" dirty="0"/>
            </a:br>
            <a:r>
              <a:rPr lang="sl-SI" sz="2400" dirty="0"/>
              <a:t>✅ Podpora (npr. testne vozovnice, svetovanje o poti, bonusi)</a:t>
            </a:r>
            <a:br>
              <a:rPr lang="sl-SI" sz="2400" dirty="0"/>
            </a:br>
            <a:r>
              <a:rPr lang="sl-SI" sz="2400" dirty="0"/>
              <a:t>✅ Sprememba vedenja, ne le informiranje</a:t>
            </a:r>
            <a:br>
              <a:rPr lang="sl-SI" sz="2400" dirty="0"/>
            </a:br>
            <a:r>
              <a:rPr lang="sl-SI" sz="2400" dirty="0"/>
              <a:t>✅ Merjenje učinkov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61DACD8-8FCF-A0F7-AA4C-8AAD7D89AE8E}"/>
              </a:ext>
            </a:extLst>
          </p:cNvPr>
          <p:cNvSpPr txBox="1"/>
          <p:nvPr/>
        </p:nvSpPr>
        <p:spPr>
          <a:xfrm>
            <a:off x="289559" y="1841242"/>
            <a:ext cx="757648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sl-SI" sz="2000" b="1" dirty="0">
                <a:latin typeface="Arial   "/>
              </a:rPr>
              <a:t>1. </a:t>
            </a:r>
            <a:r>
              <a:rPr lang="sl-SI" sz="2000" b="1" dirty="0" err="1">
                <a:latin typeface="Arial   "/>
              </a:rPr>
              <a:t>TravelSmart</a:t>
            </a:r>
            <a:r>
              <a:rPr lang="sl-SI" sz="2000" b="1" dirty="0">
                <a:latin typeface="Arial   "/>
              </a:rPr>
              <a:t> (Avstralija – Perth)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000" dirty="0">
                <a:latin typeface="Arial   "/>
              </a:rPr>
              <a:t>Svetovalci so hodili od vrat do vrat in ponujali informacije o alternativah avtomobilu.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000" dirty="0">
                <a:latin typeface="Arial   "/>
              </a:rPr>
              <a:t>10 % zmanjšanje rabe avtomobila v ciljnih soseskah.</a:t>
            </a:r>
          </a:p>
          <a:p>
            <a:pPr>
              <a:buFont typeface="Arial" panose="020B0604020202020204" pitchFamily="34" charset="0"/>
              <a:buChar char="•"/>
            </a:pPr>
            <a:endParaRPr lang="sl-SI" sz="2000" dirty="0">
              <a:latin typeface="Arial   "/>
            </a:endParaRPr>
          </a:p>
          <a:p>
            <a:pPr>
              <a:buNone/>
            </a:pPr>
            <a:r>
              <a:rPr lang="sl-SI" sz="2000" b="1" dirty="0">
                <a:latin typeface="Arial   "/>
              </a:rPr>
              <a:t>2. </a:t>
            </a:r>
            <a:r>
              <a:rPr lang="sl-SI" sz="2000" b="1" dirty="0" err="1">
                <a:latin typeface="Arial   "/>
              </a:rPr>
              <a:t>IndiGO</a:t>
            </a:r>
            <a:r>
              <a:rPr lang="sl-SI" sz="2000" b="1" dirty="0">
                <a:latin typeface="Arial   "/>
              </a:rPr>
              <a:t> projekt (Nemčija, Leipzig)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000" dirty="0">
                <a:latin typeface="Arial   "/>
              </a:rPr>
              <a:t> Starejši prebivalci: osebno svetovanje o varnem gibanju, javnem prevozu, kolesarjenju.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000" dirty="0">
                <a:latin typeface="Arial   "/>
              </a:rPr>
              <a:t>Nudili so tudi brezplačne vozovnice za preizkus JPP.</a:t>
            </a:r>
          </a:p>
          <a:p>
            <a:endParaRPr lang="sl-SI" sz="2000" dirty="0">
              <a:latin typeface="Arial   "/>
            </a:endParaRPr>
          </a:p>
          <a:p>
            <a:pPr>
              <a:buNone/>
            </a:pPr>
            <a:r>
              <a:rPr lang="sl-SI" sz="2000" b="1" dirty="0">
                <a:latin typeface="Arial   "/>
              </a:rPr>
              <a:t>3. </a:t>
            </a:r>
            <a:r>
              <a:rPr lang="sl-SI" sz="2000" b="1" dirty="0" err="1">
                <a:latin typeface="Arial   "/>
              </a:rPr>
              <a:t>Mobility</a:t>
            </a:r>
            <a:r>
              <a:rPr lang="sl-SI" sz="2000" b="1" dirty="0">
                <a:latin typeface="Arial   "/>
              </a:rPr>
              <a:t> </a:t>
            </a:r>
            <a:r>
              <a:rPr lang="sl-SI" sz="2000" b="1" dirty="0" err="1">
                <a:latin typeface="Arial   "/>
              </a:rPr>
              <a:t>Mentoring</a:t>
            </a:r>
            <a:r>
              <a:rPr lang="sl-SI" sz="2000" b="1" dirty="0">
                <a:latin typeface="Arial   "/>
              </a:rPr>
              <a:t> (Nizozemska, Utrecht)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000" dirty="0">
                <a:latin typeface="Arial   "/>
              </a:rPr>
              <a:t>Psihološki vidik: zakaj se ljudje odločajo za določene oblike mobilnosti.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000" b="1" dirty="0">
                <a:latin typeface="Arial   "/>
              </a:rPr>
              <a:t>Osebni </a:t>
            </a:r>
            <a:r>
              <a:rPr lang="sl-SI" sz="2000" b="1" dirty="0" err="1">
                <a:latin typeface="Arial   "/>
              </a:rPr>
              <a:t>mobilnostni</a:t>
            </a:r>
            <a:r>
              <a:rPr lang="sl-SI" sz="2000" b="1" dirty="0">
                <a:latin typeface="Arial   "/>
              </a:rPr>
              <a:t> načrti</a:t>
            </a:r>
            <a:r>
              <a:rPr lang="sl-SI" sz="2000" dirty="0">
                <a:latin typeface="Arial   "/>
              </a:rPr>
              <a:t>, aplikacije za sledenje poti, "</a:t>
            </a:r>
            <a:r>
              <a:rPr lang="sl-SI" sz="2000" dirty="0" err="1">
                <a:latin typeface="Arial   "/>
              </a:rPr>
              <a:t>mobilnostni</a:t>
            </a:r>
            <a:r>
              <a:rPr lang="sl-SI" sz="2000" dirty="0">
                <a:latin typeface="Arial   "/>
              </a:rPr>
              <a:t> dnevniki".</a:t>
            </a:r>
          </a:p>
        </p:txBody>
      </p:sp>
    </p:spTree>
    <p:extLst>
      <p:ext uri="{BB962C8B-B14F-4D97-AF65-F5344CB8AC3E}">
        <p14:creationId xmlns:p14="http://schemas.microsoft.com/office/powerpoint/2010/main" val="3903966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B7B11A-BD13-2AB1-3776-DD9C57FEE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Delavnica		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F0CA140-8B06-BC57-47A7-A60FCC913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3 skupine, moderatorke</a:t>
            </a:r>
          </a:p>
          <a:p>
            <a:r>
              <a:rPr lang="sl-SI" dirty="0"/>
              <a:t>Namen (ETM aktivnost, dolgoročno)</a:t>
            </a:r>
          </a:p>
          <a:p>
            <a:r>
              <a:rPr lang="sl-SI" dirty="0"/>
              <a:t>Razprava o 3 vprašanjih (40 min)</a:t>
            </a:r>
          </a:p>
          <a:p>
            <a:r>
              <a:rPr lang="sl-SI" dirty="0"/>
              <a:t>Poročanje po skupinah</a:t>
            </a:r>
          </a:p>
        </p:txBody>
      </p:sp>
    </p:spTree>
    <p:extLst>
      <p:ext uri="{BB962C8B-B14F-4D97-AF65-F5344CB8AC3E}">
        <p14:creationId xmlns:p14="http://schemas.microsoft.com/office/powerpoint/2010/main" val="823974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E2C765-C993-AE9B-ACAF-9EAB067F3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424587"/>
            <a:ext cx="10683240" cy="546100"/>
          </a:xfrm>
        </p:spPr>
        <p:txBody>
          <a:bodyPr>
            <a:noAutofit/>
          </a:bodyPr>
          <a:lstStyle/>
          <a:p>
            <a:r>
              <a:rPr lang="sl-SI" sz="3200" b="1" dirty="0"/>
              <a:t>1.	Vloga občin pri </a:t>
            </a:r>
            <a:r>
              <a:rPr lang="sl-SI" sz="3200" b="1" dirty="0" err="1"/>
              <a:t>mobilnostnem</a:t>
            </a:r>
            <a:r>
              <a:rPr lang="sl-SI" sz="3200" b="1" dirty="0"/>
              <a:t> svetovanju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5CF7A22-A485-8FDD-69F3-EA80A2954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sl-SI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Kakšna je lahko vloga občin pri izvajanju </a:t>
            </a:r>
            <a:r>
              <a:rPr lang="sl-SI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mobilnostnega</a:t>
            </a:r>
            <a:r>
              <a:rPr lang="sl-SI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svetovanja?</a:t>
            </a:r>
            <a:r>
              <a:rPr lang="sl-SI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sl-SI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Ali občine že izvajajo kakršnokoli obliko </a:t>
            </a:r>
            <a:r>
              <a:rPr lang="sl-SI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mobilnostnega</a:t>
            </a:r>
            <a:r>
              <a:rPr lang="sl-SI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svetovanja? (npr. v okviru aktivnosti ob Evropskem tednu mobilnosti, informacijske točke, svetovalne stojnice ipd.)</a:t>
            </a:r>
            <a:r>
              <a:rPr lang="sl-SI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sl-SI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Kakšne kapacitete in znanja občine trenutno imajo za izvajanje </a:t>
            </a:r>
            <a:r>
              <a:rPr lang="sl-SI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mobilnostnega</a:t>
            </a:r>
            <a:r>
              <a:rPr lang="sl-SI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svetovanja? Kdo so tisti deležniki, ki bi to lahko izvajali, imajo dovolj znanj?</a:t>
            </a:r>
            <a:r>
              <a:rPr lang="sl-SI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l-SI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 katerimi izzivi (npr. pomanjkanje kadra, znanja, sredstev) se lahko občine pri tem soočajo?</a:t>
            </a:r>
            <a:r>
              <a:rPr lang="sl-SI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29686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856DF4-90B8-3715-0158-14D1DDE75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42" y="1452018"/>
            <a:ext cx="9491362" cy="952853"/>
          </a:xfrm>
        </p:spPr>
        <p:txBody>
          <a:bodyPr>
            <a:noAutofit/>
          </a:bodyPr>
          <a:lstStyle/>
          <a:p>
            <a:r>
              <a:rPr lang="sl-SI" sz="3200" b="1" dirty="0"/>
              <a:t>2.	Uporabniki in ciljne skupine </a:t>
            </a:r>
            <a:br>
              <a:rPr lang="sl-SI" sz="3200" b="1" dirty="0"/>
            </a:br>
            <a:r>
              <a:rPr lang="sl-SI" sz="3200" b="1" dirty="0" err="1"/>
              <a:t>mobilnostnega</a:t>
            </a:r>
            <a:r>
              <a:rPr lang="sl-SI" sz="3200" b="1" dirty="0"/>
              <a:t> svetovanja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1B9C261-12EC-10B5-AA5B-006C75B6E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2255"/>
            <a:ext cx="10515600" cy="4281737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sl-SI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Kdo so potencialni uporabniki storitve </a:t>
            </a:r>
            <a:r>
              <a:rPr lang="sl-SI" sz="24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mobilnostnega</a:t>
            </a:r>
            <a:r>
              <a:rPr lang="sl-SI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svetovanja (npr. starejši, mladostniki, zaposleni, brezposelni)? Kako svetovalci ali občine identificirajo ranljive skupine prebivalcev?</a:t>
            </a:r>
            <a:r>
              <a:rPr lang="sl-SI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sl-SI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Ali ste v okviru </a:t>
            </a:r>
            <a:r>
              <a:rPr lang="sl-SI" sz="2400" i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OCPS (</a:t>
            </a:r>
            <a:r>
              <a:rPr lang="sl-SI" sz="2400" i="1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sl-SI" sz="2400" i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bčinskih </a:t>
            </a:r>
            <a:r>
              <a:rPr lang="sl-SI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celostni prometni strategiji) oziroma delnih analiz ugotavljali tudi ranljivost?</a:t>
            </a:r>
            <a:r>
              <a:rPr lang="sl-SI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sl-SI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Katere ključne informacije potrebuje </a:t>
            </a:r>
            <a:r>
              <a:rPr lang="sl-SI" sz="24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mobilnostni</a:t>
            </a:r>
            <a:r>
              <a:rPr lang="sl-SI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svetovalec za kakovostno delo in kako jih lahko pridobi? (vprašalnik...)</a:t>
            </a:r>
            <a:r>
              <a:rPr lang="sl-SI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l-SI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Kako pristopiti k ranljivim skupinam in tistim, ki kažejo potencial za spremembo potovalnih navad? </a:t>
            </a:r>
            <a:r>
              <a:rPr lang="sl-SI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1726134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A22131-9673-2F6F-55A9-4D36F8231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28" y="1538282"/>
            <a:ext cx="8153400" cy="546100"/>
          </a:xfrm>
        </p:spPr>
        <p:txBody>
          <a:bodyPr>
            <a:noAutofit/>
          </a:bodyPr>
          <a:lstStyle/>
          <a:p>
            <a:r>
              <a:rPr lang="sl-SI" sz="3600" b="1" dirty="0"/>
              <a:t>3.	Osebni </a:t>
            </a:r>
            <a:r>
              <a:rPr lang="sl-SI" sz="3600" b="1" dirty="0" err="1"/>
              <a:t>mobilnostni</a:t>
            </a:r>
            <a:r>
              <a:rPr lang="sl-SI" sz="3600" b="1" dirty="0"/>
              <a:t> načrti in trajnostne spremembe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CA4A2F1-F02D-0DC8-11B5-241B80E4E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6181"/>
            <a:ext cx="10515600" cy="398474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sl-SI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Kako oblikovati osebni </a:t>
            </a:r>
            <a:r>
              <a:rPr lang="sl-SI" sz="24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mobilnostni</a:t>
            </a:r>
            <a:r>
              <a:rPr lang="sl-SI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načrt? Kakšen je lahko ta </a:t>
            </a:r>
            <a:r>
              <a:rPr lang="sl-SI" sz="24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načrt</a:t>
            </a:r>
            <a:r>
              <a:rPr lang="sl-SI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 kontekstu obstoječih storitev na občini?</a:t>
            </a:r>
            <a:r>
              <a:rPr lang="sl-SI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sl-SI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Katere obstoječe trajnostne alternative prevozov vključiti/predlagati, so že na voljo v lokalnem okolju?</a:t>
            </a:r>
            <a:r>
              <a:rPr lang="sl-SI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l-SI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Kako zagotoviti, da bodo </a:t>
            </a:r>
            <a:r>
              <a:rPr lang="sl-SI" sz="24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spremembe v potovalnih navadah dolgoročne</a:t>
            </a:r>
            <a:r>
              <a:rPr lang="sl-SI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 Katere metode se v praksi kažejo kot uspešne? (npr. zgled, primeri dobrih praks, osebna komunikacija, spremljanje uporabnika pri uvajanju sprememb - spremljanje na avtobus)</a:t>
            </a:r>
            <a:r>
              <a:rPr lang="sl-SI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77318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ETM 2025-2" id="{7FF25480-1449-D04A-BF1F-DCEF1BDB3B06}" vid="{2DBD579F-2C05-1D41-BA26-EC3EE39B35A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976920-23fb-4914-a3ae-b9679400b7d5" xsi:nil="true"/>
    <lcf76f155ced4ddcb4097134ff3c332f xmlns="b8b8e15c-d93d-4e90-bf0c-5465ef3edf8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DF2C0AA4D49C4187AEA53546A6EE8C" ma:contentTypeVersion="16" ma:contentTypeDescription="Create a new document." ma:contentTypeScope="" ma:versionID="3f1a287d7cac4b58798fd4e3d30c2f10">
  <xsd:schema xmlns:xsd="http://www.w3.org/2001/XMLSchema" xmlns:xs="http://www.w3.org/2001/XMLSchema" xmlns:p="http://schemas.microsoft.com/office/2006/metadata/properties" xmlns:ns2="b8b8e15c-d93d-4e90-bf0c-5465ef3edf8f" xmlns:ns3="c0976920-23fb-4914-a3ae-b9679400b7d5" targetNamespace="http://schemas.microsoft.com/office/2006/metadata/properties" ma:root="true" ma:fieldsID="5b94773261a60b8ba06e72ad4db1db40" ns2:_="" ns3:_="">
    <xsd:import namespace="b8b8e15c-d93d-4e90-bf0c-5465ef3edf8f"/>
    <xsd:import namespace="c0976920-23fb-4914-a3ae-b9679400b7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b8e15c-d93d-4e90-bf0c-5465ef3edf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9d83879-60c9-4015-a380-75db1c783c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76920-23fb-4914-a3ae-b9679400b7d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d0f3ef2-69b8-4abd-babd-c6ed0dff3bba}" ma:internalName="TaxCatchAll" ma:showField="CatchAllData" ma:web="c0976920-23fb-4914-a3ae-b9679400b7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5876A3-C10B-4E78-ABFC-EA8844DAA976}">
  <ds:schemaRefs>
    <ds:schemaRef ds:uri="http://schemas.microsoft.com/office/2006/metadata/properties"/>
    <ds:schemaRef ds:uri="http://schemas.microsoft.com/office/infopath/2007/PartnerControls"/>
    <ds:schemaRef ds:uri="c0976920-23fb-4914-a3ae-b9679400b7d5"/>
    <ds:schemaRef ds:uri="b8b8e15c-d93d-4e90-bf0c-5465ef3edf8f"/>
  </ds:schemaRefs>
</ds:datastoreItem>
</file>

<file path=customXml/itemProps2.xml><?xml version="1.0" encoding="utf-8"?>
<ds:datastoreItem xmlns:ds="http://schemas.openxmlformats.org/officeDocument/2006/customXml" ds:itemID="{35A8A2CE-CBA7-4ED5-8CB0-E4C1A081E0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A419E7-2E0D-4B32-B5F7-AA57A8D2D24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Words>540</Words>
  <Application>Microsoft Office PowerPoint</Application>
  <PresentationFormat>Širokozaslonsko</PresentationFormat>
  <Paragraphs>41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Aptos</vt:lpstr>
      <vt:lpstr>Arial</vt:lpstr>
      <vt:lpstr>Arial   </vt:lpstr>
      <vt:lpstr>Office Theme</vt:lpstr>
      <vt:lpstr>Delavnica: OSEBNO MOBILNOSTNO SVETOVANJE</vt:lpstr>
      <vt:lpstr>Kaj je mobilnostno svetovanje?</vt:lpstr>
      <vt:lpstr>Primeri dobre prakse in ključni elementi</vt:lpstr>
      <vt:lpstr>Delavnica  </vt:lpstr>
      <vt:lpstr>1. Vloga občin pri mobilnostnem svetovanju </vt:lpstr>
      <vt:lpstr>2. Uporabniki in ciljne skupine  mobilnostnega svetovanja </vt:lpstr>
      <vt:lpstr>3. Osebni mobilnostni načrti in trajnostne spremembe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Nana Martinčič</dc:creator>
  <cp:lastModifiedBy>Marjeta Benčina</cp:lastModifiedBy>
  <cp:revision>6</cp:revision>
  <dcterms:created xsi:type="dcterms:W3CDTF">2025-03-12T17:43:37Z</dcterms:created>
  <dcterms:modified xsi:type="dcterms:W3CDTF">2025-04-08T04:37:37Z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0x01010030DF2C0AA4D49C4187AEA53546A6EE8C</vt:lpwstr>
  </property>
  <property fmtid="{D5CDD505-2E9C-101B-9397-08002B2CF9AE}" pid="3" name="MediaServiceImageTags">
    <vt:lpwstr/>
  </property>
</Properties>
</file>