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sldIdLst>
    <p:sldId id="256" r:id="rId3"/>
    <p:sldId id="265" r:id="rId4"/>
    <p:sldId id="259" r:id="rId5"/>
    <p:sldId id="260" r:id="rId6"/>
    <p:sldId id="257" r:id="rId7"/>
    <p:sldId id="261" r:id="rId8"/>
    <p:sldId id="258" r:id="rId9"/>
    <p:sldId id="262" r:id="rId10"/>
    <p:sldId id="266" r:id="rId11"/>
    <p:sldId id="264" r:id="rId12"/>
  </p:sldIdLst>
  <p:sldSz cx="12192000" cy="6858000"/>
  <p:notesSz cx="6858000" cy="9144000"/>
  <p:defaultTextStyle>
    <a:defPPr>
      <a:defRPr lang="en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F7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70" d="100"/>
          <a:sy n="70" d="100"/>
        </p:scale>
        <p:origin x="5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customXml" Target="../customXml/item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AC30697-1819-FFD1-6205-4C0F86DAF5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E8AC4F-E7C7-3E51-10C8-2D6A786323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8662" y="2056439"/>
            <a:ext cx="7010041" cy="2257799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AD955C-55C0-6633-2A9C-F74A5F5F9C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8661" y="4432228"/>
            <a:ext cx="7010041" cy="132830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0C0024-C401-8EA2-B659-E03FEEE8C5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8662" y="6374886"/>
            <a:ext cx="4685270" cy="365125"/>
          </a:xfrm>
        </p:spPr>
        <p:txBody>
          <a:bodyPr/>
          <a:lstStyle/>
          <a:p>
            <a:fld id="{8B8DD5A8-06B6-BF46-9E32-FD6EE058DC53}" type="datetimeFigureOut">
              <a:rPr lang="en-GB" smtClean="0"/>
              <a:t>07/04/2025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2621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C9382-4CBC-AAFD-DE1C-D2CE7E7AB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24587"/>
            <a:ext cx="8083378" cy="546100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507C5E-72B5-0635-ECF6-2450538FFD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2248930"/>
            <a:ext cx="10515600" cy="3928032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0468B1-460B-270F-9C23-FE153319D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DD5A8-06B6-BF46-9E32-FD6EE058DC53}" type="datetimeFigureOut">
              <a:rPr lang="en-GB" smtClean="0"/>
              <a:t>07/04/2025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653163-AF56-FF3C-63D9-ADF6130F1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A891B4-D54D-5F30-2C6A-417A013B5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C1DF-DFD8-7044-BD40-66948C2FB3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9096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72CF67-CBAB-FEED-AC83-36A3169DC4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10368" y="2335427"/>
            <a:ext cx="2543432" cy="3841536"/>
          </a:xfrm>
        </p:spPr>
        <p:txBody>
          <a:bodyPr vert="eaVert"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D123A7-014F-234F-4807-B9DE932166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173891"/>
            <a:ext cx="7734300" cy="5003071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7D2AF6-714A-F6B9-9157-D2409E8B1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DD5A8-06B6-BF46-9E32-FD6EE058DC53}" type="datetimeFigureOut">
              <a:rPr lang="en-GB" smtClean="0"/>
              <a:t>07/04/2025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BA642A-6886-9256-EDE8-002CEC0F9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A0DC8F-3DA1-555C-E1D2-ADBCDE5DC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C1DF-DFD8-7044-BD40-66948C2FB3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27890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AC30697-1819-FFD1-6205-4C0F86DAF5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E8AC4F-E7C7-3E51-10C8-2D6A786323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8662" y="1563129"/>
            <a:ext cx="7010041" cy="1946833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AD955C-55C0-6633-2A9C-F74A5F5F9C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8662" y="3639108"/>
            <a:ext cx="7010041" cy="132830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0C0024-C401-8EA2-B659-E03FEEE8C5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8662" y="6374886"/>
            <a:ext cx="4685270" cy="365125"/>
          </a:xfrm>
        </p:spPr>
        <p:txBody>
          <a:bodyPr/>
          <a:lstStyle/>
          <a:p>
            <a:fld id="{8B8DD5A8-06B6-BF46-9E32-FD6EE058DC53}" type="datetimeFigureOut">
              <a:rPr lang="en-GB" smtClean="0"/>
              <a:t>07/04/2025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8379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FD1CD-437D-7988-FDAB-FEF076E63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73AB1-2CEB-0C4B-23B5-EDDA974584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F40A28-2325-FD0C-0FFC-72B29E432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DD5A8-06B6-BF46-9E32-FD6EE058DC53}" type="datetimeFigureOut">
              <a:rPr lang="en-GB" smtClean="0"/>
              <a:t>07/04/2025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859D00-2378-6259-9E37-167E51D37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DD627A-555E-0B24-FDB1-A57E21A5A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C1DF-DFD8-7044-BD40-66948C2FB3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43124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62553-9915-ECA2-EC58-354319AFA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43B1E0-3776-0147-ADDA-E4DA2B0430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C047AE-3633-23E6-8C12-D5DA3DFBA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DD5A8-06B6-BF46-9E32-FD6EE058DC53}" type="datetimeFigureOut">
              <a:rPr lang="en-GB" smtClean="0"/>
              <a:t>07/04/2025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9F521D-8EEE-D562-69EC-5B8E3D8E8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4E176B-9ED0-3AE9-2286-0A8DF7F06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C1DF-DFD8-7044-BD40-66948C2FB3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49137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267C7-1444-C40C-38B6-A20663741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E8FCF0-7E2B-F95A-72C3-F2E90EDE2E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50073"/>
            <a:ext cx="5181600" cy="4026889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6C4EA9-06CF-B642-8642-9149215277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50073"/>
            <a:ext cx="5181600" cy="402689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75157D-F3C5-6B24-CFB5-C9D65DEE4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DD5A8-06B6-BF46-9E32-FD6EE058DC53}" type="datetimeFigureOut">
              <a:rPr lang="en-GB" smtClean="0"/>
              <a:t>07/04/2025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BE8177-1BF0-24CD-F08C-C334F1221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441533-4C42-0ADD-9E03-0C122B547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C1DF-DFD8-7044-BD40-66948C2FB3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52574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2C6AC-3E24-01D5-40CC-D3C63D99B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25563"/>
            <a:ext cx="8069750" cy="676232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AACA1E-0624-D5A8-EA80-B5603FE26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01795"/>
            <a:ext cx="5157787" cy="50328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89C9F8-EA72-A6BE-C631-54ADF82B6A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A89723-F6C7-A15C-F08A-AA04687924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001795"/>
            <a:ext cx="5183188" cy="50328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81FF35-836C-0662-668D-D044538466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46F1DA-08DD-2DC8-83D6-8BC6A8526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DD5A8-06B6-BF46-9E32-FD6EE058DC53}" type="datetimeFigureOut">
              <a:rPr lang="en-GB" smtClean="0"/>
              <a:t>07/04/2025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30FB04-0A5A-1DAC-6055-5188E0D02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D5D385-1E97-2980-B0F0-C3AB0CBD9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C1DF-DFD8-7044-BD40-66948C2FB3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95837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106C8-F342-925C-355A-87ADB9167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173212-6D85-6255-48D4-84209E921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DD5A8-06B6-BF46-9E32-FD6EE058DC53}" type="datetimeFigureOut">
              <a:rPr lang="en-GB" smtClean="0"/>
              <a:t>07/04/2025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6F12AF-0C3A-9D21-EAEA-84C3ECA2C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08A9B5-454D-A794-0EC2-B9F676972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C1DF-DFD8-7044-BD40-66948C2FB3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58144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703A41-4CC4-82DB-C175-E9AB796BC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DD5A8-06B6-BF46-9E32-FD6EE058DC53}" type="datetimeFigureOut">
              <a:rPr lang="en-GB" smtClean="0"/>
              <a:t>07/04/2025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F0258B-89A9-334D-A588-262325503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320E53-518D-5BF7-A997-791A18F57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C1DF-DFD8-7044-BD40-66948C2FB3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5765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8DAA1-186B-2F91-8DD4-AB5BEE525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35676"/>
            <a:ext cx="3932237" cy="92675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6E6D2A-1E35-210E-F292-190F2C244B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248930"/>
            <a:ext cx="6172200" cy="36121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E98CF9-B5A2-4973-DDE8-B3B084090D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48930"/>
            <a:ext cx="3932237" cy="362005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C444C9-B434-E007-3FE0-60686E386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DD5A8-06B6-BF46-9E32-FD6EE058DC53}" type="datetimeFigureOut">
              <a:rPr lang="en-GB" smtClean="0"/>
              <a:t>07/04/2025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8C3289-FBFE-E864-BE40-B8E9C6657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483AD5-480D-BDC3-D609-7554E6CEB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C1DF-DFD8-7044-BD40-66948C2FB3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1976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FD1CD-437D-7988-FDAB-FEF076E63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73AB1-2CEB-0C4B-23B5-EDDA974584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F40A28-2325-FD0C-0FFC-72B29E432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DD5A8-06B6-BF46-9E32-FD6EE058DC53}" type="datetimeFigureOut">
              <a:rPr lang="en-GB" smtClean="0"/>
              <a:t>07/04/2025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859D00-2378-6259-9E37-167E51D37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DD627A-555E-0B24-FDB1-A57E21A5A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C1DF-DFD8-7044-BD40-66948C2FB3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54275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B387B-E97F-25B5-54DF-1CDD562DA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149177"/>
            <a:ext cx="3932237" cy="106268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71B065-6DB4-D683-5E04-77D7CF7420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2335427"/>
            <a:ext cx="6172200" cy="352562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1C4C6D-22BB-95DE-74EF-1AB0472578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35426"/>
            <a:ext cx="3932237" cy="353356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E64A96-2ECA-A84D-705E-A846E0806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DD5A8-06B6-BF46-9E32-FD6EE058DC53}" type="datetimeFigureOut">
              <a:rPr lang="en-GB" smtClean="0"/>
              <a:t>07/04/2025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A27274-18FF-FD20-9AB3-0EF3B5B10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DF534D-0EE2-E050-E6FC-FE676DC02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C1DF-DFD8-7044-BD40-66948C2FB3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3619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C9382-4CBC-AAFD-DE1C-D2CE7E7AB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24587"/>
            <a:ext cx="8083378" cy="546100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507C5E-72B5-0635-ECF6-2450538FFD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2248930"/>
            <a:ext cx="10515600" cy="3928032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0468B1-460B-270F-9C23-FE153319D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DD5A8-06B6-BF46-9E32-FD6EE058DC53}" type="datetimeFigureOut">
              <a:rPr lang="en-GB" smtClean="0"/>
              <a:t>07/04/2025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653163-AF56-FF3C-63D9-ADF6130F1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A891B4-D54D-5F30-2C6A-417A013B5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C1DF-DFD8-7044-BD40-66948C2FB3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2237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72CF67-CBAB-FEED-AC83-36A3169DC4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10368" y="2335427"/>
            <a:ext cx="2543432" cy="3841536"/>
          </a:xfrm>
        </p:spPr>
        <p:txBody>
          <a:bodyPr vert="eaVert"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D123A7-014F-234F-4807-B9DE932166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173891"/>
            <a:ext cx="7734300" cy="5003071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7D2AF6-714A-F6B9-9157-D2409E8B1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DD5A8-06B6-BF46-9E32-FD6EE058DC53}" type="datetimeFigureOut">
              <a:rPr lang="en-GB" smtClean="0"/>
              <a:t>07/04/2025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BA642A-6886-9256-EDE8-002CEC0F9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A0DC8F-3DA1-555C-E1D2-ADBCDE5DC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C1DF-DFD8-7044-BD40-66948C2FB3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1946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62553-9915-ECA2-EC58-354319AFA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43B1E0-3776-0147-ADDA-E4DA2B0430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C047AE-3633-23E6-8C12-D5DA3DFBA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DD5A8-06B6-BF46-9E32-FD6EE058DC53}" type="datetimeFigureOut">
              <a:rPr lang="en-GB" smtClean="0"/>
              <a:t>07/04/2025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9F521D-8EEE-D562-69EC-5B8E3D8E8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4E176B-9ED0-3AE9-2286-0A8DF7F06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C1DF-DFD8-7044-BD40-66948C2FB3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1345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267C7-1444-C40C-38B6-A20663741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E8FCF0-7E2B-F95A-72C3-F2E90EDE2E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50073"/>
            <a:ext cx="5181600" cy="4026889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6C4EA9-06CF-B642-8642-9149215277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50073"/>
            <a:ext cx="5181600" cy="402689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75157D-F3C5-6B24-CFB5-C9D65DEE4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DD5A8-06B6-BF46-9E32-FD6EE058DC53}" type="datetimeFigureOut">
              <a:rPr lang="en-GB" smtClean="0"/>
              <a:t>07/04/2025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BE8177-1BF0-24CD-F08C-C334F1221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441533-4C42-0ADD-9E03-0C122B547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C1DF-DFD8-7044-BD40-66948C2FB3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4994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2C6AC-3E24-01D5-40CC-D3C63D99B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25563"/>
            <a:ext cx="8069750" cy="676232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AACA1E-0624-D5A8-EA80-B5603FE26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01795"/>
            <a:ext cx="5157787" cy="50328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89C9F8-EA72-A6BE-C631-54ADF82B6A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A89723-F6C7-A15C-F08A-AA04687924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001795"/>
            <a:ext cx="5183188" cy="50328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81FF35-836C-0662-668D-D044538466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46F1DA-08DD-2DC8-83D6-8BC6A8526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DD5A8-06B6-BF46-9E32-FD6EE058DC53}" type="datetimeFigureOut">
              <a:rPr lang="en-GB" smtClean="0"/>
              <a:t>07/04/2025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30FB04-0A5A-1DAC-6055-5188E0D02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D5D385-1E97-2980-B0F0-C3AB0CBD9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C1DF-DFD8-7044-BD40-66948C2FB3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6446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106C8-F342-925C-355A-87ADB9167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173212-6D85-6255-48D4-84209E921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DD5A8-06B6-BF46-9E32-FD6EE058DC53}" type="datetimeFigureOut">
              <a:rPr lang="en-GB" smtClean="0"/>
              <a:t>07/04/2025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6F12AF-0C3A-9D21-EAEA-84C3ECA2C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08A9B5-454D-A794-0EC2-B9F676972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C1DF-DFD8-7044-BD40-66948C2FB3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1503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703A41-4CC4-82DB-C175-E9AB796BC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DD5A8-06B6-BF46-9E32-FD6EE058DC53}" type="datetimeFigureOut">
              <a:rPr lang="en-GB" smtClean="0"/>
              <a:t>07/04/2025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F0258B-89A9-334D-A588-262325503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320E53-518D-5BF7-A997-791A18F57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C1DF-DFD8-7044-BD40-66948C2FB3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6449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8DAA1-186B-2F91-8DD4-AB5BEE525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35676"/>
            <a:ext cx="3932237" cy="92675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6E6D2A-1E35-210E-F292-190F2C244B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248930"/>
            <a:ext cx="6172200" cy="36121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E98CF9-B5A2-4973-DDE8-B3B084090D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48930"/>
            <a:ext cx="3932237" cy="362005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C444C9-B434-E007-3FE0-60686E386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DD5A8-06B6-BF46-9E32-FD6EE058DC53}" type="datetimeFigureOut">
              <a:rPr lang="en-GB" smtClean="0"/>
              <a:t>07/04/2025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8C3289-FBFE-E864-BE40-B8E9C6657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483AD5-480D-BDC3-D609-7554E6CEB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C1DF-DFD8-7044-BD40-66948C2FB3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9354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B387B-E97F-25B5-54DF-1CDD562DA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149177"/>
            <a:ext cx="3932237" cy="106268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71B065-6DB4-D683-5E04-77D7CF7420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2335427"/>
            <a:ext cx="6172200" cy="352562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1C4C6D-22BB-95DE-74EF-1AB0472578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35426"/>
            <a:ext cx="3932237" cy="353356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E64A96-2ECA-A84D-705E-A846E0806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DD5A8-06B6-BF46-9E32-FD6EE058DC53}" type="datetimeFigureOut">
              <a:rPr lang="en-GB" smtClean="0"/>
              <a:t>07/04/2025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A27274-18FF-FD20-9AB3-0EF3B5B10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DF534D-0EE2-E050-E6FC-FE676DC02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C1DF-DFD8-7044-BD40-66948C2FB3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6819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F7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CB18FBE-431E-B3E0-D520-49950FC8990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D9CDF0-4AF2-7963-6013-CC52AE400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24587"/>
            <a:ext cx="8153400" cy="546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54E6D0-25A7-58B9-0FDD-76E59D9BDF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92215"/>
            <a:ext cx="10515600" cy="39847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40C37B-C603-DD57-50FF-5E2DC4CA42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B8DD5A8-06B6-BF46-9E32-FD6EE058DC53}" type="datetimeFigureOut">
              <a:rPr lang="en-GB" smtClean="0"/>
              <a:pPr/>
              <a:t>07/04/2025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A2A1EA-44F3-9A10-AD6F-D059B51068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3B0C83-0062-5E2F-4378-711FD76FBE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1E2C1DF-DFD8-7044-BD40-66948C2FB31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2347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F7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CB18FBE-431E-B3E0-D520-49950FC8990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D9CDF0-4AF2-7963-6013-CC52AE400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24587"/>
            <a:ext cx="8153400" cy="546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54E6D0-25A7-58B9-0FDD-76E59D9BDF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92215"/>
            <a:ext cx="10515600" cy="39847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40C37B-C603-DD57-50FF-5E2DC4CA42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B8DD5A8-06B6-BF46-9E32-FD6EE058DC53}" type="datetimeFigureOut">
              <a:rPr lang="en-GB" smtClean="0"/>
              <a:pPr/>
              <a:t>07/04/2025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A2A1EA-44F3-9A10-AD6F-D059B51068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3B0C83-0062-5E2F-4378-711FD76FBE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1E2C1DF-DFD8-7044-BD40-66948C2FB31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0035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omen.beks@bsc-kranj.si" TargetMode="External"/><Relationship Id="rId7" Type="http://schemas.openxmlformats.org/officeDocument/2006/relationships/image" Target="../media/image6.png"/><Relationship Id="rId2" Type="http://schemas.openxmlformats.org/officeDocument/2006/relationships/hyperlink" Target="https://youtu.be/WUy5FJynmKY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hyperlink" Target="http://www.bsc-kranj.si/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07013-9CC2-F084-3C5F-C0630A8A66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8662" y="1740023"/>
            <a:ext cx="6856841" cy="1917577"/>
          </a:xfrm>
        </p:spPr>
        <p:txBody>
          <a:bodyPr>
            <a:normAutofit fontScale="90000"/>
          </a:bodyPr>
          <a:lstStyle/>
          <a:p>
            <a:r>
              <a:rPr lang="sl-SI" sz="4800" dirty="0"/>
              <a:t>Regijski sistemi izposoje koles na „</a:t>
            </a:r>
            <a:r>
              <a:rPr lang="sl-SI" sz="4800" b="1" dirty="0"/>
              <a:t>podeželju“</a:t>
            </a:r>
            <a:br>
              <a:rPr lang="sl-SI" sz="4800" b="1" dirty="0"/>
            </a:br>
            <a:r>
              <a:rPr lang="sl-SI" sz="4800" b="1" dirty="0">
                <a:hlinkClick r:id="rId2"/>
              </a:rPr>
              <a:t>video</a:t>
            </a:r>
            <a:endParaRPr lang="en-GB" sz="48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EA4CBE-76A4-A2D0-24D3-D2A5B924A7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8662" y="4447232"/>
            <a:ext cx="7010041" cy="1328308"/>
          </a:xfrm>
        </p:spPr>
        <p:txBody>
          <a:bodyPr>
            <a:normAutofit fontScale="6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4000" dirty="0">
                <a:ea typeface="+mj-ea"/>
              </a:rPr>
              <a:t>Domen Bekš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4000" dirty="0">
                <a:ea typeface="+mj-ea"/>
              </a:rPr>
              <a:t>RRA Gorenjske – BSC Kranj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4000" dirty="0">
                <a:ea typeface="+mj-ea"/>
              </a:rPr>
              <a:t>04 281 72 37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4000" dirty="0">
                <a:ea typeface="+mj-ea"/>
                <a:hlinkClick r:id="rId3"/>
              </a:rPr>
              <a:t>domen.beks@bsc-kranj.si</a:t>
            </a:r>
            <a:r>
              <a:rPr lang="sl-SI" sz="4000" dirty="0">
                <a:ea typeface="+mj-ea"/>
              </a:rPr>
              <a:t> </a:t>
            </a:r>
          </a:p>
          <a:p>
            <a:endParaRPr lang="en-GB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6D8404BD-012D-C359-82E7-342856BBCC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488" y="5809595"/>
            <a:ext cx="2181225" cy="49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lika 4">
            <a:hlinkClick r:id="rId5"/>
            <a:extLst>
              <a:ext uri="{FF2B5EF4-FFF2-40B4-BE49-F238E27FC236}">
                <a16:creationId xmlns:a16="http://schemas.microsoft.com/office/drawing/2014/main" id="{134DCC40-5E04-6271-8508-4236F40A5D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83" y="5852938"/>
            <a:ext cx="1638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6DD7B639-832D-F379-875D-AAB1032C15F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52" b="3639"/>
          <a:stretch>
            <a:fillRect/>
          </a:stretch>
        </p:blipFill>
        <p:spPr bwMode="auto">
          <a:xfrm>
            <a:off x="2015788" y="5857700"/>
            <a:ext cx="1028700" cy="428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4343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07013-9CC2-F084-3C5F-C0630A8A66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/>
              <a:t>Hvala za vaš čas!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EA4CBE-76A4-A2D0-24D3-D2A5B924A7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2400" dirty="0">
                <a:ea typeface="+mj-ea"/>
              </a:rPr>
              <a:t>Domen Bekš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2400" dirty="0">
                <a:ea typeface="+mj-ea"/>
              </a:rPr>
              <a:t>RRA Gorenjske – BSC Kranj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504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7C6BF0-8CAE-4849-E006-59AAAF0C26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91CD0-64FE-1711-8037-E7F3FEC33C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8662" y="1846555"/>
            <a:ext cx="7010041" cy="4669655"/>
          </a:xfrm>
        </p:spPr>
        <p:txBody>
          <a:bodyPr>
            <a:normAutofit fontScale="90000"/>
          </a:bodyPr>
          <a:lstStyle/>
          <a:p>
            <a:br>
              <a:rPr lang="sl-SI" sz="1600" dirty="0"/>
            </a:br>
            <a:br>
              <a:rPr lang="sl-SI" sz="1600" dirty="0"/>
            </a:br>
            <a:br>
              <a:rPr lang="sl-SI" sz="1600" dirty="0"/>
            </a:br>
            <a:br>
              <a:rPr lang="sl-SI" sz="1600" dirty="0"/>
            </a:br>
            <a:br>
              <a:rPr lang="sl-SI" sz="1600" dirty="0"/>
            </a:br>
            <a:br>
              <a:rPr lang="sl-SI" sz="1600" dirty="0"/>
            </a:br>
            <a:br>
              <a:rPr lang="sl-SI" sz="1600" dirty="0"/>
            </a:br>
            <a:br>
              <a:rPr lang="sl-SI" sz="1600" dirty="0"/>
            </a:br>
            <a:br>
              <a:rPr lang="sl-SI" sz="1600" dirty="0"/>
            </a:br>
            <a:br>
              <a:rPr lang="sl-SI" sz="1600" dirty="0"/>
            </a:br>
            <a:br>
              <a:rPr lang="sl-SI" sz="1600" dirty="0"/>
            </a:br>
            <a:br>
              <a:rPr lang="sl-SI" sz="1600" dirty="0"/>
            </a:br>
            <a:br>
              <a:rPr lang="sl-SI" sz="1600" dirty="0"/>
            </a:br>
            <a:br>
              <a:rPr lang="sl-SI" sz="1600" dirty="0"/>
            </a:br>
            <a:br>
              <a:rPr lang="sl-SI" sz="1600" dirty="0"/>
            </a:br>
            <a:br>
              <a:rPr lang="sl-SI" sz="1600" dirty="0"/>
            </a:br>
            <a:br>
              <a:rPr lang="sl-SI" sz="1600" dirty="0"/>
            </a:br>
            <a:br>
              <a:rPr lang="sl-SI" sz="1600" dirty="0"/>
            </a:br>
            <a:br>
              <a:rPr lang="sl-SI" sz="1600" dirty="0"/>
            </a:br>
            <a:br>
              <a:rPr lang="sl-SI" sz="1600" dirty="0"/>
            </a:br>
            <a:br>
              <a:rPr lang="sl-SI" sz="1600" dirty="0"/>
            </a:br>
            <a:br>
              <a:rPr lang="sl-SI" sz="1600" dirty="0"/>
            </a:br>
            <a:br>
              <a:rPr lang="sl-SI" sz="1600" dirty="0"/>
            </a:br>
            <a:br>
              <a:rPr lang="sl-SI" sz="1600" dirty="0"/>
            </a:br>
            <a:br>
              <a:rPr lang="sl-SI" sz="1600" dirty="0"/>
            </a:br>
            <a:br>
              <a:rPr lang="sl-SI" sz="1600" dirty="0"/>
            </a:br>
            <a:br>
              <a:rPr lang="sl-SI" sz="1600" dirty="0"/>
            </a:br>
            <a:r>
              <a:rPr lang="sl-SI" sz="1600" dirty="0"/>
              <a:t>Na območju gorenjskih občin je glavno prevozno sredstvo za vsakodnevna potovanja še vedno osebno vozilo, v katerem se povečini vozi le ena oseba. Prevozi z vlakom in/ali avtobusom so prostorsko in časovno omejeni, saj so povezave neusklajene, vozni redi pa neprilagojeni dejanskim potrebam prebivalcev. Uporabniki javnega potniškega prometa se soočajo tudi z zamudami vlakov (zaradi del) in avtobusov (prometni zamaški), s tem se podaljšuje prihod na delo in z dela oz. šole. Delno se prebivalstvo poslužuje </a:t>
            </a:r>
            <a:r>
              <a:rPr lang="sl-SI" sz="1600" dirty="0" err="1"/>
              <a:t>sopotništva</a:t>
            </a:r>
            <a:r>
              <a:rPr lang="sl-SI" sz="1600" dirty="0"/>
              <a:t>. Oblike t .i. aktivne mobilnosti, kamor prištevamo predvsem hojo, kolesarjenje, vožnjo s skiroji, je omejeno predvsem na zadnji kilometer poti (</a:t>
            </a:r>
            <a:r>
              <a:rPr lang="sl-SI" sz="1600" dirty="0" err="1"/>
              <a:t>t.i</a:t>
            </a:r>
            <a:r>
              <a:rPr lang="sl-SI" sz="1600" dirty="0"/>
              <a:t>. potovanja zadnjega kilometra oz. last mile </a:t>
            </a:r>
            <a:r>
              <a:rPr lang="sl-SI" sz="1600" dirty="0" err="1"/>
              <a:t>solutions</a:t>
            </a:r>
            <a:r>
              <a:rPr lang="sl-SI" sz="1600" dirty="0"/>
              <a:t>).</a:t>
            </a:r>
            <a:br>
              <a:rPr lang="sl-SI" sz="1600" dirty="0"/>
            </a:br>
            <a:br>
              <a:rPr lang="sl-SI" sz="1600" dirty="0"/>
            </a:br>
            <a:br>
              <a:rPr lang="sl-SI" sz="1600" dirty="0"/>
            </a:br>
            <a:r>
              <a:rPr lang="sl-SI" sz="1600" u="sng" dirty="0"/>
              <a:t>Opis: </a:t>
            </a:r>
            <a:r>
              <a:rPr lang="sl-SI" sz="1600" dirty="0"/>
              <a:t>z vzpostavitvijo mreže izposoje koles na gorenjskem smo želeli prispevati k razvoju trajnostne mobilnosti in spreminjanju navad prebivalstva v smeri  večje uporabe </a:t>
            </a:r>
            <a:r>
              <a:rPr lang="sl-SI" sz="1600" dirty="0" err="1"/>
              <a:t>nizkoogljičnega</a:t>
            </a:r>
            <a:r>
              <a:rPr lang="sl-SI" sz="1600" dirty="0"/>
              <a:t> transporta in javnega prevoza. </a:t>
            </a:r>
            <a:br>
              <a:rPr lang="sl-SI" sz="1600" dirty="0"/>
            </a:br>
            <a:br>
              <a:rPr lang="sl-SI" sz="1600" dirty="0"/>
            </a:br>
            <a:r>
              <a:rPr lang="sl-SI" sz="1600" u="sng" dirty="0"/>
              <a:t>Cilji</a:t>
            </a:r>
            <a:r>
              <a:rPr lang="sl-SI" sz="1600" dirty="0"/>
              <a:t>: preko </a:t>
            </a:r>
            <a:r>
              <a:rPr lang="sl-SI" sz="1600" dirty="0" err="1"/>
              <a:t>osveščevalnih</a:t>
            </a:r>
            <a:r>
              <a:rPr lang="sl-SI" sz="1600" dirty="0"/>
              <a:t> akcij vzpodbuditi prebivalstvo in deležnike k uporabi trajnostnega transporta (koles) v posamičnem kraju in za prevoz do drugih urbanih naselij ter postaj javnega prometa.</a:t>
            </a:r>
            <a:br>
              <a:rPr lang="sl-SI" sz="1600" dirty="0"/>
            </a:br>
            <a:br>
              <a:rPr lang="sl-SI" sz="1600" dirty="0"/>
            </a:br>
            <a:r>
              <a:rPr lang="sl-SI" sz="1600" u="sng" dirty="0"/>
              <a:t>Izvedba/financiranje infrastrukture:</a:t>
            </a:r>
            <a:r>
              <a:rPr lang="sl-SI" sz="1600" dirty="0"/>
              <a:t> občine z lastnimi sredstvi, projekti sofinancirani s strani sredstev za razvoj podeželja v sklopu projektov „Hitro s kolesom-</a:t>
            </a:r>
            <a:r>
              <a:rPr lang="sl-SI" sz="1600" dirty="0" err="1"/>
              <a:t>Gorenjska.Bike</a:t>
            </a:r>
            <a:r>
              <a:rPr lang="sl-SI" sz="1600" dirty="0"/>
              <a:t>, Kolesarska veriga na podeželju, Gorenjska na kolesu,…“ </a:t>
            </a:r>
            <a:br>
              <a:rPr lang="sl-SI" sz="1600" u="sng" dirty="0"/>
            </a:b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826466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07013-9CC2-F084-3C5F-C0630A8A66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8663" y="1458000"/>
            <a:ext cx="2159800" cy="5399999"/>
          </a:xfrm>
        </p:spPr>
        <p:txBody>
          <a:bodyPr>
            <a:normAutofit/>
          </a:bodyPr>
          <a:lstStyle/>
          <a:p>
            <a:endParaRPr lang="en-GB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EA4CBE-76A4-A2D0-24D3-D2A5B924A7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178F9DEE-F044-6F9F-B468-7FA91D9D8C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5294A4DF-645B-8EB0-FAEE-D09D3A8A3F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122" y="88776"/>
            <a:ext cx="3000215" cy="20001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83140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2E3971-FF1B-6E3D-E4A6-E583E0344C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1F5B1-49FA-9814-F454-46A23FCC27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8663" y="1458000"/>
            <a:ext cx="2159800" cy="5399999"/>
          </a:xfrm>
        </p:spPr>
        <p:txBody>
          <a:bodyPr>
            <a:normAutofit/>
          </a:bodyPr>
          <a:lstStyle/>
          <a:p>
            <a:endParaRPr lang="en-GB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C8EA67-C55C-7691-E456-A55228FC6E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327BBF4F-6A5D-D158-14DA-D954ED08A6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8478" y="0"/>
            <a:ext cx="1227047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213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07013-9CC2-F084-3C5F-C0630A8A66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EA4CBE-76A4-A2D0-24D3-D2A5B924A7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8BD6B63B-25B2-895B-822E-4B0727B41F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178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07013-9CC2-F084-3C5F-C0630A8A66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" y="1402672"/>
            <a:ext cx="3861786" cy="3018407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2000" b="1" dirty="0"/>
              <a:t>„Kolesarska veriga na podeželju</a:t>
            </a:r>
            <a:r>
              <a:rPr lang="sl-SI" sz="2000" dirty="0"/>
              <a:t>“</a:t>
            </a:r>
            <a:br>
              <a:rPr lang="sl-SI" sz="2000" dirty="0"/>
            </a:br>
            <a:r>
              <a:rPr lang="sl-SI" sz="2000" dirty="0"/>
              <a:t> – projekt sodelovanja 11 Lokalnih akcijskih skupin</a:t>
            </a:r>
            <a:br>
              <a:rPr lang="sl-SI" sz="2000" dirty="0"/>
            </a:br>
            <a:br>
              <a:rPr lang="sl-SI" sz="2000" dirty="0"/>
            </a:br>
            <a:r>
              <a:rPr lang="sl-SI" sz="2000" dirty="0"/>
              <a:t>– </a:t>
            </a:r>
            <a:r>
              <a:rPr lang="en-SI" sz="2000" dirty="0"/>
              <a:t>40 novih postaj in 180 novih koles</a:t>
            </a:r>
            <a:br>
              <a:rPr lang="en-SI" sz="2000" dirty="0"/>
            </a:br>
            <a:r>
              <a:rPr lang="en-SI" sz="2000" dirty="0"/>
              <a:t>24 občin</a:t>
            </a:r>
            <a:r>
              <a:rPr lang="sl-SI" sz="2000" dirty="0"/>
              <a:t>…</a:t>
            </a:r>
            <a:br>
              <a:rPr kumimoji="0" lang="en-SI" sz="2800" b="0" i="0" u="none" strike="noStrike" kern="1200" cap="none" spc="0" normalizeH="0" baseline="0" noProof="0" dirty="0">
                <a:ln>
                  <a:noFill/>
                </a:ln>
                <a:solidFill>
                  <a:srgbClr val="51AC4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</a:br>
            <a:endParaRPr lang="en-GB" sz="2000" dirty="0"/>
          </a:p>
        </p:txBody>
      </p:sp>
      <p:pic>
        <p:nvPicPr>
          <p:cNvPr id="4" name="Slika 16">
            <a:extLst>
              <a:ext uri="{FF2B5EF4-FFF2-40B4-BE49-F238E27FC236}">
                <a16:creationId xmlns:a16="http://schemas.microsoft.com/office/drawing/2014/main" id="{374A1699-19DA-A5C9-48E0-29BDF2A33A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784" y="1402673"/>
            <a:ext cx="8330215" cy="5455328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F4B100DE-DB81-8B46-1360-0176D7B281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4499" y="0"/>
            <a:ext cx="285750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373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5EA4CBE-76A4-A2D0-24D3-D2A5B924A7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1091953"/>
            <a:ext cx="4209936" cy="576604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Narrow" panose="020B0606020202030204" pitchFamily="34" charset="0"/>
              <a:ea typeface="Aptos" panose="020B00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Aptos" panose="020B0004020202020204" pitchFamily="34" charset="0"/>
              </a:rPr>
              <a:t>V sistemu mobiln.si je vključenih 38 občin, z več kot 150 postajami in preko 900 kolesi, vključno z običajnimi in električnimi</a:t>
            </a:r>
          </a:p>
          <a:p>
            <a:pPr marL="342900" lvl="0" indent="-342900"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sl-SI" dirty="0">
                <a:latin typeface="Arial Narrow" panose="020B0606020202030204" pitchFamily="34" charset="0"/>
              </a:rPr>
              <a:t>prvi elektrificiran sistem v Sloveniji in prvi regijski sistemi za izposojo (Gorenjska bike, Kras </a:t>
            </a:r>
            <a:r>
              <a:rPr lang="sl-SI" dirty="0" err="1">
                <a:latin typeface="Arial Narrow" panose="020B0606020202030204" pitchFamily="34" charset="0"/>
              </a:rPr>
              <a:t>bikes</a:t>
            </a:r>
            <a:r>
              <a:rPr lang="sl-SI" dirty="0">
                <a:latin typeface="Arial Narrow" panose="020B0606020202030204" pitchFamily="34" charset="0"/>
              </a:rPr>
              <a:t>, Pomurje </a:t>
            </a:r>
            <a:r>
              <a:rPr lang="sl-SI" dirty="0" err="1">
                <a:latin typeface="Arial Narrow" panose="020B0606020202030204" pitchFamily="34" charset="0"/>
              </a:rPr>
              <a:t>bikes</a:t>
            </a:r>
            <a:r>
              <a:rPr lang="sl-SI" dirty="0">
                <a:latin typeface="Arial Narrow" panose="020B0606020202030204" pitchFamily="34" charset="0"/>
              </a:rPr>
              <a:t>, </a:t>
            </a:r>
            <a:r>
              <a:rPr lang="sl-SI" dirty="0" err="1">
                <a:latin typeface="Arial Narrow" panose="020B0606020202030204" pitchFamily="34" charset="0"/>
              </a:rPr>
              <a:t>Gonm</a:t>
            </a:r>
            <a:r>
              <a:rPr lang="sl-SI" dirty="0">
                <a:latin typeface="Arial Narrow" panose="020B0606020202030204" pitchFamily="34" charset="0"/>
              </a:rPr>
              <a:t>,…)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36C5F4A2-5E1B-F45F-317A-7812BAACB5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9937" y="1091953"/>
            <a:ext cx="7982062" cy="5766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656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07013-9CC2-F084-3C5F-C0630A8A66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EA4CBE-76A4-A2D0-24D3-D2A5B924A7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62249AE5-F2FE-FEEB-B164-8EDFD9B06D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4296793" cy="6862561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6273A774-84AF-1EFE-74B0-6344AF7B21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9412" y="-1"/>
            <a:ext cx="3992588" cy="6858001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878A8D82-8284-F378-4AC3-558D37861C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6491" y="292524"/>
            <a:ext cx="3897875" cy="3217438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C6231F98-4EC8-35FC-6011-C3303E3CD9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6491" y="3489919"/>
            <a:ext cx="3914804" cy="3166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046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FEE17E4-25E5-A335-6731-1837B26236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665171"/>
            <a:ext cx="12029242" cy="4511791"/>
          </a:xfrm>
          <a:noFill/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l-SI" sz="2600" b="1" i="0" u="none" strike="noStrike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IZZIVI:</a:t>
            </a:r>
          </a:p>
          <a:p>
            <a:r>
              <a:rPr lang="sl-SI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n</a:t>
            </a:r>
            <a:r>
              <a:rPr lang="sl-SI" sz="2600" b="0" i="0" u="none" strike="noStrike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izke cene za uporabnike (spodbujanje trajnostne mobilnosti med prebivalci) VS drago vzdrževanje</a:t>
            </a:r>
          </a:p>
          <a:p>
            <a:r>
              <a:rPr lang="sl-SI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finančno zahtevne naložbe</a:t>
            </a:r>
          </a:p>
          <a:p>
            <a:r>
              <a:rPr lang="sl-SI" sz="2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n</a:t>
            </a:r>
            <a:r>
              <a:rPr lang="sl-SI" sz="2600" b="0" i="0" u="none" strike="noStrike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estrateško</a:t>
            </a:r>
            <a:r>
              <a:rPr lang="sl-SI" sz="2600" b="0" i="0" u="none" strike="noStrike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načrtovanje (potrebe uporabnikov / razpoložljive lokacije)</a:t>
            </a:r>
          </a:p>
          <a:p>
            <a:r>
              <a:rPr lang="sl-SI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dovoljenja za umeščanje postaj v stara mestna jedra (ZVKDS)</a:t>
            </a:r>
          </a:p>
          <a:p>
            <a:r>
              <a:rPr lang="sl-SI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šibka uporaba v podeželskih območjih</a:t>
            </a:r>
          </a:p>
          <a:p>
            <a:r>
              <a:rPr lang="sl-SI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prepolne postaje na ključnih vozliščih</a:t>
            </a:r>
          </a:p>
          <a:p>
            <a:r>
              <a:rPr lang="sl-SI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nizka sredstva za promocijo</a:t>
            </a:r>
          </a:p>
          <a:p>
            <a:r>
              <a:rPr lang="sl-SI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VANDALIZEM</a:t>
            </a:r>
          </a:p>
          <a:p>
            <a:r>
              <a:rPr lang="sl-SI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kršitev pogojev uporabe (mladina)</a:t>
            </a:r>
          </a:p>
          <a:p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C584C1E5-2881-DBD8-D7A2-9AF7658E0CC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06033" y="1166069"/>
            <a:ext cx="1051978" cy="998203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C4D39CEE-0697-E174-F6D6-ABAC125A0B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446" y="3580250"/>
            <a:ext cx="5011553" cy="327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2244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ETM 2025-2" id="{7FF25480-1449-D04A-BF1F-DCEF1BDB3B06}" vid="{2DBD579F-2C05-1D41-BA26-EC3EE39B35A1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DF2C0AA4D49C4187AEA53546A6EE8C" ma:contentTypeVersion="15" ma:contentTypeDescription="Create a new document." ma:contentTypeScope="" ma:versionID="c8ce3132c8a29c9018667ee403140053">
  <xsd:schema xmlns:xsd="http://www.w3.org/2001/XMLSchema" xmlns:xs="http://www.w3.org/2001/XMLSchema" xmlns:p="http://schemas.microsoft.com/office/2006/metadata/properties" xmlns:ns2="b8b8e15c-d93d-4e90-bf0c-5465ef3edf8f" xmlns:ns3="c0976920-23fb-4914-a3ae-b9679400b7d5" targetNamespace="http://schemas.microsoft.com/office/2006/metadata/properties" ma:root="true" ma:fieldsID="8fc2c2302e8491c18e75c15aeb2585b2" ns2:_="" ns3:_="">
    <xsd:import namespace="b8b8e15c-d93d-4e90-bf0c-5465ef3edf8f"/>
    <xsd:import namespace="c0976920-23fb-4914-a3ae-b9679400b7d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b8e15c-d93d-4e90-bf0c-5465ef3edf8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f9d83879-60c9-4015-a380-75db1c783c0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976920-23fb-4914-a3ae-b9679400b7d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1d0f3ef2-69b8-4abd-babd-c6ed0dff3bba}" ma:internalName="TaxCatchAll" ma:showField="CatchAllData" ma:web="c0976920-23fb-4914-a3ae-b9679400b7d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0976920-23fb-4914-a3ae-b9679400b7d5" xsi:nil="true"/>
    <lcf76f155ced4ddcb4097134ff3c332f xmlns="b8b8e15c-d93d-4e90-bf0c-5465ef3edf8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DBD81D5-CB29-4B30-98C1-7E23E2437CA9}"/>
</file>

<file path=customXml/itemProps2.xml><?xml version="1.0" encoding="utf-8"?>
<ds:datastoreItem xmlns:ds="http://schemas.openxmlformats.org/officeDocument/2006/customXml" ds:itemID="{409E8414-1819-47E8-BD18-F2FD9E0C54B0}"/>
</file>

<file path=customXml/itemProps3.xml><?xml version="1.0" encoding="utf-8"?>
<ds:datastoreItem xmlns:ds="http://schemas.openxmlformats.org/officeDocument/2006/customXml" ds:itemID="{9AD6C23C-5CCD-4F60-A5FA-9B67CF3AAE6B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357</TotalTime>
  <Words>442</Words>
  <Application>Microsoft Office PowerPoint</Application>
  <PresentationFormat>Širokozaslonsko</PresentationFormat>
  <Paragraphs>23</Paragraphs>
  <Slides>10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2</vt:i4>
      </vt:variant>
      <vt:variant>
        <vt:lpstr>Naslovi diapozitivov</vt:lpstr>
      </vt:variant>
      <vt:variant>
        <vt:i4>10</vt:i4>
      </vt:variant>
    </vt:vector>
  </HeadingPairs>
  <TitlesOfParts>
    <vt:vector size="15" baseType="lpstr">
      <vt:lpstr>Arial</vt:lpstr>
      <vt:lpstr>Arial Narrow</vt:lpstr>
      <vt:lpstr>Calibri Light</vt:lpstr>
      <vt:lpstr>Office Theme</vt:lpstr>
      <vt:lpstr>1_Office Theme</vt:lpstr>
      <vt:lpstr>Regijski sistemi izposoje koles na „podeželju“ video</vt:lpstr>
      <vt:lpstr>                           Na območju gorenjskih občin je glavno prevozno sredstvo za vsakodnevna potovanja še vedno osebno vozilo, v katerem se povečini vozi le ena oseba. Prevozi z vlakom in/ali avtobusom so prostorsko in časovno omejeni, saj so povezave neusklajene, vozni redi pa neprilagojeni dejanskim potrebam prebivalcev. Uporabniki javnega potniškega prometa se soočajo tudi z zamudami vlakov (zaradi del) in avtobusov (prometni zamaški), s tem se podaljšuje prihod na delo in z dela oz. šole. Delno se prebivalstvo poslužuje sopotništva. Oblike t .i. aktivne mobilnosti, kamor prištevamo predvsem hojo, kolesarjenje, vožnjo s skiroji, je omejeno predvsem na zadnji kilometer poti (t.i. potovanja zadnjega kilometra oz. last mile solutions).   Opis: z vzpostavitvijo mreže izposoje koles na gorenjskem smo želeli prispevati k razvoju trajnostne mobilnosti in spreminjanju navad prebivalstva v smeri  večje uporabe nizkoogljičnega transporta in javnega prevoza.   Cilji: preko osveščevalnih akcij vzpodbuditi prebivalstvo in deležnike k uporabi trajnostnega transporta (koles) v posamičnem kraju in za prevoz do drugih urbanih naselij ter postaj javnega prometa.  Izvedba/financiranje infrastrukture: občine z lastnimi sredstvi, projekti sofinancirani s strani sredstev za razvoj podeželja v sklopu projektov „Hitro s kolesom-Gorenjska.Bike, Kolesarska veriga na podeželju, Gorenjska na kolesu,…“  </vt:lpstr>
      <vt:lpstr>PowerPointova predstavitev</vt:lpstr>
      <vt:lpstr>PowerPointova predstavitev</vt:lpstr>
      <vt:lpstr>PowerPointova predstavitev</vt:lpstr>
      <vt:lpstr>„Kolesarska veriga na podeželju“  – projekt sodelovanja 11 Lokalnih akcijskih skupin  – 40 novih postaj in 180 novih koles 24 občin… </vt:lpstr>
      <vt:lpstr>PowerPointova predstavitev</vt:lpstr>
      <vt:lpstr>PowerPointova predstavitev</vt:lpstr>
      <vt:lpstr>PowerPointova predstavitev</vt:lpstr>
      <vt:lpstr>Hvala za vaš čas!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Nana Martinčič</dc:creator>
  <cp:lastModifiedBy>Marjeta Benčina</cp:lastModifiedBy>
  <cp:revision>17</cp:revision>
  <dcterms:created xsi:type="dcterms:W3CDTF">2025-03-12T17:43:37Z</dcterms:created>
  <dcterms:modified xsi:type="dcterms:W3CDTF">2025-04-07T13:05:41Z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0x01010030DF2C0AA4D49C4187AEA53546A6EE8C</vt:lpwstr>
  </property>
</Properties>
</file>