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3" r:id="rId7"/>
    <p:sldId id="257" r:id="rId8"/>
    <p:sldId id="262" r:id="rId9"/>
    <p:sldId id="264" r:id="rId10"/>
    <p:sldId id="266" r:id="rId11"/>
    <p:sldId id="267" r:id="rId12"/>
    <p:sldId id="265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  <p:sldId id="281" r:id="rId22"/>
    <p:sldId id="283" r:id="rId23"/>
    <p:sldId id="284" r:id="rId24"/>
    <p:sldId id="278" r:id="rId25"/>
    <p:sldId id="277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C30697-1819-FFD1-6205-4C0F86DAF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8AC4F-E7C7-3E51-10C8-2D6A78632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2" y="2056439"/>
            <a:ext cx="7010041" cy="22577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D955C-55C0-6633-2A9C-F74A5F5F9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61" y="4432228"/>
            <a:ext cx="7010041" cy="132830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C0024-C401-8EA2-B659-E03FEEE8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8662" y="6374886"/>
            <a:ext cx="4685270" cy="365125"/>
          </a:xfrm>
        </p:spPr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C9382-4CBC-AAFD-DE1C-D2CE7E7A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87"/>
            <a:ext cx="8083378" cy="5461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07C5E-72B5-0635-ECF6-2450538FF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48930"/>
            <a:ext cx="10515600" cy="39280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468B1-460B-270F-9C23-FE153319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53163-AF56-FF3C-63D9-ADF6130F1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891B4-D54D-5F30-2C6A-417A013B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9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2CF67-CBAB-FEED-AC83-36A3169DC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10368" y="2335427"/>
            <a:ext cx="2543432" cy="3841536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23A7-014F-234F-4807-B9DE93216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73891"/>
            <a:ext cx="7734300" cy="500307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D2AF6-714A-F6B9-9157-D2409E8B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642A-6886-9256-EDE8-002CEC0F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0DC8F-3DA1-555C-E1D2-ADBCDE5D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78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1CD-437D-7988-FDAB-FEF076E6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3AB1-2CEB-0C4B-23B5-EDDA9745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40A28-2325-FD0C-0FFC-72B29E43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59D00-2378-6259-9E37-167E51D3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D627A-555E-0B24-FDB1-A57E21A5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2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2553-9915-ECA2-EC58-354319AF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3B1E0-3776-0147-ADDA-E4DA2B043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47AE-3633-23E6-8C12-D5DA3DF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521D-8EEE-D562-69EC-5B8E3D8E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E176B-9ED0-3AE9-2286-0A8DF7F0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4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67C7-1444-C40C-38B6-A2066374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8FCF0-7E2B-F95A-72C3-F2E90EDE2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0073"/>
            <a:ext cx="5181600" cy="40268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C4EA9-06CF-B642-8642-914921527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0073"/>
            <a:ext cx="5181600" cy="402689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5157D-F3C5-6B24-CFB5-C9D65DEE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E8177-1BF0-24CD-F08C-C334F122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41533-4C42-0ADD-9E03-0C122B54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99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2C6AC-3E24-01D5-40CC-D3C63D99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25563"/>
            <a:ext cx="8069750" cy="67623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CA1E-0624-D5A8-EA80-B5603FE26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01795"/>
            <a:ext cx="5157787" cy="5032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9C9F8-EA72-A6BE-C631-54ADF82B6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89723-F6C7-A15C-F08A-AA0468792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01795"/>
            <a:ext cx="5183188" cy="5032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81FF35-836C-0662-668D-D04453846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6F1DA-08DD-2DC8-83D6-8BC6A852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0FB04-0A5A-1DAC-6055-5188E0D0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5D385-1E97-2980-B0F0-C3AB0CBD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4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106C8-F342-925C-355A-87ADB916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73212-6D85-6255-48D4-84209E92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F12AF-0C3A-9D21-EAEA-84C3ECA2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8A9B5-454D-A794-0EC2-B9F67697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0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03A41-4CC4-82DB-C175-E9AB796B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0258B-89A9-334D-A588-26232550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20E53-518D-5BF7-A997-791A18F57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4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DAA1-186B-2F91-8DD4-AB5BEE52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5676"/>
            <a:ext cx="3932237" cy="92675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E6D2A-1E35-210E-F292-190F2C244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48930"/>
            <a:ext cx="6172200" cy="3612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98CF9-B5A2-4973-DDE8-B3B084090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8930"/>
            <a:ext cx="3932237" cy="36200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444C9-B434-E007-3FE0-60686E3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C3289-FBFE-E864-BE40-B8E9C6657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83AD5-480D-BDC3-D609-7554E6CE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35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387B-E97F-25B5-54DF-1CDD562D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49177"/>
            <a:ext cx="3932237" cy="106268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71B065-6DB4-D683-5E04-77D7CF742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35427"/>
            <a:ext cx="6172200" cy="3525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C4C6D-22BB-95DE-74EF-1AB047257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426"/>
            <a:ext cx="3932237" cy="35335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64A96-2ECA-A84D-705E-A846E080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D5A8-06B6-BF46-9E32-FD6EE058DC53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27274-18FF-FD20-9AB3-0EF3B5B1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F534D-0EE2-E050-E6FC-FE676DC0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C1DF-DFD8-7044-BD40-66948C2FB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1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B18FBE-431E-B3E0-D520-49950FC8990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D9CDF0-4AF2-7963-6013-CC52AE40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87"/>
            <a:ext cx="81534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4E6D0-25A7-58B9-0FDD-76E59D9B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2215"/>
            <a:ext cx="10515600" cy="398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0C37B-C603-DD57-50FF-5E2DC4CA4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8DD5A8-06B6-BF46-9E32-FD6EE058DC53}" type="datetimeFigureOut">
              <a:rPr lang="en-GB" smtClean="0"/>
              <a:pPr/>
              <a:t>07/04/2025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2A1EA-44F3-9A10-AD6F-D059B5106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0C83-0062-5E2F-4378-711FD76FB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E2C1DF-DFD8-7044-BD40-66948C2FB3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34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7013-9CC2-F084-3C5F-C0630A8A6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829" y="707248"/>
            <a:ext cx="7218754" cy="5036599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FFC000"/>
                </a:solidFill>
                <a:latin typeface="+mn-lt"/>
              </a:rPr>
              <a:t>V </a:t>
            </a:r>
            <a:r>
              <a:rPr lang="en-GB" sz="4000" b="1" dirty="0" err="1">
                <a:solidFill>
                  <a:srgbClr val="FFC000"/>
                </a:solidFill>
                <a:latin typeface="+mn-lt"/>
              </a:rPr>
              <a:t>knjižnico</a:t>
            </a:r>
            <a:r>
              <a:rPr lang="en-GB" sz="4000" b="1" dirty="0">
                <a:solidFill>
                  <a:srgbClr val="FFC000"/>
                </a:solidFill>
                <a:latin typeface="+mn-lt"/>
              </a:rPr>
              <a:t> se </a:t>
            </a:r>
            <a:r>
              <a:rPr lang="en-GB" sz="4000" b="1" dirty="0" err="1">
                <a:solidFill>
                  <a:srgbClr val="FFC000"/>
                </a:solidFill>
                <a:latin typeface="+mn-lt"/>
              </a:rPr>
              <a:t>pripelji</a:t>
            </a:r>
            <a:r>
              <a:rPr lang="en-GB" sz="4000" b="1" dirty="0">
                <a:solidFill>
                  <a:srgbClr val="FFC000"/>
                </a:solidFill>
                <a:latin typeface="+mn-lt"/>
              </a:rPr>
              <a:t> s </a:t>
            </a:r>
            <a:r>
              <a:rPr lang="en-GB" sz="4000" b="1" dirty="0" err="1">
                <a:solidFill>
                  <a:srgbClr val="FFC000"/>
                </a:solidFill>
                <a:latin typeface="+mn-lt"/>
              </a:rPr>
              <a:t>kolesom</a:t>
            </a:r>
            <a:r>
              <a:rPr lang="en-GB" sz="4000" b="1" dirty="0">
                <a:solidFill>
                  <a:srgbClr val="FFC000"/>
                </a:solidFill>
                <a:latin typeface="+mn-lt"/>
              </a:rPr>
              <a:t> in </a:t>
            </a:r>
            <a:r>
              <a:rPr lang="en-GB" sz="4000" b="1" dirty="0" err="1">
                <a:solidFill>
                  <a:srgbClr val="FFC000"/>
                </a:solidFill>
                <a:latin typeface="+mn-lt"/>
              </a:rPr>
              <a:t>zadeni</a:t>
            </a:r>
            <a:r>
              <a:rPr lang="en-GB" sz="4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4000" b="1" dirty="0" err="1">
                <a:solidFill>
                  <a:srgbClr val="FFC000"/>
                </a:solidFill>
                <a:latin typeface="+mn-lt"/>
              </a:rPr>
              <a:t>nagrado</a:t>
            </a:r>
            <a:r>
              <a:rPr lang="en-GB" sz="4000" b="1" dirty="0">
                <a:solidFill>
                  <a:srgbClr val="FFC000"/>
                </a:solidFill>
                <a:latin typeface="+mn-lt"/>
              </a:rPr>
              <a:t>! ETM 2024</a:t>
            </a:r>
            <a:br>
              <a:rPr lang="en-GB" sz="4000" b="1" dirty="0">
                <a:solidFill>
                  <a:srgbClr val="FFC000"/>
                </a:solidFill>
                <a:latin typeface="+mn-lt"/>
              </a:rPr>
            </a:br>
            <a:r>
              <a:rPr lang="en-GB" sz="4000" b="1" dirty="0">
                <a:solidFill>
                  <a:srgbClr val="FFC000"/>
                </a:solidFill>
                <a:latin typeface="+mn-lt"/>
              </a:rPr>
              <a:t>=</a:t>
            </a:r>
            <a:br>
              <a:rPr lang="en-GB" sz="4000" b="1" dirty="0">
                <a:solidFill>
                  <a:srgbClr val="FFC000"/>
                </a:solidFill>
                <a:latin typeface="+mn-lt"/>
              </a:rPr>
            </a:br>
            <a:r>
              <a:rPr lang="en-GB" sz="4000" b="1" dirty="0" err="1">
                <a:solidFill>
                  <a:srgbClr val="FFC000"/>
                </a:solidFill>
                <a:latin typeface="+mn-lt"/>
              </a:rPr>
              <a:t>Trajnostno</a:t>
            </a:r>
            <a:r>
              <a:rPr lang="en-GB" sz="4000" b="1" dirty="0">
                <a:solidFill>
                  <a:srgbClr val="FFC000"/>
                </a:solidFill>
                <a:latin typeface="+mn-lt"/>
              </a:rPr>
              <a:t> v </a:t>
            </a:r>
            <a:r>
              <a:rPr lang="en-GB" sz="4000" b="1" dirty="0" err="1">
                <a:solidFill>
                  <a:srgbClr val="FFC000"/>
                </a:solidFill>
                <a:latin typeface="+mn-lt"/>
              </a:rPr>
              <a:t>knjižnico</a:t>
            </a:r>
            <a:r>
              <a:rPr lang="en-GB" sz="4000" b="1" dirty="0">
                <a:solidFill>
                  <a:srgbClr val="FFC000"/>
                </a:solidFill>
                <a:latin typeface="+mn-lt"/>
              </a:rPr>
              <a:t> po </a:t>
            </a:r>
            <a:r>
              <a:rPr lang="en-GB" sz="4000" b="1" dirty="0" err="1">
                <a:solidFill>
                  <a:srgbClr val="FFC000"/>
                </a:solidFill>
                <a:latin typeface="+mn-lt"/>
              </a:rPr>
              <a:t>nagrado</a:t>
            </a:r>
            <a:r>
              <a:rPr lang="en-GB" sz="4000" b="1" dirty="0">
                <a:solidFill>
                  <a:srgbClr val="FFC000"/>
                </a:solidFill>
                <a:latin typeface="+mn-lt"/>
              </a:rPr>
              <a:t>! </a:t>
            </a:r>
            <a:br>
              <a:rPr lang="en-GB" sz="4000" b="1" dirty="0">
                <a:solidFill>
                  <a:srgbClr val="FFC000"/>
                </a:solidFill>
                <a:latin typeface="+mn-lt"/>
              </a:rPr>
            </a:br>
            <a:r>
              <a:rPr lang="en-GB" sz="4000" b="1" dirty="0">
                <a:solidFill>
                  <a:srgbClr val="FFC000"/>
                </a:solidFill>
                <a:latin typeface="+mn-lt"/>
              </a:rPr>
              <a:t> ETM 2025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5254CC5-2409-DA62-2125-D7355F82F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53" y="5864773"/>
            <a:ext cx="3402724" cy="5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4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2756B28-D0A5-4CBA-EDC3-C80482C6F23A}"/>
              </a:ext>
            </a:extLst>
          </p:cNvPr>
          <p:cNvSpPr txBox="1"/>
          <p:nvPr/>
        </p:nvSpPr>
        <p:spPr>
          <a:xfrm>
            <a:off x="496109" y="661480"/>
            <a:ext cx="820041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800" dirty="0"/>
              <a:t>izvajalec na terenu zainteresiran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800" dirty="0"/>
              <a:t>oglaševanje – številčno velika adrema, splet, družbena omrežja + povezava z drugimi lokalnimi deležniki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800" dirty="0"/>
              <a:t>kaj lahko beležimo?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800" dirty="0"/>
              <a:t>koliko časa bo aktivnost trajala?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800" dirty="0"/>
              <a:t>kako dodatno pritegniti ljudi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800" dirty="0"/>
          </a:p>
        </p:txBody>
      </p:sp>
      <p:sp>
        <p:nvSpPr>
          <p:cNvPr id="3" name="Puščica: desno 2">
            <a:extLst>
              <a:ext uri="{FF2B5EF4-FFF2-40B4-BE49-F238E27FC236}">
                <a16:creationId xmlns:a16="http://schemas.microsoft.com/office/drawing/2014/main" id="{F9EBED94-7E71-09A4-9030-677687FCF803}"/>
              </a:ext>
            </a:extLst>
          </p:cNvPr>
          <p:cNvSpPr/>
          <p:nvPr/>
        </p:nvSpPr>
        <p:spPr>
          <a:xfrm>
            <a:off x="6507805" y="3878937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369C9CC-67F4-00BF-CDF5-FE51F0D769A5}"/>
              </a:ext>
            </a:extLst>
          </p:cNvPr>
          <p:cNvSpPr txBox="1"/>
          <p:nvPr/>
        </p:nvSpPr>
        <p:spPr>
          <a:xfrm>
            <a:off x="8618707" y="3767310"/>
            <a:ext cx="2850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FFC000"/>
                </a:solidFill>
              </a:rPr>
              <a:t>Knjižnice</a:t>
            </a:r>
          </a:p>
        </p:txBody>
      </p:sp>
    </p:spTree>
    <p:extLst>
      <p:ext uri="{BB962C8B-B14F-4D97-AF65-F5344CB8AC3E}">
        <p14:creationId xmlns:p14="http://schemas.microsoft.com/office/powerpoint/2010/main" val="29563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DA11BDB-0700-3882-464D-7B0DBF8E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08" y="2358997"/>
            <a:ext cx="3536153" cy="356053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EB946B1-B814-DA0C-DAEE-C8770D1BC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773" y="2626895"/>
            <a:ext cx="3101554" cy="310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BA6E53-DF5A-DE70-6999-8B3BA8367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99393"/>
            <a:ext cx="11765814" cy="1139118"/>
          </a:xfrm>
        </p:spPr>
        <p:txBody>
          <a:bodyPr>
            <a:normAutofit fontScale="90000"/>
          </a:bodyPr>
          <a:lstStyle/>
          <a:p>
            <a:r>
              <a:rPr lang="sl-SI" sz="4000" dirty="0">
                <a:solidFill>
                  <a:srgbClr val="FFC000"/>
                </a:solidFill>
                <a:latin typeface="+mn-lt"/>
              </a:rPr>
              <a:t>V knjižnico se pripelji s kolesom in zadeni nagrado! ETM 2024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2688BF4-4EC6-0C59-A6DB-30D0194E2E56}"/>
              </a:ext>
            </a:extLst>
          </p:cNvPr>
          <p:cNvSpPr txBox="1"/>
          <p:nvPr/>
        </p:nvSpPr>
        <p:spPr>
          <a:xfrm>
            <a:off x="141052" y="2438511"/>
            <a:ext cx="1017026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Mestna knjižnica Ljubljana - 9 knjižnic v različnih občinah LUR:</a:t>
            </a:r>
          </a:p>
          <a:p>
            <a:r>
              <a:rPr lang="sl-SI" sz="2800" dirty="0">
                <a:solidFill>
                  <a:schemeClr val="bg1"/>
                </a:solidFill>
              </a:rPr>
              <a:t>-	Knjižnica Brezovica,</a:t>
            </a:r>
          </a:p>
          <a:p>
            <a:r>
              <a:rPr lang="sl-SI" sz="2800" dirty="0">
                <a:solidFill>
                  <a:schemeClr val="bg1"/>
                </a:solidFill>
              </a:rPr>
              <a:t>-	Knjižnica Frana Levstika – Velike Lašče,</a:t>
            </a:r>
          </a:p>
          <a:p>
            <a:r>
              <a:rPr lang="sl-SI" sz="2800" dirty="0">
                <a:solidFill>
                  <a:schemeClr val="bg1"/>
                </a:solidFill>
              </a:rPr>
              <a:t>-	Knjižnica Horjul,</a:t>
            </a:r>
          </a:p>
          <a:p>
            <a:r>
              <a:rPr lang="sl-SI" sz="2800" dirty="0">
                <a:solidFill>
                  <a:schemeClr val="bg1"/>
                </a:solidFill>
              </a:rPr>
              <a:t>-	Knjižnica Ig,</a:t>
            </a:r>
          </a:p>
          <a:p>
            <a:r>
              <a:rPr lang="sl-SI" sz="2800" dirty="0">
                <a:solidFill>
                  <a:schemeClr val="bg1"/>
                </a:solidFill>
              </a:rPr>
              <a:t>-	Knjižnica Jurij Vega – Dol pri Ljubljani,</a:t>
            </a:r>
          </a:p>
          <a:p>
            <a:r>
              <a:rPr lang="sl-SI" sz="2800" dirty="0">
                <a:solidFill>
                  <a:schemeClr val="bg1"/>
                </a:solidFill>
              </a:rPr>
              <a:t>-	Knjižnica Otona Župančiča,</a:t>
            </a:r>
          </a:p>
          <a:p>
            <a:r>
              <a:rPr lang="sl-SI" sz="2800" dirty="0">
                <a:solidFill>
                  <a:schemeClr val="bg1"/>
                </a:solidFill>
              </a:rPr>
              <a:t>-	Knjižnica Dobrova,</a:t>
            </a:r>
          </a:p>
          <a:p>
            <a:r>
              <a:rPr lang="sl-SI" sz="2800" dirty="0">
                <a:solidFill>
                  <a:schemeClr val="bg1"/>
                </a:solidFill>
              </a:rPr>
              <a:t>-	Knjižnica Škofljica in</a:t>
            </a:r>
          </a:p>
          <a:p>
            <a:r>
              <a:rPr lang="sl-SI" sz="2800" dirty="0">
                <a:solidFill>
                  <a:schemeClr val="bg1"/>
                </a:solidFill>
              </a:rPr>
              <a:t>-	Knjižnica Vodice.</a:t>
            </a:r>
          </a:p>
        </p:txBody>
      </p:sp>
    </p:spTree>
    <p:extLst>
      <p:ext uri="{BB962C8B-B14F-4D97-AF65-F5344CB8AC3E}">
        <p14:creationId xmlns:p14="http://schemas.microsoft.com/office/powerpoint/2010/main" val="17191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267B1F3-FD06-B3B7-7A85-C28F9F2A0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972" y="2354093"/>
            <a:ext cx="3294632" cy="3747973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FF1FDDA-03E4-DEED-3B22-241B9D5AE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898" y="1340418"/>
            <a:ext cx="3464133" cy="517511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C2209CD-B406-FAFA-055E-13ED77B58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782" y="2354093"/>
            <a:ext cx="3565125" cy="37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BF78255-B0EE-4F26-7E45-902C50821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13" y="1791107"/>
            <a:ext cx="7846933" cy="4727068"/>
          </a:xfr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12F7211-A648-3D2E-B6C3-591E1161F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372" y="1678370"/>
            <a:ext cx="3964844" cy="47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1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1174EB3-0911-D941-3C76-5AA0B791F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41323"/>
            <a:ext cx="9105089" cy="5419401"/>
          </a:xfrm>
        </p:spPr>
      </p:pic>
    </p:spTree>
    <p:extLst>
      <p:ext uri="{BB962C8B-B14F-4D97-AF65-F5344CB8AC3E}">
        <p14:creationId xmlns:p14="http://schemas.microsoft.com/office/powerpoint/2010/main" val="2659740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D67600C-2E31-3562-530B-BDB270EDE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28" y="1631715"/>
            <a:ext cx="8998085" cy="5138736"/>
          </a:xfrm>
        </p:spPr>
      </p:pic>
    </p:spTree>
    <p:extLst>
      <p:ext uri="{BB962C8B-B14F-4D97-AF65-F5344CB8AC3E}">
        <p14:creationId xmlns:p14="http://schemas.microsoft.com/office/powerpoint/2010/main" val="41020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0673CCC-7402-EA98-51DB-46A34768C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8579"/>
            <a:ext cx="9317685" cy="4993210"/>
          </a:xfrm>
        </p:spPr>
      </p:pic>
    </p:spTree>
    <p:extLst>
      <p:ext uri="{BB962C8B-B14F-4D97-AF65-F5344CB8AC3E}">
        <p14:creationId xmlns:p14="http://schemas.microsoft.com/office/powerpoint/2010/main" val="140961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110B7F27-AF41-FDFB-A1BD-0D6C849F5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562" y="1462764"/>
            <a:ext cx="8832714" cy="5220138"/>
          </a:xfrm>
        </p:spPr>
      </p:pic>
    </p:spTree>
    <p:extLst>
      <p:ext uri="{BB962C8B-B14F-4D97-AF65-F5344CB8AC3E}">
        <p14:creationId xmlns:p14="http://schemas.microsoft.com/office/powerpoint/2010/main" val="113972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95A9827-0155-B34D-0A4C-A96D2A03D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7897"/>
            <a:ext cx="6274051" cy="5690103"/>
          </a:xfrm>
        </p:spPr>
      </p:pic>
      <p:pic>
        <p:nvPicPr>
          <p:cNvPr id="2" name="Označba mesta vsebine 4">
            <a:extLst>
              <a:ext uri="{FF2B5EF4-FFF2-40B4-BE49-F238E27FC236}">
                <a16:creationId xmlns:a16="http://schemas.microsoft.com/office/drawing/2014/main" id="{4909DE80-94AB-9F7C-D440-3367051F5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949" y="1593409"/>
            <a:ext cx="6274051" cy="55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9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0C4BD1-D80B-169A-AF61-6C384171D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2982" y="1047110"/>
            <a:ext cx="5514974" cy="1219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4000" b="1" kern="1200" dirty="0">
                <a:solidFill>
                  <a:srgbClr val="FFC000"/>
                </a:solidFill>
                <a:latin typeface="+mn-lt"/>
              </a:rPr>
              <a:t>Kaj </a:t>
            </a:r>
            <a:r>
              <a:rPr lang="en-GB" sz="4000" b="1" kern="1200" dirty="0" err="1">
                <a:solidFill>
                  <a:srgbClr val="FFC000"/>
                </a:solidFill>
                <a:latin typeface="+mn-lt"/>
              </a:rPr>
              <a:t>predstavlja</a:t>
            </a:r>
            <a:r>
              <a:rPr lang="en-GB" sz="4000" b="1" kern="12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4000" b="1" kern="1200" dirty="0" err="1">
                <a:solidFill>
                  <a:srgbClr val="FFC000"/>
                </a:solidFill>
                <a:latin typeface="+mn-lt"/>
              </a:rPr>
              <a:t>regijska</a:t>
            </a:r>
            <a:r>
              <a:rPr lang="sl-SI" sz="4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4000" b="1" kern="1200" dirty="0" err="1">
                <a:solidFill>
                  <a:srgbClr val="FFC000"/>
                </a:solidFill>
                <a:latin typeface="+mn-lt"/>
              </a:rPr>
              <a:t>kampanja</a:t>
            </a:r>
            <a:r>
              <a:rPr lang="sl-SI" sz="4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4000" b="1" kern="1200" dirty="0">
                <a:solidFill>
                  <a:srgbClr val="FFC000"/>
                </a:solidFill>
                <a:latin typeface="+mn-lt"/>
              </a:rPr>
              <a:t>ETM?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6B71002-096D-AAE4-1CFD-41F2E076D29F}"/>
              </a:ext>
            </a:extLst>
          </p:cNvPr>
          <p:cNvSpPr txBox="1"/>
          <p:nvPr/>
        </p:nvSpPr>
        <p:spPr>
          <a:xfrm>
            <a:off x="0" y="2266545"/>
            <a:ext cx="8643416" cy="4591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lnSpc>
                <a:spcPts val="306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kampanj</a:t>
            </a:r>
            <a:r>
              <a:rPr lang="sl-SI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a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za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aktivno</a:t>
            </a:r>
            <a:r>
              <a:rPr lang="sl-SI" sz="2800" dirty="0">
                <a:solidFill>
                  <a:schemeClr val="bg1"/>
                </a:solidFill>
                <a:cs typeface="Arial" panose="020B0604020202020204" pitchFamily="34" charset="0"/>
              </a:rPr>
              <a:t>/</a:t>
            </a:r>
            <a:r>
              <a:rPr lang="sl-SI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trajnostno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mobilnost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endParaRPr lang="sl-SI" sz="2800" kern="12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306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sl-SI" sz="2800" dirty="0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  <a:r>
              <a:rPr lang="sl-SI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osameznika, skupnost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spodbuditi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k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razmisleku</a:t>
            </a:r>
            <a:r>
              <a:rPr lang="sl-SI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ts val="3060"/>
              </a:lnSpc>
              <a:spcBef>
                <a:spcPts val="1000"/>
              </a:spcBef>
            </a:pPr>
            <a:r>
              <a:rPr lang="sl-SI" sz="2800" dirty="0">
                <a:solidFill>
                  <a:schemeClr val="bg1"/>
                </a:solidFill>
                <a:cs typeface="Arial" panose="020B0604020202020204" pitchFamily="34" charset="0"/>
              </a:rPr>
              <a:t>    </a:t>
            </a:r>
            <a:r>
              <a:rPr lang="sl-SI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za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določene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namene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, v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nasprotju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z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ustaljenimi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endParaRPr lang="sl-SI" sz="2800" kern="12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  <a:p>
            <a:pPr algn="just">
              <a:lnSpc>
                <a:spcPts val="3060"/>
              </a:lnSpc>
              <a:spcBef>
                <a:spcPts val="1000"/>
              </a:spcBef>
            </a:pPr>
            <a:r>
              <a:rPr lang="sl-SI" sz="2800" dirty="0">
                <a:solidFill>
                  <a:schemeClr val="bg1"/>
                </a:solidFill>
                <a:cs typeface="Arial" panose="020B0604020202020204" pitchFamily="34" charset="0"/>
              </a:rPr>
              <a:t>   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navadami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,</a:t>
            </a:r>
            <a:r>
              <a:rPr lang="sl-SI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izbrati aktivno/trajnostno mobilnost</a:t>
            </a:r>
            <a:endParaRPr lang="sl-SI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 algn="just">
              <a:lnSpc>
                <a:spcPts val="306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sl-SI" sz="2800" dirty="0">
                <a:solidFill>
                  <a:schemeClr val="bg1"/>
                </a:solidFill>
                <a:cs typeface="Arial" panose="020B0604020202020204" pitchFamily="34" charset="0"/>
              </a:rPr>
              <a:t>aktivna /trajnostna mobilnost – odvisna od razdalje</a:t>
            </a:r>
            <a:endParaRPr lang="sl-SI" sz="2800" kern="12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306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sl-SI" sz="2800" dirty="0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redvsem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ozavestiti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o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tem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, da so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določene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razdalje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res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kratke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in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jih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je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mogoče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relativno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enostavno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opraviti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peš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ali</a:t>
            </a:r>
            <a:r>
              <a:rPr lang="en-GB" sz="2800" kern="1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 s </a:t>
            </a:r>
            <a:r>
              <a:rPr lang="en-GB" sz="2800" kern="1200" dirty="0" err="1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kolesom</a:t>
            </a:r>
            <a:endParaRPr lang="sl-SI" sz="2800" kern="12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306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sl-SI" sz="2800" dirty="0">
                <a:solidFill>
                  <a:schemeClr val="bg1"/>
                </a:solidFill>
                <a:cs typeface="Arial" panose="020B0604020202020204" pitchFamily="34" charset="0"/>
              </a:rPr>
              <a:t>trajnostna mobilnost – prilagoditi glede na </a:t>
            </a:r>
            <a:r>
              <a:rPr lang="sl-SI" sz="2800" dirty="0" err="1">
                <a:solidFill>
                  <a:schemeClr val="bg1"/>
                </a:solidFill>
                <a:cs typeface="Arial" panose="020B0604020202020204" pitchFamily="34" charset="0"/>
              </a:rPr>
              <a:t>infastrukturo</a:t>
            </a:r>
            <a:endParaRPr lang="sl-SI" sz="2800" kern="12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sl-SI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sl-SI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GB" sz="24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277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A9DC1E40-607D-8675-1561-8AE2DFEBE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14" y="1429965"/>
            <a:ext cx="8884862" cy="5201145"/>
          </a:xfrm>
        </p:spPr>
      </p:pic>
    </p:spTree>
    <p:extLst>
      <p:ext uri="{BB962C8B-B14F-4D97-AF65-F5344CB8AC3E}">
        <p14:creationId xmlns:p14="http://schemas.microsoft.com/office/powerpoint/2010/main" val="1372669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9A4DACC-8E0E-7D92-8B98-207BFB3F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930"/>
            <a:ext cx="5916085" cy="47944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AFA137D-5756-334C-40BD-9A0B8A412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254" y="2395903"/>
            <a:ext cx="6420746" cy="43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13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C811C30-155E-FB36-86D3-8A2E565BD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325"/>
            <a:ext cx="7049484" cy="474411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7D51C5E-0306-F3B9-A632-E8129B725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229" y="2521820"/>
            <a:ext cx="5278047" cy="331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1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350C9A4-3F33-9FBC-3340-77C83BC48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39" y="1315511"/>
            <a:ext cx="2762574" cy="53681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8551C24-E282-4384-837D-58D120CBD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360" y="1465358"/>
            <a:ext cx="4214014" cy="52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9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2317123-5C16-54F8-5234-2B01AE650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517" y="1140736"/>
            <a:ext cx="8483098" cy="5626729"/>
          </a:xfrm>
        </p:spPr>
      </p:pic>
    </p:spTree>
    <p:extLst>
      <p:ext uri="{BB962C8B-B14F-4D97-AF65-F5344CB8AC3E}">
        <p14:creationId xmlns:p14="http://schemas.microsoft.com/office/powerpoint/2010/main" val="311770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41303A3-BCC8-545A-513A-AA4C53A1B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141" y="1258991"/>
            <a:ext cx="8778240" cy="5110479"/>
          </a:xfrm>
        </p:spPr>
      </p:pic>
    </p:spTree>
    <p:extLst>
      <p:ext uri="{BB962C8B-B14F-4D97-AF65-F5344CB8AC3E}">
        <p14:creationId xmlns:p14="http://schemas.microsoft.com/office/powerpoint/2010/main" val="566210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2E54-739B-5432-B693-5E3666B74D7F}"/>
              </a:ext>
            </a:extLst>
          </p:cNvPr>
          <p:cNvSpPr txBox="1">
            <a:spLocks/>
          </p:cNvSpPr>
          <p:nvPr/>
        </p:nvSpPr>
        <p:spPr>
          <a:xfrm>
            <a:off x="-403325" y="733331"/>
            <a:ext cx="9846090" cy="18469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br>
              <a:rPr lang="en-GB" sz="4000" b="1" dirty="0">
                <a:solidFill>
                  <a:srgbClr val="FFC000"/>
                </a:solidFill>
                <a:latin typeface="+mn-lt"/>
              </a:rPr>
            </a:br>
            <a:r>
              <a:rPr lang="en-GB" sz="4000" b="1" dirty="0" err="1">
                <a:solidFill>
                  <a:srgbClr val="FFC000"/>
                </a:solidFill>
                <a:latin typeface="+mn-lt"/>
              </a:rPr>
              <a:t>Trajnostno</a:t>
            </a:r>
            <a:r>
              <a:rPr lang="en-GB" sz="4000" b="1" dirty="0">
                <a:solidFill>
                  <a:srgbClr val="FFC000"/>
                </a:solidFill>
                <a:latin typeface="+mn-lt"/>
              </a:rPr>
              <a:t> v </a:t>
            </a:r>
            <a:r>
              <a:rPr lang="en-GB" sz="4000" b="1" dirty="0" err="1">
                <a:solidFill>
                  <a:srgbClr val="FFC000"/>
                </a:solidFill>
                <a:latin typeface="+mn-lt"/>
              </a:rPr>
              <a:t>knjižnico</a:t>
            </a:r>
            <a:r>
              <a:rPr lang="en-GB" sz="4000" b="1" dirty="0">
                <a:solidFill>
                  <a:srgbClr val="FFC000"/>
                </a:solidFill>
                <a:latin typeface="+mn-lt"/>
              </a:rPr>
              <a:t> po </a:t>
            </a:r>
            <a:r>
              <a:rPr lang="en-GB" sz="4000" b="1" dirty="0" err="1">
                <a:solidFill>
                  <a:srgbClr val="FFC000"/>
                </a:solidFill>
                <a:latin typeface="+mn-lt"/>
              </a:rPr>
              <a:t>nagrado</a:t>
            </a:r>
            <a:r>
              <a:rPr lang="en-GB" sz="4000" b="1" dirty="0">
                <a:solidFill>
                  <a:srgbClr val="FFC000"/>
                </a:solidFill>
                <a:latin typeface="+mn-lt"/>
              </a:rPr>
              <a:t>! </a:t>
            </a:r>
            <a:br>
              <a:rPr lang="en-GB" sz="4000" b="1" dirty="0">
                <a:solidFill>
                  <a:srgbClr val="FFC000"/>
                </a:solidFill>
                <a:latin typeface="+mn-lt"/>
              </a:rPr>
            </a:br>
            <a:r>
              <a:rPr lang="en-GB" sz="4000" b="1" dirty="0">
                <a:solidFill>
                  <a:srgbClr val="FFC000"/>
                </a:solidFill>
                <a:latin typeface="+mn-lt"/>
              </a:rPr>
              <a:t> ETM 2025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30C612D-525F-CB27-B39B-FAA83C93D84B}"/>
              </a:ext>
            </a:extLst>
          </p:cNvPr>
          <p:cNvSpPr txBox="1"/>
          <p:nvPr/>
        </p:nvSpPr>
        <p:spPr>
          <a:xfrm>
            <a:off x="344786" y="2580238"/>
            <a:ext cx="518311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C000"/>
                </a:solidFill>
                <a:latin typeface="+mn-lt"/>
              </a:rPr>
              <a:t>Pridružijo se RCM-ji:</a:t>
            </a:r>
          </a:p>
          <a:p>
            <a:endParaRPr lang="sl-SI" sz="2400" b="1" dirty="0">
              <a:solidFill>
                <a:srgbClr val="FFC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FFC000"/>
                </a:solidFill>
              </a:rPr>
              <a:t>RCM Gorenjska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FFC000"/>
                </a:solidFill>
                <a:latin typeface="+mn-lt"/>
              </a:rPr>
              <a:t>RCM Severna Primorska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FFC000"/>
                </a:solidFill>
              </a:rPr>
              <a:t>RCM jugovzhodna Slovenija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FFC000"/>
                </a:solidFill>
                <a:latin typeface="+mn-lt"/>
              </a:rPr>
              <a:t>RCM Koroška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FFC000"/>
                </a:solidFill>
              </a:rPr>
              <a:t>RCM Istra Brkini Kras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FFC000"/>
                </a:solidFill>
                <a:latin typeface="+mn-lt"/>
              </a:rPr>
              <a:t>RCM Pomurje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FFC000"/>
                </a:solidFill>
              </a:rPr>
              <a:t>RCM Zeleni Kras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FFC000"/>
                </a:solidFill>
                <a:latin typeface="+mn-lt"/>
              </a:rPr>
              <a:t>RCM Podravje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rgbClr val="FFC000"/>
                </a:solidFill>
              </a:rPr>
              <a:t>RCM Savinjska</a:t>
            </a:r>
            <a:endParaRPr lang="sl-SI" sz="2000" dirty="0">
              <a:solidFill>
                <a:srgbClr val="FFC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FFC000"/>
              </a:solidFill>
              <a:latin typeface="+mn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000" b="1" dirty="0">
              <a:latin typeface="+mn-lt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8215D54-6807-A92D-2AE4-36B779AC36B5}"/>
              </a:ext>
            </a:extLst>
          </p:cNvPr>
          <p:cNvSpPr txBox="1"/>
          <p:nvPr/>
        </p:nvSpPr>
        <p:spPr>
          <a:xfrm>
            <a:off x="7134130" y="2580238"/>
            <a:ext cx="36394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33CCCC"/>
                </a:solidFill>
              </a:rPr>
              <a:t>RCM LUR se pridružijo še:</a:t>
            </a:r>
          </a:p>
          <a:p>
            <a:endParaRPr lang="sl-SI" sz="2400" b="1" dirty="0">
              <a:solidFill>
                <a:srgbClr val="33CC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400" dirty="0">
                <a:solidFill>
                  <a:srgbClr val="33CCCC"/>
                </a:solidFill>
              </a:rPr>
              <a:t>Knjižnica Kamnik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400" dirty="0">
                <a:solidFill>
                  <a:srgbClr val="33CCCC"/>
                </a:solidFill>
              </a:rPr>
              <a:t>Knjižnica Komenda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l-SI" sz="2400" dirty="0">
                <a:solidFill>
                  <a:srgbClr val="33CCCC"/>
                </a:solidFill>
              </a:rPr>
              <a:t>Knjižnica Logatec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6614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01F948B-08D7-219C-420D-11B1222A79FD}"/>
              </a:ext>
            </a:extLst>
          </p:cNvPr>
          <p:cNvSpPr txBox="1"/>
          <p:nvPr/>
        </p:nvSpPr>
        <p:spPr>
          <a:xfrm>
            <a:off x="380246" y="1464398"/>
            <a:ext cx="4780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33CCCC"/>
                </a:solidFill>
              </a:rPr>
              <a:t>RCM LUR nagrada – doživetje v LUR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25BE1130-0642-47CF-E671-B4285137A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65" y="2719386"/>
            <a:ext cx="11245874" cy="267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24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2B0617B-79EA-D4AB-815F-63D2AB4A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79" y="1308490"/>
            <a:ext cx="3705665" cy="523187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4F63798-186E-474E-0277-F82C07D2B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312" y="1384726"/>
            <a:ext cx="3966595" cy="147397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0D31DC2-B2FC-7807-C666-DF9A91AB9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636" y="2868994"/>
            <a:ext cx="4554364" cy="113030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2623F39-909A-7386-22F3-2413AC63B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360" y="3999298"/>
            <a:ext cx="7382905" cy="26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51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11F63E5-7ACD-8F00-725A-0BFC14FA86BF}"/>
              </a:ext>
            </a:extLst>
          </p:cNvPr>
          <p:cNvSpPr txBox="1"/>
          <p:nvPr/>
        </p:nvSpPr>
        <p:spPr>
          <a:xfrm>
            <a:off x="989798" y="2942948"/>
            <a:ext cx="10212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33CCCC"/>
                </a:solidFill>
              </a:rPr>
              <a:t>Hvala za vašo pozornost in</a:t>
            </a:r>
          </a:p>
          <a:p>
            <a:pPr algn="ctr"/>
            <a:r>
              <a:rPr lang="sl-SI" sz="4000" b="1" dirty="0">
                <a:solidFill>
                  <a:srgbClr val="33CCCC"/>
                </a:solidFill>
              </a:rPr>
              <a:t>pridite </a:t>
            </a:r>
            <a:r>
              <a:rPr lang="sl-SI" sz="4000" b="1" dirty="0">
                <a:solidFill>
                  <a:srgbClr val="FFC000"/>
                </a:solidFill>
              </a:rPr>
              <a:t>Trajnostno v knjižnico po nagrado</a:t>
            </a:r>
            <a:r>
              <a:rPr lang="sl-SI" sz="4000" b="1" dirty="0">
                <a:solidFill>
                  <a:srgbClr val="33CCCC"/>
                </a:solidFill>
                <a:sym typeface="Wingdings" panose="05000000000000000000" pitchFamily="2" charset="2"/>
              </a:rPr>
              <a:t></a:t>
            </a:r>
            <a:endParaRPr lang="sl-SI" sz="40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6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6F425E6-132F-D0CD-E3E6-1D89F453A320}"/>
              </a:ext>
            </a:extLst>
          </p:cNvPr>
          <p:cNvSpPr txBox="1"/>
          <p:nvPr/>
        </p:nvSpPr>
        <p:spPr>
          <a:xfrm>
            <a:off x="180108" y="1466352"/>
            <a:ext cx="11831784" cy="644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40"/>
              </a:lnSpc>
            </a:pPr>
            <a:r>
              <a:rPr lang="sl-SI" sz="4000" b="1" kern="100" dirty="0">
                <a:solidFill>
                  <a:srgbClr val="FFC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Koga že nagovarjamo – pregled stanja</a:t>
            </a:r>
            <a:endParaRPr lang="sl-SI" sz="4000" b="1" kern="100" dirty="0">
              <a:solidFill>
                <a:srgbClr val="FFC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040"/>
              </a:lnSpc>
              <a:buFont typeface="Arial" panose="020B0604020202020204" pitchFamily="34" charset="0"/>
              <a:buChar char="•"/>
            </a:pPr>
            <a:endParaRPr lang="sl-SI" sz="32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040"/>
              </a:lnSpc>
              <a:buFont typeface="Arial" panose="020B0604020202020204" pitchFamily="34" charset="0"/>
              <a:buChar char="•"/>
            </a:pPr>
            <a:r>
              <a:rPr lang="sl-SI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Slovenci vedno več kolesarimo v službo. </a:t>
            </a:r>
            <a:br>
              <a:rPr lang="sl-SI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sl-SI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Katere kratke poti še lahko opravimo brez avtomobila?</a:t>
            </a:r>
          </a:p>
          <a:p>
            <a:pPr>
              <a:lnSpc>
                <a:spcPts val="3040"/>
              </a:lnSpc>
            </a:pPr>
            <a:endParaRPr lang="sl-SI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040"/>
              </a:lnSpc>
              <a:buFont typeface="Arial" panose="020B0604020202020204" pitchFamily="34" charset="0"/>
              <a:buChar char="•"/>
            </a:pPr>
            <a:r>
              <a:rPr lang="sl-SI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Za manj kot dva je avto doma!</a:t>
            </a:r>
          </a:p>
          <a:p>
            <a:pPr>
              <a:lnSpc>
                <a:spcPts val="3040"/>
              </a:lnSpc>
            </a:pPr>
            <a:endParaRPr lang="sl-SI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040"/>
              </a:lnSpc>
              <a:buFont typeface="Arial" panose="020B0604020202020204" pitchFamily="34" charset="0"/>
              <a:buChar char="•"/>
            </a:pPr>
            <a:r>
              <a:rPr lang="sl-SI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Naklonjenost pobudi Polni zagona kolesarimo v službo je v samo 24 urah izkazalo več kot 50 pridruženih delodajalcev. </a:t>
            </a:r>
          </a:p>
          <a:p>
            <a:pPr marL="457200" indent="-457200">
              <a:lnSpc>
                <a:spcPts val="3040"/>
              </a:lnSpc>
              <a:buFont typeface="Arial" panose="020B0604020202020204" pitchFamily="34" charset="0"/>
              <a:buChar char="•"/>
            </a:pPr>
            <a:endParaRPr lang="sl-SI" sz="2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040"/>
              </a:lnSpc>
              <a:buFont typeface="Arial" panose="020B0604020202020204" pitchFamily="34" charset="0"/>
              <a:buChar char="•"/>
            </a:pPr>
            <a:r>
              <a:rPr lang="sl-SI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Sami izbiramo, kako začeti dan. Izberimo kolo!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32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sl-SI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sl-SI" sz="20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Vir: </a:t>
            </a:r>
            <a:r>
              <a:rPr lang="sl-SI" sz="20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IPoP</a:t>
            </a:r>
            <a:endParaRPr lang="sl-SI" sz="20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sl-SI" sz="3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sl-SI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sl-SI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AFFDFEE-5677-AAA1-5166-CA844E272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021" y="6063916"/>
            <a:ext cx="4395537" cy="7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10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B89A9D-674D-5ADA-3CFB-68800E30CA98}"/>
              </a:ext>
            </a:extLst>
          </p:cNvPr>
          <p:cNvSpPr txBox="1"/>
          <p:nvPr/>
        </p:nvSpPr>
        <p:spPr>
          <a:xfrm>
            <a:off x="0" y="1835701"/>
            <a:ext cx="12087225" cy="487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3060"/>
              </a:lnSpc>
              <a:buFont typeface="Arial" panose="020B0604020202020204" pitchFamily="34" charset="0"/>
              <a:buChar char="•"/>
            </a:pPr>
            <a:r>
              <a:rPr lang="sl-SI" sz="2800" dirty="0"/>
              <a:t>Že tretjič smo se vprašali – zakaj ljudje potujemo </a:t>
            </a:r>
          </a:p>
          <a:p>
            <a:pPr>
              <a:lnSpc>
                <a:spcPts val="3060"/>
              </a:lnSpc>
            </a:pPr>
            <a:r>
              <a:rPr lang="sl-SI" sz="2800" dirty="0"/>
              <a:t>      tako, kot potujemo?</a:t>
            </a:r>
          </a:p>
          <a:p>
            <a:pPr>
              <a:lnSpc>
                <a:spcPts val="3060"/>
              </a:lnSpc>
            </a:pPr>
            <a:endParaRPr lang="sl-SI" sz="2800" dirty="0"/>
          </a:p>
          <a:p>
            <a:pPr marL="571500" indent="-571500">
              <a:lnSpc>
                <a:spcPts val="3060"/>
              </a:lnSpc>
              <a:buFont typeface="Arial" panose="020B0604020202020204" pitchFamily="34" charset="0"/>
              <a:buChar char="•"/>
            </a:pPr>
            <a:r>
              <a:rPr lang="sl-SI" sz="2800" dirty="0"/>
              <a:t>Otroci želijo hoditi v šolo aktivno! Odrasli jim to lahko omogočimo!</a:t>
            </a:r>
          </a:p>
          <a:p>
            <a:pPr>
              <a:lnSpc>
                <a:spcPts val="3060"/>
              </a:lnSpc>
            </a:pPr>
            <a:endParaRPr lang="sl-SI" sz="2800" dirty="0"/>
          </a:p>
          <a:p>
            <a:pPr marL="571500" indent="-571500">
              <a:lnSpc>
                <a:spcPts val="3060"/>
              </a:lnSpc>
              <a:buFont typeface="Arial" panose="020B0604020202020204" pitchFamily="34" charset="0"/>
              <a:buChar char="•"/>
            </a:pPr>
            <a:r>
              <a:rPr lang="sl-SI" sz="2800" dirty="0"/>
              <a:t>Podprimo otroke – </a:t>
            </a:r>
            <a:r>
              <a:rPr lang="sl-SI" sz="2800" dirty="0" err="1"/>
              <a:t>Pešbus</a:t>
            </a:r>
            <a:r>
              <a:rPr lang="sl-SI" sz="2800" dirty="0"/>
              <a:t> in </a:t>
            </a:r>
            <a:r>
              <a:rPr lang="sl-SI" sz="2800" dirty="0" err="1"/>
              <a:t>Bicivlak</a:t>
            </a:r>
            <a:r>
              <a:rPr lang="sl-SI" sz="2800" dirty="0"/>
              <a:t> vabita!</a:t>
            </a:r>
          </a:p>
          <a:p>
            <a:pPr>
              <a:lnSpc>
                <a:spcPts val="3060"/>
              </a:lnSpc>
            </a:pPr>
            <a:endParaRPr lang="sl-SI" sz="2800" dirty="0"/>
          </a:p>
          <a:p>
            <a:pPr marL="457200" indent="-457200">
              <a:lnSpc>
                <a:spcPts val="3060"/>
              </a:lnSpc>
              <a:buFont typeface="Arial" panose="020B0604020202020204" pitchFamily="34" charset="0"/>
              <a:buChar char="•"/>
            </a:pPr>
            <a:r>
              <a:rPr lang="sl-SI" sz="2800" dirty="0"/>
              <a:t>Prometna past: Resnična cena odvisnosti od avtomobila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3200" dirty="0"/>
          </a:p>
          <a:p>
            <a:r>
              <a:rPr lang="sl-SI" sz="2000" dirty="0"/>
              <a:t>                             </a:t>
            </a:r>
          </a:p>
          <a:p>
            <a:r>
              <a:rPr lang="sl-SI" sz="2000" dirty="0"/>
              <a:t>                                   Vir: </a:t>
            </a:r>
            <a:r>
              <a:rPr lang="sl-SI" sz="2000" dirty="0" err="1"/>
              <a:t>IPoP</a:t>
            </a:r>
            <a:endParaRPr lang="sl-SI" sz="2000" dirty="0"/>
          </a:p>
          <a:p>
            <a:endParaRPr lang="sl-SI" sz="32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7076BCF-60C8-71FC-70D1-2D4CB98E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34" y="5758801"/>
            <a:ext cx="4964050" cy="9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4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74666-B728-4BC2-183B-5F0F0B7EB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B6A06B-FAE6-522F-858B-78A2B46FF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2" y="399795"/>
            <a:ext cx="9736090" cy="19468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z="4000" b="1" kern="1200" dirty="0">
                <a:solidFill>
                  <a:srgbClr val="FFC000"/>
                </a:solidFill>
                <a:latin typeface="+mn-lt"/>
                <a:ea typeface="+mj-ea"/>
                <a:cs typeface="Arial" panose="020B0604020202020204" pitchFamily="34" charset="0"/>
              </a:rPr>
              <a:t>Temelji regijske kampanje</a:t>
            </a:r>
            <a:endParaRPr lang="en-GB" sz="4000" b="1" kern="1200" dirty="0">
              <a:solidFill>
                <a:srgbClr val="FFC000"/>
              </a:solidFill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3888F4F-12D1-4E64-20F0-FE86CE8B3291}"/>
              </a:ext>
            </a:extLst>
          </p:cNvPr>
          <p:cNvSpPr txBox="1"/>
          <p:nvPr/>
        </p:nvSpPr>
        <p:spPr>
          <a:xfrm>
            <a:off x="218662" y="3639108"/>
            <a:ext cx="7010041" cy="132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0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04F0B49-839E-5023-649E-36B911D891BF}"/>
              </a:ext>
            </a:extLst>
          </p:cNvPr>
          <p:cNvSpPr txBox="1"/>
          <p:nvPr/>
        </p:nvSpPr>
        <p:spPr>
          <a:xfrm>
            <a:off x="293515" y="1636298"/>
            <a:ext cx="9009512" cy="5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sl-SI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sl-SI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080"/>
              </a:lnSpc>
              <a:buFont typeface="Wingdings" panose="05000000000000000000" pitchFamily="2" charset="2"/>
              <a:buChar char="§"/>
            </a:pPr>
            <a:endParaRPr lang="sl-SI" sz="2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080"/>
              </a:lnSpc>
              <a:buFont typeface="Wingdings" panose="05000000000000000000" pitchFamily="2" charset="2"/>
              <a:buChar char="§"/>
            </a:pPr>
            <a:r>
              <a:rPr lang="sl-SI" sz="2800" dirty="0">
                <a:ea typeface="Aptos" panose="020B0004020202020204" pitchFamily="34" charset="0"/>
                <a:cs typeface="Times New Roman" panose="02020603050405020304" pitchFamily="18" charset="0"/>
              </a:rPr>
              <a:t>Kakšna je naša regija – prednosti/slabosti/možnosti mobilnosti/trajnostne mobilnosti?</a:t>
            </a:r>
          </a:p>
          <a:p>
            <a:pPr>
              <a:lnSpc>
                <a:spcPts val="3080"/>
              </a:lnSpc>
            </a:pPr>
            <a:endParaRPr lang="sl-SI" sz="28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080"/>
              </a:lnSpc>
              <a:buFont typeface="Wingdings" panose="05000000000000000000" pitchFamily="2" charset="2"/>
              <a:buChar char="§"/>
            </a:pPr>
            <a:r>
              <a:rPr lang="sl-SI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Kako dolge so naše vsakdanje poti/katere?</a:t>
            </a:r>
          </a:p>
          <a:p>
            <a:pPr>
              <a:lnSpc>
                <a:spcPts val="3080"/>
              </a:lnSpc>
            </a:pPr>
            <a:endParaRPr lang="sl-SI" sz="2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080"/>
              </a:lnSpc>
              <a:buFont typeface="Wingdings" panose="05000000000000000000" pitchFamily="2" charset="2"/>
              <a:buChar char="§"/>
            </a:pPr>
            <a:r>
              <a:rPr lang="sl-SI" sz="2800" dirty="0">
                <a:cs typeface="Times New Roman" panose="02020603050405020304" pitchFamily="18" charset="0"/>
              </a:rPr>
              <a:t>Poti, ki bi jih namesto z avtomobilom lahko opravili aktivno.</a:t>
            </a:r>
          </a:p>
          <a:p>
            <a:pPr>
              <a:lnSpc>
                <a:spcPts val="3080"/>
              </a:lnSpc>
            </a:pPr>
            <a:endParaRPr lang="sl-SI" sz="2800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ts val="3080"/>
              </a:lnSpc>
              <a:buFont typeface="Wingdings" panose="05000000000000000000" pitchFamily="2" charset="2"/>
              <a:buChar char="§"/>
            </a:pPr>
            <a:r>
              <a:rPr lang="sl-SI" sz="2800" dirty="0">
                <a:cs typeface="Times New Roman" panose="02020603050405020304" pitchFamily="18" charset="0"/>
              </a:rPr>
              <a:t>Velik delež ljudi tudi na kratkih razdaljah (2 do 5 km) predvsem za manjše opravke – športne, prostočasne aktivnosti – še vedno izbere avtomobil.</a:t>
            </a:r>
          </a:p>
        </p:txBody>
      </p:sp>
    </p:spTree>
    <p:extLst>
      <p:ext uri="{BB962C8B-B14F-4D97-AF65-F5344CB8AC3E}">
        <p14:creationId xmlns:p14="http://schemas.microsoft.com/office/powerpoint/2010/main" val="3835156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75923-8DBB-6CA2-53D4-810848E66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A0D4913-4C27-F9FD-F055-83EB27F33EDE}"/>
              </a:ext>
            </a:extLst>
          </p:cNvPr>
          <p:cNvSpPr txBox="1"/>
          <p:nvPr/>
        </p:nvSpPr>
        <p:spPr>
          <a:xfrm>
            <a:off x="218662" y="3639108"/>
            <a:ext cx="7010041" cy="132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0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41DF8E6-09C6-B158-821E-ACDF8B9F74AD}"/>
              </a:ext>
            </a:extLst>
          </p:cNvPr>
          <p:cNvSpPr txBox="1"/>
          <p:nvPr/>
        </p:nvSpPr>
        <p:spPr>
          <a:xfrm>
            <a:off x="381810" y="1922678"/>
            <a:ext cx="7010041" cy="5242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Kratke poti – ki niso vsakodnevne, obvezujoče, povezane s pravočasnostjo.</a:t>
            </a:r>
          </a:p>
          <a:p>
            <a:pPr marL="285750" marR="0" lvl="0" indent="-28575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sl-SI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Kje lahko naredimo največ?</a:t>
            </a:r>
          </a:p>
          <a:p>
            <a:pPr marR="0" lvl="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Kratke poti - ne-trajnostne oblike potovanja –v TVOJEM/ lokalnem okolju</a:t>
            </a:r>
            <a:r>
              <a:rPr lang="sl-SI" sz="2800" dirty="0">
                <a:solidFill>
                  <a:prstClr val="black"/>
                </a:solidFill>
                <a:cs typeface="Times New Roman" panose="02020603050405020304" pitchFamily="18" charset="0"/>
              </a:rPr>
              <a:t>!!!!</a:t>
            </a: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Sprememba potovalnih navad: 20-30 ponovitev, 3 mesece.</a:t>
            </a:r>
          </a:p>
          <a:p>
            <a:pPr marL="285750" marR="0" lvl="0" indent="-28575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sl-SI" sz="2400" dirty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3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7778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53109C-6D09-D55F-5EEA-073388C1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5" y="1440873"/>
            <a:ext cx="5985165" cy="4195264"/>
          </a:xfrm>
        </p:spPr>
        <p:txBody>
          <a:bodyPr>
            <a:normAutofit/>
          </a:bodyPr>
          <a:lstStyle/>
          <a:p>
            <a:pPr algn="just"/>
            <a:r>
              <a:rPr lang="sl-SI" sz="4000" b="1" dirty="0">
                <a:solidFill>
                  <a:srgbClr val="FFC000"/>
                </a:solidFill>
              </a:rPr>
              <a:t>Ne želim stopiti v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139CE60-082E-31C3-E816-2ACF9F359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21863"/>
            <a:ext cx="2806507" cy="5057008"/>
          </a:xfrm>
          <a:prstGeom prst="rect">
            <a:avLst/>
          </a:prstGeom>
        </p:spPr>
      </p:pic>
      <p:sp>
        <p:nvSpPr>
          <p:cNvPr id="7" name="Puščica: desno 6">
            <a:extLst>
              <a:ext uri="{FF2B5EF4-FFF2-40B4-BE49-F238E27FC236}">
                <a16:creationId xmlns:a16="http://schemas.microsoft.com/office/drawing/2014/main" id="{E253557D-01E6-DB97-F305-366DCADA50EA}"/>
              </a:ext>
            </a:extLst>
          </p:cNvPr>
          <p:cNvSpPr/>
          <p:nvPr/>
        </p:nvSpPr>
        <p:spPr>
          <a:xfrm>
            <a:off x="4863830" y="329618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19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80F5B2-8482-FDDF-AEB0-2A701BEC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86"/>
            <a:ext cx="5562600" cy="4742749"/>
          </a:xfrm>
        </p:spPr>
        <p:txBody>
          <a:bodyPr>
            <a:normAutofit/>
          </a:bodyPr>
          <a:lstStyle/>
          <a:p>
            <a:r>
              <a:rPr lang="sl-SI" dirty="0" err="1">
                <a:solidFill>
                  <a:srgbClr val="FFC000"/>
                </a:solidFill>
              </a:rPr>
              <a:t>Mobilnostna</a:t>
            </a:r>
            <a:r>
              <a:rPr lang="sl-SI" dirty="0">
                <a:solidFill>
                  <a:srgbClr val="FFC000"/>
                </a:solidFill>
              </a:rPr>
              <a:t> akcija 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05DF3AF-B5BD-5EB4-4F68-42BF1F7DB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B8C8BD1-A71B-285B-1FDD-923209DE7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518" y="1739888"/>
            <a:ext cx="2057687" cy="3553321"/>
          </a:xfrm>
          <a:prstGeom prst="rect">
            <a:avLst/>
          </a:prstGeom>
        </p:spPr>
      </p:pic>
      <p:sp>
        <p:nvSpPr>
          <p:cNvPr id="7" name="Puščica: desno 6">
            <a:extLst>
              <a:ext uri="{FF2B5EF4-FFF2-40B4-BE49-F238E27FC236}">
                <a16:creationId xmlns:a16="http://schemas.microsoft.com/office/drawing/2014/main" id="{798CDCAE-8744-125C-E633-2264CE76398D}"/>
              </a:ext>
            </a:extLst>
          </p:cNvPr>
          <p:cNvSpPr/>
          <p:nvPr/>
        </p:nvSpPr>
        <p:spPr>
          <a:xfrm>
            <a:off x="5911596" y="355364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59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B73B8F-DBFA-FBE2-3D44-D4347549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81" y="1400783"/>
            <a:ext cx="4852482" cy="4805464"/>
          </a:xfrm>
        </p:spPr>
        <p:txBody>
          <a:bodyPr>
            <a:normAutofit/>
          </a:bodyPr>
          <a:lstStyle/>
          <a:p>
            <a:br>
              <a:rPr lang="sl-SI" dirty="0"/>
            </a:br>
            <a:br>
              <a:rPr lang="sl-SI" dirty="0"/>
            </a:br>
            <a:r>
              <a:rPr lang="sl-SI" dirty="0"/>
              <a:t>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5C27B4B-75BD-6A8A-18C6-D4D3AD4BC053}"/>
              </a:ext>
            </a:extLst>
          </p:cNvPr>
          <p:cNvSpPr txBox="1"/>
          <p:nvPr/>
        </p:nvSpPr>
        <p:spPr>
          <a:xfrm>
            <a:off x="2424654" y="1164134"/>
            <a:ext cx="1047584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lokalno okolje</a:t>
            </a:r>
          </a:p>
          <a:p>
            <a:endParaRPr lang="sl-SI" sz="2800" dirty="0">
              <a:solidFill>
                <a:prstClr val="black"/>
              </a:solidFill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kratka razdalja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800" dirty="0">
              <a:solidFill>
                <a:prstClr val="black"/>
              </a:solidFill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800" dirty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aktivnost,</a:t>
            </a: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 ki se ne ponavlja vsak dan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800" dirty="0">
              <a:solidFill>
                <a:prstClr val="black"/>
              </a:solidFill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prostočasna aktivnost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800" dirty="0">
              <a:solidFill>
                <a:prstClr val="black"/>
              </a:solidFill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ljudem v veselje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800" dirty="0">
              <a:solidFill>
                <a:prstClr val="black"/>
              </a:solidFill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niso vezani na točno določeno uro</a:t>
            </a:r>
            <a:endParaRPr lang="sl-SI" sz="2800" dirty="0">
              <a:solidFill>
                <a:prstClr val="black"/>
              </a:solidFill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800" dirty="0">
              <a:solidFill>
                <a:prstClr val="black"/>
              </a:solidFill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800" dirty="0">
                <a:solidFill>
                  <a:prstClr val="black"/>
                </a:solidFill>
                <a:ea typeface="+mj-ea"/>
                <a:cs typeface="Arial" panose="020B0604020202020204" pitchFamily="34" charset="0"/>
              </a:rPr>
              <a:t>veliko ljudi, vse starostne skupine</a:t>
            </a:r>
            <a:endParaRPr lang="sl-SI" sz="28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E83F2EC-A9C5-B9B0-08EF-9F1A667D4C4A}"/>
              </a:ext>
            </a:extLst>
          </p:cNvPr>
          <p:cNvSpPr txBox="1"/>
          <p:nvPr/>
        </p:nvSpPr>
        <p:spPr>
          <a:xfrm>
            <a:off x="332785" y="3527393"/>
            <a:ext cx="2723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FFC000"/>
                </a:solidFill>
              </a:rPr>
              <a:t>CILJ</a:t>
            </a:r>
          </a:p>
        </p:txBody>
      </p:sp>
    </p:spTree>
    <p:extLst>
      <p:ext uri="{BB962C8B-B14F-4D97-AF65-F5344CB8AC3E}">
        <p14:creationId xmlns:p14="http://schemas.microsoft.com/office/powerpoint/2010/main" val="145004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ETM 2025-2" id="{7FF25480-1449-D04A-BF1F-DCEF1BDB3B06}" vid="{2DBD579F-2C05-1D41-BA26-EC3EE39B35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DF2C0AA4D49C4187AEA53546A6EE8C" ma:contentTypeVersion="15" ma:contentTypeDescription="Ustvari nov dokument." ma:contentTypeScope="" ma:versionID="9413286e7990923032130914688ca353">
  <xsd:schema xmlns:xsd="http://www.w3.org/2001/XMLSchema" xmlns:xs="http://www.w3.org/2001/XMLSchema" xmlns:p="http://schemas.microsoft.com/office/2006/metadata/properties" xmlns:ns2="b8b8e15c-d93d-4e90-bf0c-5465ef3edf8f" xmlns:ns3="c0976920-23fb-4914-a3ae-b9679400b7d5" targetNamespace="http://schemas.microsoft.com/office/2006/metadata/properties" ma:root="true" ma:fieldsID="62f854ee60f4d0a8d4992ba7fd14e3a5" ns2:_="" ns3:_="">
    <xsd:import namespace="b8b8e15c-d93d-4e90-bf0c-5465ef3edf8f"/>
    <xsd:import namespace="c0976920-23fb-4914-a3ae-b9679400b7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8e15c-d93d-4e90-bf0c-5465ef3ed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Oznake slike" ma:readOnly="false" ma:fieldId="{5cf76f15-5ced-4ddc-b409-7134ff3c332f}" ma:taxonomyMulti="true" ma:sspId="f9d83879-60c9-4015-a380-75db1c783c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76920-23fb-4914-a3ae-b9679400b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d0f3ef2-69b8-4abd-babd-c6ed0dff3bba}" ma:internalName="TaxCatchAll" ma:showField="CatchAllData" ma:web="c0976920-23fb-4914-a3ae-b9679400b7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976920-23fb-4914-a3ae-b9679400b7d5" xsi:nil="true"/>
    <lcf76f155ced4ddcb4097134ff3c332f xmlns="b8b8e15c-d93d-4e90-bf0c-5465ef3edf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ABA586-E40E-45E3-8D3F-3D4D52D95A2E}"/>
</file>

<file path=customXml/itemProps2.xml><?xml version="1.0" encoding="utf-8"?>
<ds:datastoreItem xmlns:ds="http://schemas.openxmlformats.org/officeDocument/2006/customXml" ds:itemID="{3843EC9F-7C3A-44C1-9802-CEDD1A6AC416}"/>
</file>

<file path=customXml/itemProps3.xml><?xml version="1.0" encoding="utf-8"?>
<ds:datastoreItem xmlns:ds="http://schemas.openxmlformats.org/officeDocument/2006/customXml" ds:itemID="{866CA388-D1A8-4829-B1C8-9FB779DD1C1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3518</TotalTime>
  <Words>546</Words>
  <Application>Microsoft Office PowerPoint</Application>
  <PresentationFormat>Širokozaslonsko</PresentationFormat>
  <Paragraphs>113</Paragraphs>
  <Slides>29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5" baseType="lpstr">
      <vt:lpstr>Aptos</vt:lpstr>
      <vt:lpstr>Arial</vt:lpstr>
      <vt:lpstr>Calibri</vt:lpstr>
      <vt:lpstr>Times New Roman</vt:lpstr>
      <vt:lpstr>Wingdings</vt:lpstr>
      <vt:lpstr>Office Theme</vt:lpstr>
      <vt:lpstr>V knjižnico se pripelji s kolesom in zadeni nagrado! ETM 2024 = Trajnostno v knjižnico po nagrado!   ETM 2025</vt:lpstr>
      <vt:lpstr>Kaj predstavlja regijska kampanja ETM?</vt:lpstr>
      <vt:lpstr>PowerPointova predstavitev</vt:lpstr>
      <vt:lpstr>PowerPointova predstavitev</vt:lpstr>
      <vt:lpstr>Temelji regijske kampanje</vt:lpstr>
      <vt:lpstr>PowerPointova predstavitev</vt:lpstr>
      <vt:lpstr>Ne želim stopiti v </vt:lpstr>
      <vt:lpstr>Mobilnostna akcija  </vt:lpstr>
      <vt:lpstr>   </vt:lpstr>
      <vt:lpstr>PowerPointova predstavitev</vt:lpstr>
      <vt:lpstr>PowerPointova predstavitev</vt:lpstr>
      <vt:lpstr>V knjižnico se pripelji s kolesom in zadeni nagrado! ETM 2024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Nana Martinčič</dc:creator>
  <cp:lastModifiedBy>Romana Hribar</cp:lastModifiedBy>
  <cp:revision>17</cp:revision>
  <dcterms:created xsi:type="dcterms:W3CDTF">2025-03-12T17:43:37Z</dcterms:created>
  <dcterms:modified xsi:type="dcterms:W3CDTF">2025-04-07T07:48:13Z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0x01010030DF2C0AA4D49C4187AEA53546A6EE8C</vt:lpwstr>
  </property>
</Properties>
</file>