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embeddedFontLst>
    <p:embeddedFont>
      <p:font typeface="Arimo" panose="020B0604020202020204" charset="0"/>
      <p:regular r:id="rId15"/>
    </p:embeddedFont>
    <p:embeddedFont>
      <p:font typeface="Calibri (MS) Bold" panose="020B0604020202020204" charset="0"/>
      <p:regular r:id="rId16"/>
    </p:embeddedFont>
    <p:embeddedFont>
      <p:font typeface="IBM Plex Sans" panose="020B0503050203000203" pitchFamily="3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5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eta Benčina" userId="dfc3f8db-905b-464f-9cb3-cd2eb8179e87" providerId="ADAL" clId="{647535FF-FB36-400E-A1B9-3D11F01EB780}"/>
    <pc:docChg chg="undo custSel modSld">
      <pc:chgData name="Marjeta Benčina" userId="dfc3f8db-905b-464f-9cb3-cd2eb8179e87" providerId="ADAL" clId="{647535FF-FB36-400E-A1B9-3D11F01EB780}" dt="2025-04-07T18:01:05.049" v="60"/>
      <pc:docMkLst>
        <pc:docMk/>
      </pc:docMkLst>
      <pc:sldChg chg="modSp mod">
        <pc:chgData name="Marjeta Benčina" userId="dfc3f8db-905b-464f-9cb3-cd2eb8179e87" providerId="ADAL" clId="{647535FF-FB36-400E-A1B9-3D11F01EB780}" dt="2025-04-07T17:57:53.448" v="1" actId="20577"/>
        <pc:sldMkLst>
          <pc:docMk/>
          <pc:sldMk cId="0" sldId="257"/>
        </pc:sldMkLst>
        <pc:spChg chg="mod">
          <ac:chgData name="Marjeta Benčina" userId="dfc3f8db-905b-464f-9cb3-cd2eb8179e87" providerId="ADAL" clId="{647535FF-FB36-400E-A1B9-3D11F01EB780}" dt="2025-04-07T17:57:53.448" v="1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Marjeta Benčina" userId="dfc3f8db-905b-464f-9cb3-cd2eb8179e87" providerId="ADAL" clId="{647535FF-FB36-400E-A1B9-3D11F01EB780}" dt="2025-04-07T17:57:51.567" v="0" actId="1076"/>
          <ac:spMkLst>
            <pc:docMk/>
            <pc:sldMk cId="0" sldId="257"/>
            <ac:spMk id="5" creationId="{00000000-0000-0000-0000-000000000000}"/>
          </ac:spMkLst>
        </pc:spChg>
      </pc:sldChg>
      <pc:sldChg chg="delSp modSp mod">
        <pc:chgData name="Marjeta Benčina" userId="dfc3f8db-905b-464f-9cb3-cd2eb8179e87" providerId="ADAL" clId="{647535FF-FB36-400E-A1B9-3D11F01EB780}" dt="2025-04-07T17:58:25.383" v="9"/>
        <pc:sldMkLst>
          <pc:docMk/>
          <pc:sldMk cId="0" sldId="260"/>
        </pc:sldMkLst>
        <pc:spChg chg="mod">
          <ac:chgData name="Marjeta Benčina" userId="dfc3f8db-905b-464f-9cb3-cd2eb8179e87" providerId="ADAL" clId="{647535FF-FB36-400E-A1B9-3D11F01EB780}" dt="2025-04-07T17:58:23.948" v="7" actId="20577"/>
          <ac:spMkLst>
            <pc:docMk/>
            <pc:sldMk cId="0" sldId="260"/>
            <ac:spMk id="4" creationId="{00000000-0000-0000-0000-000000000000}"/>
          </ac:spMkLst>
        </pc:spChg>
        <pc:spChg chg="del mod">
          <ac:chgData name="Marjeta Benčina" userId="dfc3f8db-905b-464f-9cb3-cd2eb8179e87" providerId="ADAL" clId="{647535FF-FB36-400E-A1B9-3D11F01EB780}" dt="2025-04-07T17:58:25.383" v="9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Marjeta Benčina" userId="dfc3f8db-905b-464f-9cb3-cd2eb8179e87" providerId="ADAL" clId="{647535FF-FB36-400E-A1B9-3D11F01EB780}" dt="2025-04-07T17:59:07.525" v="14" actId="20577"/>
        <pc:sldMkLst>
          <pc:docMk/>
          <pc:sldMk cId="0" sldId="263"/>
        </pc:sldMkLst>
        <pc:spChg chg="mod">
          <ac:chgData name="Marjeta Benčina" userId="dfc3f8db-905b-464f-9cb3-cd2eb8179e87" providerId="ADAL" clId="{647535FF-FB36-400E-A1B9-3D11F01EB780}" dt="2025-04-07T17:59:07.525" v="14" actId="20577"/>
          <ac:spMkLst>
            <pc:docMk/>
            <pc:sldMk cId="0" sldId="263"/>
            <ac:spMk id="3" creationId="{00000000-0000-0000-0000-000000000000}"/>
          </ac:spMkLst>
        </pc:spChg>
      </pc:sldChg>
      <pc:sldChg chg="delSp modSp mod">
        <pc:chgData name="Marjeta Benčina" userId="dfc3f8db-905b-464f-9cb3-cd2eb8179e87" providerId="ADAL" clId="{647535FF-FB36-400E-A1B9-3D11F01EB780}" dt="2025-04-07T18:01:05.049" v="60"/>
        <pc:sldMkLst>
          <pc:docMk/>
          <pc:sldMk cId="0" sldId="264"/>
        </pc:sldMkLst>
        <pc:spChg chg="mod">
          <ac:chgData name="Marjeta Benčina" userId="dfc3f8db-905b-464f-9cb3-cd2eb8179e87" providerId="ADAL" clId="{647535FF-FB36-400E-A1B9-3D11F01EB780}" dt="2025-04-07T18:00:17.708" v="31" actId="1076"/>
          <ac:spMkLst>
            <pc:docMk/>
            <pc:sldMk cId="0" sldId="264"/>
            <ac:spMk id="2" creationId="{00000000-0000-0000-0000-000000000000}"/>
          </ac:spMkLst>
        </pc:spChg>
        <pc:spChg chg="del mod">
          <ac:chgData name="Marjeta Benčina" userId="dfc3f8db-905b-464f-9cb3-cd2eb8179e87" providerId="ADAL" clId="{647535FF-FB36-400E-A1B9-3D11F01EB780}" dt="2025-04-07T18:01:05.049" v="56"/>
          <ac:spMkLst>
            <pc:docMk/>
            <pc:sldMk cId="0" sldId="264"/>
            <ac:spMk id="7" creationId="{00000000-0000-0000-0000-000000000000}"/>
          </ac:spMkLst>
        </pc:spChg>
        <pc:spChg chg="del mod">
          <ac:chgData name="Marjeta Benčina" userId="dfc3f8db-905b-464f-9cb3-cd2eb8179e87" providerId="ADAL" clId="{647535FF-FB36-400E-A1B9-3D11F01EB780}" dt="2025-04-07T18:01:05.049" v="60"/>
          <ac:spMkLst>
            <pc:docMk/>
            <pc:sldMk cId="0" sldId="264"/>
            <ac:spMk id="8" creationId="{00000000-0000-0000-0000-000000000000}"/>
          </ac:spMkLst>
        </pc:spChg>
        <pc:spChg chg="del mod">
          <ac:chgData name="Marjeta Benčina" userId="dfc3f8db-905b-464f-9cb3-cd2eb8179e87" providerId="ADAL" clId="{647535FF-FB36-400E-A1B9-3D11F01EB780}" dt="2025-04-07T18:01:05.049" v="58"/>
          <ac:spMkLst>
            <pc:docMk/>
            <pc:sldMk cId="0" sldId="264"/>
            <ac:spMk id="9" creationId="{00000000-0000-0000-0000-000000000000}"/>
          </ac:spMkLst>
        </pc:spChg>
        <pc:spChg chg="mod">
          <ac:chgData name="Marjeta Benčina" userId="dfc3f8db-905b-464f-9cb3-cd2eb8179e87" providerId="ADAL" clId="{647535FF-FB36-400E-A1B9-3D11F01EB780}" dt="2025-04-07T18:01:00.464" v="54" actId="20577"/>
          <ac:spMkLst>
            <pc:docMk/>
            <pc:sldMk cId="0" sldId="264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0" y="29"/>
            <a:ext cx="12184132" cy="6845103"/>
          </a:xfrm>
          <a:custGeom>
            <a:avLst/>
            <a:gdLst/>
            <a:ahLst/>
            <a:cxnLst/>
            <a:rect l="l" t="t" r="r" b="b"/>
            <a:pathLst>
              <a:path w="12184132" h="6845103">
                <a:moveTo>
                  <a:pt x="0" y="0"/>
                </a:moveTo>
                <a:lnTo>
                  <a:pt x="12184133" y="0"/>
                </a:lnTo>
                <a:lnTo>
                  <a:pt x="12184133" y="6845103"/>
                </a:lnTo>
                <a:lnTo>
                  <a:pt x="0" y="6845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TextBox 4"/>
          <p:cNvSpPr txBox="1"/>
          <p:nvPr/>
        </p:nvSpPr>
        <p:spPr>
          <a:xfrm>
            <a:off x="310201" y="2434742"/>
            <a:ext cx="4673727" cy="285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13"/>
              </a:lnSpc>
            </a:pPr>
            <a:r>
              <a:rPr lang="en-US" sz="6009" spc="-5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Javni potniški promet</a:t>
            </a:r>
          </a:p>
          <a:p>
            <a:pPr algn="l">
              <a:lnSpc>
                <a:spcPts val="3605"/>
              </a:lnSpc>
            </a:pPr>
            <a:r>
              <a:rPr lang="en-US" sz="2404" spc="-2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Občina Solčava Aktivnosti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4629150" y="2257425"/>
            <a:ext cx="3133725" cy="4410075"/>
          </a:xfrm>
          <a:custGeom>
            <a:avLst/>
            <a:gdLst/>
            <a:ahLst/>
            <a:cxnLst/>
            <a:rect l="l" t="t" r="r" b="b"/>
            <a:pathLst>
              <a:path w="3133725" h="4410075">
                <a:moveTo>
                  <a:pt x="0" y="0"/>
                </a:moveTo>
                <a:lnTo>
                  <a:pt x="3133725" y="0"/>
                </a:lnTo>
                <a:lnTo>
                  <a:pt x="3133725" y="4410075"/>
                </a:lnTo>
                <a:lnTo>
                  <a:pt x="0" y="4410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638213" y="2257425"/>
            <a:ext cx="3848062" cy="4410075"/>
          </a:xfrm>
          <a:custGeom>
            <a:avLst/>
            <a:gdLst/>
            <a:ahLst/>
            <a:cxnLst/>
            <a:rect l="l" t="t" r="r" b="b"/>
            <a:pathLst>
              <a:path w="3848062" h="4410075">
                <a:moveTo>
                  <a:pt x="0" y="0"/>
                </a:moveTo>
                <a:lnTo>
                  <a:pt x="3848062" y="0"/>
                </a:lnTo>
                <a:lnTo>
                  <a:pt x="3848062" y="4410075"/>
                </a:lnTo>
                <a:lnTo>
                  <a:pt x="0" y="4410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7905750" y="2257425"/>
            <a:ext cx="3057525" cy="4410075"/>
          </a:xfrm>
          <a:custGeom>
            <a:avLst/>
            <a:gdLst/>
            <a:ahLst/>
            <a:cxnLst/>
            <a:rect l="l" t="t" r="r" b="b"/>
            <a:pathLst>
              <a:path w="3057525" h="4410075">
                <a:moveTo>
                  <a:pt x="0" y="0"/>
                </a:moveTo>
                <a:lnTo>
                  <a:pt x="3057525" y="0"/>
                </a:lnTo>
                <a:lnTo>
                  <a:pt x="3057525" y="4410075"/>
                </a:lnTo>
                <a:lnTo>
                  <a:pt x="0" y="44100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930278" y="1304134"/>
            <a:ext cx="7222607" cy="67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-2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EMW Special mention: Solčava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88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5796197" y="4197663"/>
            <a:ext cx="3387728" cy="2605021"/>
          </a:xfrm>
          <a:custGeom>
            <a:avLst/>
            <a:gdLst/>
            <a:ahLst/>
            <a:cxnLst/>
            <a:rect l="l" t="t" r="r" b="b"/>
            <a:pathLst>
              <a:path w="3387728" h="2605021">
                <a:moveTo>
                  <a:pt x="0" y="0"/>
                </a:moveTo>
                <a:lnTo>
                  <a:pt x="3387729" y="0"/>
                </a:lnTo>
                <a:lnTo>
                  <a:pt x="3387729" y="2605021"/>
                </a:lnTo>
                <a:lnTo>
                  <a:pt x="0" y="2605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TextBox 4"/>
          <p:cNvSpPr txBox="1"/>
          <p:nvPr/>
        </p:nvSpPr>
        <p:spPr>
          <a:xfrm>
            <a:off x="930278" y="1421292"/>
            <a:ext cx="3452174" cy="418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5"/>
              </a:lnSpc>
            </a:pPr>
            <a:r>
              <a:rPr lang="en-US" sz="4432" spc="-39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Cilji</a:t>
            </a:r>
            <a:r>
              <a:rPr lang="en-US" sz="4432" spc="-39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in </a:t>
            </a:r>
            <a:r>
              <a:rPr lang="en-US" sz="4432" spc="-39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naloge</a:t>
            </a:r>
            <a:endParaRPr lang="en-US" sz="4432" spc="-39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3154"/>
              </a:lnSpc>
            </a:pP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CILJNE SKUPINE </a:t>
            </a:r>
            <a:endParaRPr lang="sl-SI" sz="2027" spc="-18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3154"/>
              </a:lnSpc>
            </a:pP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Projekt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smo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želeli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zasnovati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  <a:p>
            <a:pPr algn="l">
              <a:lnSpc>
                <a:spcPts val="1200"/>
              </a:lnSpc>
            </a:pP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tako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da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zajamemo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čim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širšo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  <a:p>
            <a:pPr algn="l">
              <a:lnSpc>
                <a:spcPts val="3002"/>
              </a:lnSpc>
            </a:pPr>
            <a:r>
              <a:rPr lang="en-US" sz="2029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publiko</a:t>
            </a:r>
            <a:r>
              <a:rPr lang="en-US" sz="2029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:</a:t>
            </a:r>
          </a:p>
          <a:p>
            <a:pPr algn="l">
              <a:lnSpc>
                <a:spcPts val="3458"/>
              </a:lnSpc>
            </a:pP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Otroci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iz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šole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in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vrtca</a:t>
            </a:r>
            <a:endParaRPr lang="en-US" sz="2027" spc="-18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852"/>
              </a:lnSpc>
            </a:pP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Mladostniki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med 15 in 29 let</a:t>
            </a:r>
          </a:p>
          <a:p>
            <a:pPr algn="l">
              <a:lnSpc>
                <a:spcPts val="3460"/>
              </a:lnSpc>
            </a:pP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Aktivno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prebivalstvo</a:t>
            </a:r>
            <a:endParaRPr lang="en-US" sz="2027" spc="-18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841"/>
              </a:lnSpc>
            </a:pPr>
            <a:r>
              <a:rPr lang="en-US" sz="2029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  <a:r>
              <a:rPr lang="en-US" sz="2029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9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Starostniki</a:t>
            </a:r>
            <a:endParaRPr lang="en-US" sz="2029" spc="-18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3471"/>
              </a:lnSpc>
            </a:pP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Turistični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obiskovalci</a:t>
            </a:r>
            <a:endParaRPr lang="en-US" sz="2027" spc="-18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89389" y="2139823"/>
            <a:ext cx="3652701" cy="314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9"/>
              </a:lnSpc>
            </a:pPr>
            <a:r>
              <a:rPr lang="en-US" sz="198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TRAJNOSTNA MOBILNOST</a:t>
            </a:r>
          </a:p>
          <a:p>
            <a:pPr algn="l">
              <a:lnSpc>
                <a:spcPts val="2779"/>
              </a:lnSpc>
            </a:pP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Destinacija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Solčavsko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je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geografsko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hribovita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. V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dolinah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</a:t>
            </a:r>
          </a:p>
          <a:p>
            <a:pPr algn="l">
              <a:lnSpc>
                <a:spcPts val="2779"/>
              </a:lnSpc>
            </a:pP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ki so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ozke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tečeta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reka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in cesta. </a:t>
            </a:r>
          </a:p>
          <a:p>
            <a:pPr algn="l">
              <a:lnSpc>
                <a:spcPts val="2782"/>
              </a:lnSpc>
            </a:pPr>
            <a:r>
              <a:rPr lang="en-US" sz="1987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Če</a:t>
            </a:r>
            <a:r>
              <a:rPr lang="en-US" sz="1987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987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govorimo</a:t>
            </a:r>
            <a:r>
              <a:rPr lang="en-US" sz="1987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o </a:t>
            </a:r>
            <a:r>
              <a:rPr lang="en-US" sz="1987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trajnostni</a:t>
            </a:r>
            <a:r>
              <a:rPr lang="en-US" sz="1987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  <a:p>
            <a:pPr algn="l">
              <a:lnSpc>
                <a:spcPts val="2779"/>
              </a:lnSpc>
            </a:pP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mobilnosti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to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pomeni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predvsem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okrepljen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javni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prevoz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(</a:t>
            </a: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manj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  <a:p>
            <a:pPr algn="l">
              <a:lnSpc>
                <a:spcPts val="2779"/>
              </a:lnSpc>
            </a:pPr>
            <a:r>
              <a:rPr lang="en-US" sz="1985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vozil</a:t>
            </a:r>
            <a:r>
              <a:rPr lang="en-US" sz="1985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).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7240" y="2113883"/>
            <a:ext cx="3435763" cy="297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2027" spc="-1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SPODBUJANJE UPORABE JPP, HOJE IN </a:t>
            </a:r>
          </a:p>
          <a:p>
            <a:pPr algn="l">
              <a:lnSpc>
                <a:spcPts val="3446"/>
              </a:lnSpc>
            </a:pPr>
            <a:r>
              <a:rPr lang="en-US" sz="2027" spc="-1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KOLESARJENJA </a:t>
            </a:r>
          </a:p>
          <a:p>
            <a:pPr algn="l">
              <a:lnSpc>
                <a:spcPts val="3446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Aktivnosti so vse temeljile na</a:t>
            </a:r>
          </a:p>
          <a:p>
            <a:pPr algn="l">
              <a:lnSpc>
                <a:spcPts val="3446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spodbujanju uporabe javnega</a:t>
            </a:r>
          </a:p>
          <a:p>
            <a:pPr algn="l">
              <a:lnSpc>
                <a:spcPts val="3446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prevoza, poudarjanje pomena hoje in kolesarjenja.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36165" y="4658164"/>
            <a:ext cx="106937" cy="193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7"/>
              </a:lnSpc>
            </a:pPr>
            <a:r>
              <a:rPr lang="en-US" sz="18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▪ ▪ ▪</a:t>
            </a:r>
          </a:p>
          <a:p>
            <a:pPr algn="just">
              <a:lnSpc>
                <a:spcPts val="4506"/>
              </a:lnSpc>
            </a:pPr>
            <a:r>
              <a:rPr lang="en-US" sz="18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▪</a:t>
            </a:r>
          </a:p>
          <a:p>
            <a:pPr algn="just">
              <a:lnSpc>
                <a:spcPts val="4053"/>
              </a:lnSpc>
            </a:pPr>
            <a:r>
              <a:rPr lang="en-US" sz="18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▪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43102" y="4639114"/>
            <a:ext cx="1754138" cy="1969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80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Občina Solčava: 500 prebivalcev, 800 postelj za turiste, 100.000 dnevnih obiskovalcev, 50% nočitev tujcev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6562725" y="2876550"/>
            <a:ext cx="5629275" cy="3981450"/>
          </a:xfrm>
          <a:custGeom>
            <a:avLst/>
            <a:gdLst/>
            <a:ahLst/>
            <a:cxnLst/>
            <a:rect l="l" t="t" r="r" b="b"/>
            <a:pathLst>
              <a:path w="5629275" h="3981450">
                <a:moveTo>
                  <a:pt x="0" y="0"/>
                </a:moveTo>
                <a:lnTo>
                  <a:pt x="5629275" y="0"/>
                </a:lnTo>
                <a:lnTo>
                  <a:pt x="5629275" y="3981450"/>
                </a:ln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TextBox 4"/>
          <p:cNvSpPr txBox="1"/>
          <p:nvPr/>
        </p:nvSpPr>
        <p:spPr>
          <a:xfrm>
            <a:off x="930278" y="1304392"/>
            <a:ext cx="7104309" cy="366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7"/>
              </a:lnSpc>
            </a:pPr>
            <a:r>
              <a:rPr lang="en-US" sz="4074" spc="-2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Nabor predlogov za izboljšave JPP, hoja peš ali s kolesom</a:t>
            </a:r>
          </a:p>
          <a:p>
            <a:pPr algn="l">
              <a:lnSpc>
                <a:spcPts val="6845"/>
              </a:lnSpc>
            </a:pPr>
            <a:endParaRPr lang="en-US" sz="4074" spc="-28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3487"/>
              </a:lnSpc>
            </a:pPr>
            <a:r>
              <a:rPr lang="en-US" sz="2075" spc="-1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DOMAČINI </a:t>
            </a:r>
          </a:p>
          <a:p>
            <a:pPr algn="l">
              <a:lnSpc>
                <a:spcPts val="3487"/>
              </a:lnSpc>
            </a:pPr>
            <a:r>
              <a:rPr lang="en-US" sz="2075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S pomočjo zloženke smo </a:t>
            </a:r>
          </a:p>
          <a:p>
            <a:pPr algn="l">
              <a:lnSpc>
                <a:spcPts val="3487"/>
              </a:lnSpc>
            </a:pPr>
            <a:r>
              <a:rPr lang="en-US" sz="2075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zbirali predloge za izboljšave na vseh </a:t>
            </a:r>
          </a:p>
          <a:p>
            <a:pPr algn="l">
              <a:lnSpc>
                <a:spcPts val="3487"/>
              </a:lnSpc>
            </a:pPr>
            <a:r>
              <a:rPr lang="en-US" sz="2075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delavnicah in domovih prebivalcev.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1907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7562850" y="3648075"/>
            <a:ext cx="4629150" cy="3209925"/>
          </a:xfrm>
          <a:custGeom>
            <a:avLst/>
            <a:gdLst/>
            <a:ahLst/>
            <a:cxnLst/>
            <a:rect l="l" t="t" r="r" b="b"/>
            <a:pathLst>
              <a:path w="4629150" h="3209925">
                <a:moveTo>
                  <a:pt x="0" y="0"/>
                </a:moveTo>
                <a:lnTo>
                  <a:pt x="4629150" y="0"/>
                </a:lnTo>
                <a:lnTo>
                  <a:pt x="4629150" y="3209925"/>
                </a:lnTo>
                <a:lnTo>
                  <a:pt x="0" y="3209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83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476750" y="2200275"/>
            <a:ext cx="4210050" cy="2962275"/>
          </a:xfrm>
          <a:custGeom>
            <a:avLst/>
            <a:gdLst/>
            <a:ahLst/>
            <a:cxnLst/>
            <a:rect l="l" t="t" r="r" b="b"/>
            <a:pathLst>
              <a:path w="4210050" h="2962275">
                <a:moveTo>
                  <a:pt x="0" y="0"/>
                </a:moveTo>
                <a:lnTo>
                  <a:pt x="4210050" y="0"/>
                </a:lnTo>
                <a:lnTo>
                  <a:pt x="4210050" y="2962275"/>
                </a:lnTo>
                <a:lnTo>
                  <a:pt x="0" y="29622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TextBox 5"/>
          <p:cNvSpPr txBox="1"/>
          <p:nvPr/>
        </p:nvSpPr>
        <p:spPr>
          <a:xfrm>
            <a:off x="930278" y="1143733"/>
            <a:ext cx="7003489" cy="266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</a:pPr>
            <a:r>
              <a:rPr lang="en-US" sz="3998" spc="-23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Aktivno spodbujali različne možnosti trajnostne mobilnosti</a:t>
            </a:r>
          </a:p>
          <a:p>
            <a:pPr algn="l">
              <a:lnSpc>
                <a:spcPts val="3169"/>
              </a:lnSpc>
            </a:pPr>
            <a:r>
              <a:rPr lang="en-US" sz="2036" spc="-1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DOMAČINI </a:t>
            </a:r>
          </a:p>
          <a:p>
            <a:pPr algn="l">
              <a:lnSpc>
                <a:spcPts val="3169"/>
              </a:lnSpc>
            </a:pPr>
            <a:r>
              <a:rPr lang="en-US" sz="2036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Izdelava zloženke z: </a:t>
            </a:r>
          </a:p>
          <a:p>
            <a:pPr algn="l">
              <a:lnSpc>
                <a:spcPts val="3169"/>
              </a:lnSpc>
            </a:pPr>
            <a:r>
              <a:rPr lang="en-US" sz="2036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•promocijo JPP, </a:t>
            </a:r>
          </a:p>
          <a:p>
            <a:pPr algn="l">
              <a:lnSpc>
                <a:spcPts val="3169"/>
              </a:lnSpc>
            </a:pPr>
            <a:r>
              <a:rPr lang="en-US" sz="2036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•možnosti najema koles in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9192" y="4015038"/>
            <a:ext cx="3443459" cy="18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8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E-koles v občini,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0278" y="4234863"/>
            <a:ext cx="3512420" cy="56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4"/>
              </a:lnSpc>
            </a:pPr>
            <a:r>
              <a:rPr lang="en-US" sz="2029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•Prostofer (kot oblika pomoči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9192" y="4893021"/>
            <a:ext cx="3172978" cy="179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za starejše občane občine),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0278" y="4912157"/>
            <a:ext cx="2889456" cy="56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4"/>
              </a:lnSpc>
            </a:pPr>
            <a:r>
              <a:rPr lang="en-US" sz="2029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•zemljevid z označinimi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9192" y="5570249"/>
            <a:ext cx="1404347" cy="179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Parkirišči in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0278" y="5589613"/>
            <a:ext cx="3385995" cy="56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8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•Označenimi Postajališči za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9192" y="6247476"/>
            <a:ext cx="976503" cy="179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avtobus.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4336228" y="1691468"/>
            <a:ext cx="7331897" cy="4661707"/>
          </a:xfrm>
          <a:custGeom>
            <a:avLst/>
            <a:gdLst/>
            <a:ahLst/>
            <a:cxnLst/>
            <a:rect l="l" t="t" r="r" b="b"/>
            <a:pathLst>
              <a:path w="7331897" h="4661707">
                <a:moveTo>
                  <a:pt x="0" y="0"/>
                </a:moveTo>
                <a:lnTo>
                  <a:pt x="7331897" y="0"/>
                </a:lnTo>
                <a:lnTo>
                  <a:pt x="7331897" y="4661707"/>
                </a:lnTo>
                <a:lnTo>
                  <a:pt x="0" y="466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TextBox 4"/>
          <p:cNvSpPr txBox="1"/>
          <p:nvPr/>
        </p:nvSpPr>
        <p:spPr>
          <a:xfrm>
            <a:off x="930278" y="1304134"/>
            <a:ext cx="3405950" cy="3554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-23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Rezultati</a:t>
            </a:r>
            <a:r>
              <a:rPr lang="en-US" sz="3979" spc="-23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  <a:p>
            <a:pPr algn="l">
              <a:lnSpc>
                <a:spcPts val="3156"/>
              </a:lnSpc>
            </a:pP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PISMO ŽUPANU </a:t>
            </a:r>
            <a:endParaRPr lang="sl-SI" sz="2027" spc="-18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3156"/>
              </a:lnSpc>
            </a:pPr>
            <a:endParaRPr lang="sl-SI" sz="2027" spc="-18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3156"/>
              </a:lnSpc>
            </a:pP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Predlog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mladostnikov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kako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pl-PL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vidijo razvoj kraja na </a:t>
            </a:r>
          </a:p>
          <a:p>
            <a:pPr algn="l">
              <a:lnSpc>
                <a:spcPts val="3156"/>
              </a:lnSpc>
            </a:pPr>
            <a:r>
              <a:rPr lang="pl-PL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področju trajnostne </a:t>
            </a:r>
          </a:p>
          <a:p>
            <a:pPr algn="l">
              <a:lnSpc>
                <a:spcPts val="3156"/>
              </a:lnSpc>
            </a:pPr>
            <a:r>
              <a:rPr lang="pl-PL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mobilnosti v prihodnosti</a:t>
            </a:r>
          </a:p>
          <a:p>
            <a:pPr algn="l">
              <a:lnSpc>
                <a:spcPts val="3156"/>
              </a:lnSpc>
            </a:pPr>
            <a:endParaRPr lang="en-US" sz="2027" spc="-18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4711483" y="1666051"/>
            <a:ext cx="6756617" cy="4687124"/>
          </a:xfrm>
          <a:custGeom>
            <a:avLst/>
            <a:gdLst/>
            <a:ahLst/>
            <a:cxnLst/>
            <a:rect l="l" t="t" r="r" b="b"/>
            <a:pathLst>
              <a:path w="6756617" h="4687124">
                <a:moveTo>
                  <a:pt x="0" y="0"/>
                </a:moveTo>
                <a:lnTo>
                  <a:pt x="6756617" y="0"/>
                </a:lnTo>
                <a:lnTo>
                  <a:pt x="6756617" y="4687124"/>
                </a:lnTo>
                <a:lnTo>
                  <a:pt x="0" y="4687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TextBox 4"/>
          <p:cNvSpPr txBox="1"/>
          <p:nvPr/>
        </p:nvSpPr>
        <p:spPr>
          <a:xfrm>
            <a:off x="930278" y="1304134"/>
            <a:ext cx="3405950" cy="1899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-23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Rezultati </a:t>
            </a:r>
          </a:p>
          <a:p>
            <a:pPr algn="l">
              <a:lnSpc>
                <a:spcPts val="2177"/>
              </a:lnSpc>
            </a:pPr>
            <a:r>
              <a:rPr lang="en-US" sz="2027" spc="-1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NABOR UKREPOV ZA IZBOLJŠAVE</a:t>
            </a:r>
          </a:p>
          <a:p>
            <a:pPr algn="l">
              <a:lnSpc>
                <a:spcPts val="4132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•Predlog mladostnikov kako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9192" y="3282915"/>
            <a:ext cx="2710129" cy="73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vidijo razvoj kraja na </a:t>
            </a:r>
          </a:p>
          <a:p>
            <a:pPr algn="l">
              <a:lnSpc>
                <a:spcPts val="3341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področju trajnostne </a:t>
            </a:r>
          </a:p>
          <a:p>
            <a:pPr algn="l">
              <a:lnSpc>
                <a:spcPts val="2841"/>
              </a:lnSpc>
            </a:pPr>
            <a:r>
              <a:rPr lang="en-US" sz="2029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mobilnosti v prihodnosti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62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6981825" y="4152900"/>
            <a:ext cx="5210175" cy="2705100"/>
          </a:xfrm>
          <a:custGeom>
            <a:avLst/>
            <a:gdLst/>
            <a:ahLst/>
            <a:cxnLst/>
            <a:rect l="l" t="t" r="r" b="b"/>
            <a:pathLst>
              <a:path w="5210175" h="2705100">
                <a:moveTo>
                  <a:pt x="0" y="0"/>
                </a:moveTo>
                <a:lnTo>
                  <a:pt x="5210175" y="0"/>
                </a:lnTo>
                <a:lnTo>
                  <a:pt x="5210175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6981825" y="1752600"/>
            <a:ext cx="5172075" cy="2857500"/>
          </a:xfrm>
          <a:custGeom>
            <a:avLst/>
            <a:gdLst/>
            <a:ahLst/>
            <a:cxnLst/>
            <a:rect l="l" t="t" r="r" b="b"/>
            <a:pathLst>
              <a:path w="5172075" h="2857500">
                <a:moveTo>
                  <a:pt x="0" y="0"/>
                </a:moveTo>
                <a:lnTo>
                  <a:pt x="5172075" y="0"/>
                </a:lnTo>
                <a:lnTo>
                  <a:pt x="517207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TextBox 5"/>
          <p:cNvSpPr txBox="1"/>
          <p:nvPr/>
        </p:nvSpPr>
        <p:spPr>
          <a:xfrm>
            <a:off x="930278" y="1143733"/>
            <a:ext cx="7720651" cy="1564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54"/>
              </a:lnSpc>
            </a:pPr>
            <a:r>
              <a:rPr lang="en-US" sz="3979" spc="-3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Težave s katerimi smo se soočali med izvajanjem projekta </a:t>
            </a:r>
          </a:p>
          <a:p>
            <a:pPr algn="l">
              <a:lnSpc>
                <a:spcPts val="5074"/>
              </a:lnSpc>
            </a:pPr>
            <a:r>
              <a:rPr lang="en-US" sz="2029" spc="-1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NABOR UKREPOV ZA IZBOLJŠAVE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9192" y="3376346"/>
            <a:ext cx="4185371" cy="56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4"/>
              </a:lnSpc>
            </a:pPr>
            <a:r>
              <a:rPr lang="en-US" sz="2029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(brezcestnih oznak, tabel in opreme)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0278" y="3138135"/>
            <a:ext cx="5154892" cy="56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8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•Avtobusne postaje v naravi niso označene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0278" y="3777329"/>
            <a:ext cx="5849045" cy="95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8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•Nekatere postaje so na zelo nepreglednih točkah</a:t>
            </a:r>
          </a:p>
          <a:p>
            <a:pPr algn="just">
              <a:lnSpc>
                <a:spcPts val="1240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•Za spremembo navad potrebujemo sistem, ki bo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9192" y="4635589"/>
            <a:ext cx="5563029" cy="64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4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boljši od trenutnega: pogostejši prevozi, ugodna </a:t>
            </a:r>
          </a:p>
          <a:p>
            <a:pPr algn="l">
              <a:lnSpc>
                <a:spcPts val="1088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cena, zanesljivost prevoza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0278" y="5131784"/>
            <a:ext cx="6097248" cy="56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8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•Tujci zelo resno jemljejo možnost uporave javnega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9192" y="5779799"/>
            <a:ext cx="996467" cy="179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"/>
              </a:lnSpc>
            </a:pPr>
            <a:r>
              <a:rPr lang="en-US" sz="2027" spc="-18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prevoza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201" y="2739227"/>
            <a:ext cx="5871020" cy="700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8"/>
              </a:lnSpc>
              <a:spcBef>
                <a:spcPct val="0"/>
              </a:spcBef>
            </a:pPr>
            <a:r>
              <a:rPr lang="en-US" sz="2027" spc="-1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Avtobusne linije, ki so razpisane na voznih redih v </a:t>
            </a:r>
          </a:p>
          <a:p>
            <a:pPr algn="ctr">
              <a:lnSpc>
                <a:spcPts val="2838"/>
              </a:lnSpc>
              <a:spcBef>
                <a:spcPct val="0"/>
              </a:spcBef>
            </a:pPr>
            <a:r>
              <a:rPr lang="en-US" sz="2027" spc="-1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resnici ne držijo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TextBox 3"/>
          <p:cNvSpPr txBox="1"/>
          <p:nvPr/>
        </p:nvSpPr>
        <p:spPr>
          <a:xfrm>
            <a:off x="930278" y="1304134"/>
            <a:ext cx="9769602" cy="284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-2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Plan </a:t>
            </a:r>
            <a:r>
              <a:rPr lang="en-US" sz="3979" spc="-2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aktivnosti</a:t>
            </a:r>
            <a:r>
              <a:rPr lang="en-US" sz="3979" spc="-2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po </a:t>
            </a:r>
            <a:r>
              <a:rPr lang="en-US" sz="3979" spc="-2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koncu</a:t>
            </a:r>
            <a:r>
              <a:rPr lang="en-US" sz="3979" spc="-2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979" spc="-2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projekta</a:t>
            </a:r>
            <a:endParaRPr lang="en-US" sz="3979" spc="-27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827"/>
              </a:lnSpc>
            </a:pPr>
            <a:r>
              <a:rPr lang="en-US" sz="1877" spc="-13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NABOR UKREPOV ZA IZBOLJŠAVE </a:t>
            </a:r>
            <a:endParaRPr lang="sl-SI" sz="1877" spc="-13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827"/>
              </a:lnSpc>
            </a:pPr>
            <a:r>
              <a:rPr lang="en-US" sz="1877" spc="-13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  <a:r>
              <a:rPr lang="en-US" sz="1877" spc="-13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OZNAČITEV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avtobusnih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postaj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v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naravi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(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pomembno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še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posebej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za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turiste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) </a:t>
            </a:r>
            <a:endParaRPr lang="sl-SI" sz="1877" spc="-13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827"/>
              </a:lnSpc>
            </a:pPr>
            <a:r>
              <a:rPr lang="en-US" sz="1877" spc="-13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  <a:r>
              <a:rPr lang="en-US" sz="1877" spc="-13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IMENA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postajališč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v online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iskalniku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(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pomembno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še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posebej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za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tujce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) </a:t>
            </a:r>
            <a:endParaRPr lang="sl-SI" sz="1877" spc="-13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827"/>
              </a:lnSpc>
            </a:pP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Izdelava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novih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HIŠK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na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postajališčih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lang="sl-SI" sz="1877" spc="-13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827"/>
              </a:lnSpc>
            </a:pP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•Ko se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vozni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redi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ustalijo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</a:t>
            </a:r>
            <a:r>
              <a:rPr lang="en-US" sz="1877" spc="-13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INTENZIVNA KOMUNIKACIJA 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med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turističnimi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obiskovalci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lang="sl-SI" sz="1877" spc="-13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827"/>
              </a:lnSpc>
            </a:pP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•Nova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povezava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do </a:t>
            </a:r>
            <a:r>
              <a:rPr lang="en-US" sz="1877" spc="-13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LJUBLJANE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: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veliko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turistov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prihaja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v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Slovenijo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z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letalom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in </a:t>
            </a:r>
            <a:r>
              <a:rPr lang="en-US" sz="1877" spc="-13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trenutno</a:t>
            </a:r>
            <a:r>
              <a:rPr lang="en-US" sz="1877" spc="-13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59192" y="4350191"/>
            <a:ext cx="4108323" cy="147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"/>
              </a:lnSpc>
            </a:pPr>
            <a:r>
              <a:rPr lang="en-US" sz="1877" spc="-5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nimamo povezave od letališča do nas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0278" y="4359964"/>
            <a:ext cx="9966388" cy="50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3"/>
              </a:lnSpc>
            </a:pPr>
            <a:r>
              <a:rPr lang="en-US" sz="1877" spc="-7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•Aktivno spodbujanje za pripravo </a:t>
            </a:r>
            <a:r>
              <a:rPr lang="en-US" sz="1877" spc="-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SISTEMA JAVNIH PREVOZOV </a:t>
            </a:r>
            <a:r>
              <a:rPr lang="en-US" sz="1877" spc="-7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za celotno Slovenijo, da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9192" y="4869761"/>
            <a:ext cx="9475508" cy="873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6"/>
              </a:lnSpc>
            </a:pPr>
            <a:r>
              <a:rPr lang="en-US" sz="1877" spc="-5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na pregleden in preprost način najdemo rešitve kot so avtobusne linije, vlaki in ostale </a:t>
            </a:r>
          </a:p>
          <a:p>
            <a:pPr algn="l">
              <a:lnSpc>
                <a:spcPts val="2346"/>
              </a:lnSpc>
            </a:pPr>
            <a:r>
              <a:rPr lang="en-US" sz="1877" spc="-7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povezave (imamo namreč veliko turistov, ki jim pomagamo iskati prevoze do Maribora, </a:t>
            </a:r>
          </a:p>
          <a:p>
            <a:pPr algn="l">
              <a:lnSpc>
                <a:spcPts val="2346"/>
              </a:lnSpc>
            </a:pPr>
            <a:r>
              <a:rPr lang="en-US" sz="1877" spc="-7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Portoroža, Bleda in še sami ne vemo, kako se tega lotiti)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0278" y="5795753"/>
            <a:ext cx="7897063" cy="48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1877" spc="-7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•Razširiti mrežo E-koles in </a:t>
            </a:r>
            <a:r>
              <a:rPr lang="en-US" sz="1877" spc="-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POVEČATI ŠTEVILO E-KOLES </a:t>
            </a:r>
            <a:r>
              <a:rPr lang="en-US" sz="1877" spc="-7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v destinaciji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48" y="5832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8496300" y="2190750"/>
            <a:ext cx="3562350" cy="4667250"/>
          </a:xfrm>
          <a:custGeom>
            <a:avLst/>
            <a:gdLst/>
            <a:ahLst/>
            <a:cxnLst/>
            <a:rect l="l" t="t" r="r" b="b"/>
            <a:pathLst>
              <a:path w="3562350" h="4667250">
                <a:moveTo>
                  <a:pt x="0" y="0"/>
                </a:moveTo>
                <a:lnTo>
                  <a:pt x="3562350" y="0"/>
                </a:lnTo>
                <a:lnTo>
                  <a:pt x="3562350" y="4667250"/>
                </a:lnTo>
                <a:lnTo>
                  <a:pt x="0" y="466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2743200" y="4562475"/>
            <a:ext cx="2714625" cy="2066925"/>
          </a:xfrm>
          <a:custGeom>
            <a:avLst/>
            <a:gdLst/>
            <a:ahLst/>
            <a:cxnLst/>
            <a:rect l="l" t="t" r="r" b="b"/>
            <a:pathLst>
              <a:path w="2714625" h="2066925">
                <a:moveTo>
                  <a:pt x="0" y="0"/>
                </a:moveTo>
                <a:lnTo>
                  <a:pt x="2714625" y="0"/>
                </a:lnTo>
                <a:lnTo>
                  <a:pt x="2714625" y="2066925"/>
                </a:lnTo>
                <a:lnTo>
                  <a:pt x="0" y="2066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 rot="5400000">
            <a:off x="5767388" y="3786188"/>
            <a:ext cx="2638425" cy="3048000"/>
          </a:xfrm>
          <a:custGeom>
            <a:avLst/>
            <a:gdLst/>
            <a:ahLst/>
            <a:cxnLst/>
            <a:rect l="l" t="t" r="r" b="b"/>
            <a:pathLst>
              <a:path w="2638425" h="3048000">
                <a:moveTo>
                  <a:pt x="0" y="0"/>
                </a:moveTo>
                <a:lnTo>
                  <a:pt x="2638424" y="0"/>
                </a:lnTo>
                <a:lnTo>
                  <a:pt x="2638424" y="3048000"/>
                </a:lnTo>
                <a:lnTo>
                  <a:pt x="0" y="3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930278" y="1304134"/>
            <a:ext cx="4639608" cy="67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-23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Uspešno zaključeno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1000" y="2233898"/>
            <a:ext cx="7974368" cy="2305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sl-SI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1.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Preverjanje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imen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uradnih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avtobusnih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postajališč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z DUJPP in </a:t>
            </a:r>
            <a:r>
              <a:rPr lang="en-US" sz="2027" spc="-18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popravek</a:t>
            </a: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imen</a:t>
            </a: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v </a:t>
            </a:r>
            <a:r>
              <a:rPr lang="en-US" sz="2027" spc="-18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spletnem</a:t>
            </a: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iskalniku</a:t>
            </a: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lang="sl-SI" sz="2027" spc="-18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177"/>
              </a:lnSpc>
            </a:pPr>
            <a:endParaRPr lang="en-US" sz="2027" spc="-18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/>
            <a:r>
              <a:rPr lang="sl-SI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2. </a:t>
            </a:r>
            <a:r>
              <a:rPr lang="en-US" sz="2027" spc="-18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Označitev</a:t>
            </a: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postajališč</a:t>
            </a: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v </a:t>
            </a:r>
            <a:r>
              <a:rPr lang="en-US" sz="2027" spc="-18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naravi</a:t>
            </a: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je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usklajeno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z DUJPP in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sledijo</a:t>
            </a:r>
            <a:r>
              <a:rPr lang="sl-SI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označitve</a:t>
            </a:r>
            <a:endParaRPr lang="en-US" sz="2027" spc="-18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5068"/>
              </a:lnSpc>
            </a:pPr>
            <a:r>
              <a:rPr lang="sl-SI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3. </a:t>
            </a:r>
            <a:r>
              <a:rPr lang="en-US" sz="2027" spc="-18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Umiritev</a:t>
            </a: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prometa</a:t>
            </a: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skozi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vas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na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30 km/h</a:t>
            </a:r>
            <a:endParaRPr lang="sl-SI" sz="2027" spc="-18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1238"/>
              </a:lnSpc>
            </a:pPr>
            <a:r>
              <a:rPr lang="sl-SI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4.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Ureditev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postajališča</a:t>
            </a:r>
            <a:r>
              <a:rPr lang="en-US" sz="2027" spc="-18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Solčava</a:t>
            </a:r>
            <a:r>
              <a:rPr lang="en-US" sz="2027" spc="-18" dirty="0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 v </a:t>
            </a:r>
            <a:r>
              <a:rPr lang="en-US" sz="2027" spc="-18" dirty="0" err="1">
                <a:solidFill>
                  <a:srgbClr val="767171"/>
                </a:solidFill>
                <a:latin typeface="IBM Plex Sans"/>
                <a:ea typeface="IBM Plex Sans"/>
                <a:cs typeface="IBM Plex Sans"/>
                <a:sym typeface="IBM Plex Sans"/>
              </a:rPr>
              <a:t>vasi</a:t>
            </a:r>
            <a:endParaRPr lang="en-US" sz="2027" spc="-18" dirty="0">
              <a:solidFill>
                <a:srgbClr val="76717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976920-23fb-4914-a3ae-b9679400b7d5" xsi:nil="true"/>
    <lcf76f155ced4ddcb4097134ff3c332f xmlns="b8b8e15c-d93d-4e90-bf0c-5465ef3edf8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F2C0AA4D49C4187AEA53546A6EE8C" ma:contentTypeVersion="15" ma:contentTypeDescription="Create a new document." ma:contentTypeScope="" ma:versionID="c8ce3132c8a29c9018667ee403140053">
  <xsd:schema xmlns:xsd="http://www.w3.org/2001/XMLSchema" xmlns:xs="http://www.w3.org/2001/XMLSchema" xmlns:p="http://schemas.microsoft.com/office/2006/metadata/properties" xmlns:ns2="b8b8e15c-d93d-4e90-bf0c-5465ef3edf8f" xmlns:ns3="c0976920-23fb-4914-a3ae-b9679400b7d5" targetNamespace="http://schemas.microsoft.com/office/2006/metadata/properties" ma:root="true" ma:fieldsID="8fc2c2302e8491c18e75c15aeb2585b2" ns2:_="" ns3:_="">
    <xsd:import namespace="b8b8e15c-d93d-4e90-bf0c-5465ef3edf8f"/>
    <xsd:import namespace="c0976920-23fb-4914-a3ae-b9679400b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e15c-d93d-4e90-bf0c-5465ef3ed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d83879-60c9-4015-a380-75db1c783c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6920-23fb-4914-a3ae-b9679400b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d0f3ef2-69b8-4abd-babd-c6ed0dff3bba}" ma:internalName="TaxCatchAll" ma:showField="CatchAllData" ma:web="c0976920-23fb-4914-a3ae-b9679400b7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1D0686-1890-45B6-B316-BBF3E3E8C449}">
  <ds:schemaRefs>
    <ds:schemaRef ds:uri="http://schemas.microsoft.com/office/2006/metadata/properties"/>
    <ds:schemaRef ds:uri="http://schemas.microsoft.com/office/infopath/2007/PartnerControls"/>
    <ds:schemaRef ds:uri="c0976920-23fb-4914-a3ae-b9679400b7d5"/>
    <ds:schemaRef ds:uri="b8b8e15c-d93d-4e90-bf0c-5465ef3edf8f"/>
  </ds:schemaRefs>
</ds:datastoreItem>
</file>

<file path=customXml/itemProps2.xml><?xml version="1.0" encoding="utf-8"?>
<ds:datastoreItem xmlns:ds="http://schemas.openxmlformats.org/officeDocument/2006/customXml" ds:itemID="{EFDDFE93-9BCA-4E65-A052-9138A223F5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2EA62-8CAB-4C4B-9D34-C2405B522151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506</Words>
  <Application>Microsoft Office PowerPoint</Application>
  <PresentationFormat>Širokozaslonsko</PresentationFormat>
  <Paragraphs>89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IBM Plex Sans</vt:lpstr>
      <vt:lpstr>Arimo</vt:lpstr>
      <vt:lpstr>Arial</vt:lpstr>
      <vt:lpstr>Calibri (MS) Bold</vt:lpstr>
      <vt:lpstr>Calibri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Nina PLESNIK BRDAR Solcava 8.4.2025.pdf</dc:title>
  <cp:lastModifiedBy>Marjeta Benčina</cp:lastModifiedBy>
  <cp:revision>1</cp:revision>
  <dcterms:created xsi:type="dcterms:W3CDTF">2006-08-16T00:00:00Z</dcterms:created>
  <dcterms:modified xsi:type="dcterms:W3CDTF">2025-04-07T18:01:10Z</dcterms:modified>
  <dc:identifier>DAGj-fEDmp8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0x01010030DF2C0AA4D49C4187AEA53546A6EE8C</vt:lpwstr>
  </property>
  <property fmtid="{D5CDD505-2E9C-101B-9397-08002B2CF9AE}" pid="3" name="MediaServiceImageTags">
    <vt:lpwstr/>
  </property>
</Properties>
</file>