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1" r:id="rId3"/>
    <p:sldId id="262" r:id="rId4"/>
    <p:sldId id="264" r:id="rId5"/>
    <p:sldId id="258" r:id="rId6"/>
    <p:sldId id="268" r:id="rId7"/>
    <p:sldId id="259" r:id="rId8"/>
    <p:sldId id="265" r:id="rId9"/>
    <p:sldId id="260" r:id="rId10"/>
    <p:sldId id="263" r:id="rId11"/>
    <p:sldId id="269" r:id="rId12"/>
    <p:sldId id="266" r:id="rId13"/>
    <p:sldId id="267" r:id="rId14"/>
  </p:sldIdLst>
  <p:sldSz cx="12192000" cy="6858000"/>
  <p:notesSz cx="6858000" cy="9144000"/>
  <p:defaultTextStyle>
    <a:defPPr>
      <a:defRPr lang="en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29E7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53091E-6D57-4DD9-AD4E-0506BDCF011A}" v="101" dt="2025-04-07T13:29:06.9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>
        <p:scale>
          <a:sx n="75" d="100"/>
          <a:sy n="75" d="100"/>
        </p:scale>
        <p:origin x="1992" y="18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Kobe" userId="ddbd194c-cd88-41ba-99f9-c847a042a624" providerId="ADAL" clId="{C553091E-6D57-4DD9-AD4E-0506BDCF011A}"/>
    <pc:docChg chg="custSel addSld modSld">
      <pc:chgData name="Ana Kobe" userId="ddbd194c-cd88-41ba-99f9-c847a042a624" providerId="ADAL" clId="{C553091E-6D57-4DD9-AD4E-0506BDCF011A}" dt="2025-04-07T13:29:06.919" v="169" actId="20577"/>
      <pc:docMkLst>
        <pc:docMk/>
      </pc:docMkLst>
      <pc:sldChg chg="modSp">
        <pc:chgData name="Ana Kobe" userId="ddbd194c-cd88-41ba-99f9-c847a042a624" providerId="ADAL" clId="{C553091E-6D57-4DD9-AD4E-0506BDCF011A}" dt="2025-04-07T13:29:06.919" v="169" actId="20577"/>
        <pc:sldMkLst>
          <pc:docMk/>
          <pc:sldMk cId="2468773145" sldId="259"/>
        </pc:sldMkLst>
        <pc:spChg chg="mod">
          <ac:chgData name="Ana Kobe" userId="ddbd194c-cd88-41ba-99f9-c847a042a624" providerId="ADAL" clId="{C553091E-6D57-4DD9-AD4E-0506BDCF011A}" dt="2025-04-07T13:29:06.919" v="169" actId="20577"/>
          <ac:spMkLst>
            <pc:docMk/>
            <pc:sldMk cId="2468773145" sldId="259"/>
            <ac:spMk id="27" creationId="{11B85A6E-7D57-B688-5043-F42B4336D4A5}"/>
          </ac:spMkLst>
        </pc:spChg>
      </pc:sldChg>
      <pc:sldChg chg="modSp mod">
        <pc:chgData name="Ana Kobe" userId="ddbd194c-cd88-41ba-99f9-c847a042a624" providerId="ADAL" clId="{C553091E-6D57-4DD9-AD4E-0506BDCF011A}" dt="2025-04-07T13:11:08.558" v="6" actId="1076"/>
        <pc:sldMkLst>
          <pc:docMk/>
          <pc:sldMk cId="1693167708" sldId="267"/>
        </pc:sldMkLst>
        <pc:spChg chg="mod">
          <ac:chgData name="Ana Kobe" userId="ddbd194c-cd88-41ba-99f9-c847a042a624" providerId="ADAL" clId="{C553091E-6D57-4DD9-AD4E-0506BDCF011A}" dt="2025-04-07T13:11:00.284" v="2" actId="1076"/>
          <ac:spMkLst>
            <pc:docMk/>
            <pc:sldMk cId="1693167708" sldId="267"/>
            <ac:spMk id="4" creationId="{FFF13502-B095-E6A1-A3F9-E843EC4F2F1A}"/>
          </ac:spMkLst>
        </pc:spChg>
        <pc:picChg chg="mod">
          <ac:chgData name="Ana Kobe" userId="ddbd194c-cd88-41ba-99f9-c847a042a624" providerId="ADAL" clId="{C553091E-6D57-4DD9-AD4E-0506BDCF011A}" dt="2025-04-07T13:11:07.006" v="5" actId="1076"/>
          <ac:picMkLst>
            <pc:docMk/>
            <pc:sldMk cId="1693167708" sldId="267"/>
            <ac:picMk id="9218" creationId="{6106C594-D7FB-02C7-0B96-A14859FC843E}"/>
          </ac:picMkLst>
        </pc:picChg>
        <pc:picChg chg="mod">
          <ac:chgData name="Ana Kobe" userId="ddbd194c-cd88-41ba-99f9-c847a042a624" providerId="ADAL" clId="{C553091E-6D57-4DD9-AD4E-0506BDCF011A}" dt="2025-04-07T13:11:08.558" v="6" actId="1076"/>
          <ac:picMkLst>
            <pc:docMk/>
            <pc:sldMk cId="1693167708" sldId="267"/>
            <ac:picMk id="9220" creationId="{F9A05747-843D-A0C6-3C72-24FA2A7C215A}"/>
          </ac:picMkLst>
        </pc:picChg>
      </pc:sldChg>
      <pc:sldChg chg="addSp delSp modSp new mod modAnim">
        <pc:chgData name="Ana Kobe" userId="ddbd194c-cd88-41ba-99f9-c847a042a624" providerId="ADAL" clId="{C553091E-6D57-4DD9-AD4E-0506BDCF011A}" dt="2025-04-07T13:27:12.573" v="100"/>
        <pc:sldMkLst>
          <pc:docMk/>
          <pc:sldMk cId="1491597286" sldId="269"/>
        </pc:sldMkLst>
        <pc:spChg chg="mod">
          <ac:chgData name="Ana Kobe" userId="ddbd194c-cd88-41ba-99f9-c847a042a624" providerId="ADAL" clId="{C553091E-6D57-4DD9-AD4E-0506BDCF011A}" dt="2025-04-07T13:17:30.021" v="52" actId="20577"/>
          <ac:spMkLst>
            <pc:docMk/>
            <pc:sldMk cId="1491597286" sldId="269"/>
            <ac:spMk id="2" creationId="{E3F2D29A-6C6F-E496-07B4-C9DD6CFC0E3C}"/>
          </ac:spMkLst>
        </pc:spChg>
        <pc:spChg chg="del">
          <ac:chgData name="Ana Kobe" userId="ddbd194c-cd88-41ba-99f9-c847a042a624" providerId="ADAL" clId="{C553091E-6D57-4DD9-AD4E-0506BDCF011A}" dt="2025-04-07T13:18:53.863" v="53" actId="478"/>
          <ac:spMkLst>
            <pc:docMk/>
            <pc:sldMk cId="1491597286" sldId="269"/>
            <ac:spMk id="3" creationId="{768D193C-C1E3-856B-CDEF-CCCBB7568559}"/>
          </ac:spMkLst>
        </pc:spChg>
        <pc:spChg chg="add mod">
          <ac:chgData name="Ana Kobe" userId="ddbd194c-cd88-41ba-99f9-c847a042a624" providerId="ADAL" clId="{C553091E-6D57-4DD9-AD4E-0506BDCF011A}" dt="2025-04-07T13:17:20.495" v="25" actId="1076"/>
          <ac:spMkLst>
            <pc:docMk/>
            <pc:sldMk cId="1491597286" sldId="269"/>
            <ac:spMk id="4" creationId="{44F5D32C-F12F-8649-128F-6EA5B2EC45A0}"/>
          </ac:spMkLst>
        </pc:spChg>
        <pc:spChg chg="add del">
          <ac:chgData name="Ana Kobe" userId="ddbd194c-cd88-41ba-99f9-c847a042a624" providerId="ADAL" clId="{C553091E-6D57-4DD9-AD4E-0506BDCF011A}" dt="2025-04-07T13:26:41.348" v="92" actId="478"/>
          <ac:spMkLst>
            <pc:docMk/>
            <pc:sldMk cId="1491597286" sldId="269"/>
            <ac:spMk id="11" creationId="{32E1032F-5C7E-7FF6-74F8-032116C2A982}"/>
          </ac:spMkLst>
        </pc:spChg>
        <pc:picChg chg="add mod ord modCrop">
          <ac:chgData name="Ana Kobe" userId="ddbd194c-cd88-41ba-99f9-c847a042a624" providerId="ADAL" clId="{C553091E-6D57-4DD9-AD4E-0506BDCF011A}" dt="2025-04-07T13:22:19.966" v="87" actId="166"/>
          <ac:picMkLst>
            <pc:docMk/>
            <pc:sldMk cId="1491597286" sldId="269"/>
            <ac:picMk id="6" creationId="{C7F46AFB-C840-22F2-BCB5-EA71EC5A7482}"/>
          </ac:picMkLst>
        </pc:picChg>
        <pc:picChg chg="add mod modCrop">
          <ac:chgData name="Ana Kobe" userId="ddbd194c-cd88-41ba-99f9-c847a042a624" providerId="ADAL" clId="{C553091E-6D57-4DD9-AD4E-0506BDCF011A}" dt="2025-04-07T13:22:04.921" v="83" actId="1076"/>
          <ac:picMkLst>
            <pc:docMk/>
            <pc:sldMk cId="1491597286" sldId="269"/>
            <ac:picMk id="8" creationId="{3D6AF74B-C6B0-97A8-8002-DB3BA6F0A483}"/>
          </ac:picMkLst>
        </pc:picChg>
        <pc:picChg chg="add mod">
          <ac:chgData name="Ana Kobe" userId="ddbd194c-cd88-41ba-99f9-c847a042a624" providerId="ADAL" clId="{C553091E-6D57-4DD9-AD4E-0506BDCF011A}" dt="2025-04-07T13:27:00.129" v="97" actId="1076"/>
          <ac:picMkLst>
            <pc:docMk/>
            <pc:sldMk cId="1491597286" sldId="269"/>
            <ac:picMk id="10" creationId="{8813DDE1-53EF-75F3-5DAE-EBA2783F3EB5}"/>
          </ac:picMkLst>
        </pc:picChg>
        <pc:picChg chg="add mod">
          <ac:chgData name="Ana Kobe" userId="ddbd194c-cd88-41ba-99f9-c847a042a624" providerId="ADAL" clId="{C553091E-6D57-4DD9-AD4E-0506BDCF011A}" dt="2025-04-07T13:27:02.669" v="98" actId="1076"/>
          <ac:picMkLst>
            <pc:docMk/>
            <pc:sldMk cId="1491597286" sldId="269"/>
            <ac:picMk id="13" creationId="{6EB86C60-CD1D-98CB-18EB-C9B6B58F9E35}"/>
          </ac:picMkLst>
        </pc:picChg>
        <pc:picChg chg="add mod">
          <ac:chgData name="Ana Kobe" userId="ddbd194c-cd88-41ba-99f9-c847a042a624" providerId="ADAL" clId="{C553091E-6D57-4DD9-AD4E-0506BDCF011A}" dt="2025-04-07T13:20:32.012" v="76" actId="14100"/>
          <ac:picMkLst>
            <pc:docMk/>
            <pc:sldMk cId="1491597286" sldId="269"/>
            <ac:picMk id="11266" creationId="{D29D8278-BC79-E478-E80F-169E4EB67D7A}"/>
          </ac:picMkLst>
        </pc:picChg>
        <pc:picChg chg="add mod">
          <ac:chgData name="Ana Kobe" userId="ddbd194c-cd88-41ba-99f9-c847a042a624" providerId="ADAL" clId="{C553091E-6D57-4DD9-AD4E-0506BDCF011A}" dt="2025-04-07T13:20:13.867" v="70" actId="1076"/>
          <ac:picMkLst>
            <pc:docMk/>
            <pc:sldMk cId="1491597286" sldId="269"/>
            <ac:picMk id="11268" creationId="{E5BA0A9A-F96C-6C8A-64CC-C3AE743B572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3" name="Označba mest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6F1C5-685E-46EA-843A-7D0BF4F4B57F}" type="datetimeFigureOut">
              <a:rPr lang="sl-SI" smtClean="0"/>
              <a:t>07.04.2025</a:t>
            </a:fld>
            <a:endParaRPr lang="sl-SI"/>
          </a:p>
        </p:txBody>
      </p:sp>
      <p:sp>
        <p:nvSpPr>
          <p:cNvPr id="4" name="Označba mest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l-SI"/>
          </a:p>
        </p:txBody>
      </p:sp>
      <p:sp>
        <p:nvSpPr>
          <p:cNvPr id="5" name="Označba mesta opomb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CED601-AC6B-4790-9B84-8C23548761B1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343573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stranske slik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Označba mesta opomb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l-SI" dirty="0"/>
          </a:p>
        </p:txBody>
      </p:sp>
      <p:sp>
        <p:nvSpPr>
          <p:cNvPr id="4" name="Označba mesta številke diapoz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CED601-AC6B-4790-9B84-8C23548761B1}" type="slidenum">
              <a:rPr lang="sl-SI" smtClean="0"/>
              <a:t>6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74597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AC30697-1819-FFD1-6205-4C0F86DAF5E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E8AC4F-E7C7-3E51-10C8-2D6A78632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662" y="2056439"/>
            <a:ext cx="7010041" cy="2257799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AD955C-55C0-6633-2A9C-F74A5F5F9C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661" y="4432228"/>
            <a:ext cx="7010041" cy="1328308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C0024-C401-8EA2-B659-E03FEEE8C5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18662" y="6374886"/>
            <a:ext cx="4685270" cy="365125"/>
          </a:xfrm>
        </p:spPr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62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FD1CD-437D-7988-FDAB-FEF076E63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73AB1-2CEB-0C4B-23B5-EDDA97458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40A28-2325-FD0C-0FFC-72B29E432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59D00-2378-6259-9E37-167E51D37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D627A-555E-0B24-FDB1-A57E21A5A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427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62553-9915-ECA2-EC58-354319AFA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43B1E0-3776-0147-ADDA-E4DA2B0430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047AE-3633-23E6-8C12-D5DA3DFBA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F521D-8EEE-D562-69EC-5B8E3D8E8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E176B-9ED0-3AE9-2286-0A8DF7F06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45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67C7-1444-C40C-38B6-A20663741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8FCF0-7E2B-F95A-72C3-F2E90EDE2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50073"/>
            <a:ext cx="5181600" cy="4026889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C4EA9-06CF-B642-8642-914921527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0073"/>
            <a:ext cx="5181600" cy="4026890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75157D-F3C5-6B24-CFB5-C9D65DEE4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BE8177-1BF0-24CD-F08C-C334F1221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41533-4C42-0ADD-9E03-0C122B54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9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2C6AC-3E24-01D5-40CC-D3C63D99B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325563"/>
            <a:ext cx="8069750" cy="676232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ACA1E-0624-D5A8-EA80-B5603FE26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01795"/>
            <a:ext cx="5157787" cy="50328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9C9F8-EA72-A6BE-C631-54ADF82B6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A89723-F6C7-A15C-F08A-AA04687924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01795"/>
            <a:ext cx="5183188" cy="50328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81FF35-836C-0662-668D-D044538466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46F1DA-08DD-2DC8-83D6-8BC6A8526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30FB04-0A5A-1DAC-6055-5188E0D02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D5D385-1E97-2980-B0F0-C3AB0CBD9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46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106C8-F342-925C-355A-87ADB9167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173212-6D85-6255-48D4-84209E921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6F12AF-0C3A-9D21-EAEA-84C3ECA2C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8A9B5-454D-A794-0EC2-B9F676972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50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703A41-4CC4-82DB-C175-E9AB796BC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F0258B-89A9-334D-A588-262325503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320E53-518D-5BF7-A997-791A18F57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4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8DAA1-186B-2F91-8DD4-AB5BEE525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35676"/>
            <a:ext cx="3932237" cy="92675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E6D2A-1E35-210E-F292-190F2C244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248930"/>
            <a:ext cx="6172200" cy="36121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E98CF9-B5A2-4973-DDE8-B3B084090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48930"/>
            <a:ext cx="3932237" cy="362005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C444C9-B434-E007-3FE0-60686E386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8C3289-FBFE-E864-BE40-B8E9C6657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483AD5-480D-BDC3-D609-7554E6CEB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354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B387B-E97F-25B5-54DF-1CDD562DA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149177"/>
            <a:ext cx="3932237" cy="106268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71B065-6DB4-D683-5E04-77D7CF7420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2335427"/>
            <a:ext cx="6172200" cy="35256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1C4C6D-22BB-95DE-74EF-1AB0472578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35426"/>
            <a:ext cx="3932237" cy="35335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E64A96-2ECA-A84D-705E-A846E0806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A27274-18FF-FD20-9AB3-0EF3B5B10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F534D-0EE2-E050-E6FC-FE676DC02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19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C9382-4CBC-AAFD-DE1C-D2CE7E7AB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4587"/>
            <a:ext cx="8083378" cy="546100"/>
          </a:xfrm>
        </p:spPr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507C5E-72B5-0635-ECF6-2450538FFD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2248930"/>
            <a:ext cx="10515600" cy="39280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468B1-460B-270F-9C23-FE153319D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53163-AF56-FF3C-63D9-ADF6130F1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891B4-D54D-5F30-2C6A-417A013B5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096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2CF67-CBAB-FEED-AC83-36A3169DC4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10368" y="2335427"/>
            <a:ext cx="2543432" cy="3841536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D123A7-014F-234F-4807-B9DE93216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173891"/>
            <a:ext cx="7734300" cy="500307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D2AF6-714A-F6B9-9157-D2409E8B1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DD5A8-06B6-BF46-9E32-FD6EE058DC5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A642A-6886-9256-EDE8-002CEC0F9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0DC8F-3DA1-555C-E1D2-ADBCDE5DC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2C1DF-DFD8-7044-BD40-66948C2F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89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CB18FBE-431E-B3E0-D520-49950FC89909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D9CDF0-4AF2-7963-6013-CC52AE400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4587"/>
            <a:ext cx="8153400" cy="546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4E6D0-25A7-58B9-0FDD-76E59D9BD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92215"/>
            <a:ext cx="10515600" cy="39847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40C37B-C603-DD57-50FF-5E2DC4CA42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8B8DD5A8-06B6-BF46-9E32-FD6EE058DC53}" type="datetimeFigureOut">
              <a:rPr lang="en-GB" smtClean="0"/>
              <a:pPr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2A1EA-44F3-9A10-AD6F-D059B51068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B0C83-0062-5E2F-4378-711FD76FBE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F1E2C1DF-DFD8-7044-BD40-66948C2FB31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347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6.jp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13" Type="http://schemas.openxmlformats.org/officeDocument/2006/relationships/image" Target="../media/image58.jpg"/><Relationship Id="rId18" Type="http://schemas.openxmlformats.org/officeDocument/2006/relationships/image" Target="../media/image63.jpg"/><Relationship Id="rId3" Type="http://schemas.openxmlformats.org/officeDocument/2006/relationships/image" Target="../media/image48.jpg"/><Relationship Id="rId21" Type="http://schemas.openxmlformats.org/officeDocument/2006/relationships/image" Target="../media/image66.jpg"/><Relationship Id="rId7" Type="http://schemas.openxmlformats.org/officeDocument/2006/relationships/image" Target="../media/image52.jpg"/><Relationship Id="rId12" Type="http://schemas.openxmlformats.org/officeDocument/2006/relationships/image" Target="../media/image57.jpg"/><Relationship Id="rId17" Type="http://schemas.openxmlformats.org/officeDocument/2006/relationships/image" Target="../media/image62.jpg"/><Relationship Id="rId2" Type="http://schemas.openxmlformats.org/officeDocument/2006/relationships/image" Target="../media/image47.jpg"/><Relationship Id="rId16" Type="http://schemas.openxmlformats.org/officeDocument/2006/relationships/image" Target="../media/image61.jpg"/><Relationship Id="rId20" Type="http://schemas.openxmlformats.org/officeDocument/2006/relationships/image" Target="../media/image6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g"/><Relationship Id="rId11" Type="http://schemas.openxmlformats.org/officeDocument/2006/relationships/image" Target="../media/image56.jpg"/><Relationship Id="rId5" Type="http://schemas.openxmlformats.org/officeDocument/2006/relationships/image" Target="../media/image50.jpg"/><Relationship Id="rId15" Type="http://schemas.openxmlformats.org/officeDocument/2006/relationships/image" Target="../media/image60.jpg"/><Relationship Id="rId10" Type="http://schemas.openxmlformats.org/officeDocument/2006/relationships/image" Target="../media/image55.jpg"/><Relationship Id="rId19" Type="http://schemas.openxmlformats.org/officeDocument/2006/relationships/image" Target="../media/image64.jpg"/><Relationship Id="rId4" Type="http://schemas.openxmlformats.org/officeDocument/2006/relationships/image" Target="../media/image49.jpg"/><Relationship Id="rId9" Type="http://schemas.openxmlformats.org/officeDocument/2006/relationships/image" Target="../media/image54.jpg"/><Relationship Id="rId14" Type="http://schemas.openxmlformats.org/officeDocument/2006/relationships/image" Target="../media/image5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07013-9CC2-F084-3C5F-C0630A8A66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202" y="4781550"/>
            <a:ext cx="6649124" cy="1943100"/>
          </a:xfrm>
        </p:spPr>
        <p:txBody>
          <a:bodyPr>
            <a:normAutofit fontScale="90000"/>
          </a:bodyPr>
          <a:lstStyle/>
          <a:p>
            <a:r>
              <a:rPr lang="sl-SI" dirty="0">
                <a:solidFill>
                  <a:srgbClr val="002060"/>
                </a:solidFill>
              </a:rPr>
              <a:t>Mestna občina Nova Gorica</a:t>
            </a:r>
            <a:br>
              <a:rPr lang="sl-SI" dirty="0"/>
            </a:br>
            <a:r>
              <a:rPr lang="sl-SI" dirty="0"/>
              <a:t>Trajnostna mobilnost v času EPK 2025</a:t>
            </a:r>
            <a:endParaRPr lang="en-GB" dirty="0"/>
          </a:p>
        </p:txBody>
      </p:sp>
      <p:pic>
        <p:nvPicPr>
          <p:cNvPr id="7170" name="Picture 2" descr="Odprtje novogoriško-goriške EPK je mimo, kaj sledi? - Robin">
            <a:extLst>
              <a:ext uri="{FF2B5EF4-FFF2-40B4-BE49-F238E27FC236}">
                <a16:creationId xmlns:a16="http://schemas.microsoft.com/office/drawing/2014/main" id="{CC779D20-602E-E6A1-5BF7-8E33D7C4E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26" y="1630893"/>
            <a:ext cx="3023274" cy="201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343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E7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0CC1313-FBBB-1514-E36F-84395F1B7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sl-SI" dirty="0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55693D73-334B-2CEF-ACC5-B9A019F8B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49D26371-2246-7591-D443-07E2364E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311" t="14185" r="1022" b="9930"/>
          <a:stretch/>
        </p:blipFill>
        <p:spPr>
          <a:xfrm>
            <a:off x="-403357" y="1141204"/>
            <a:ext cx="12595357" cy="5256150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8FF8783B-FD06-5461-5ECC-CD20607731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501" r="62820" b="5910"/>
          <a:stretch/>
        </p:blipFill>
        <p:spPr>
          <a:xfrm>
            <a:off x="7762672" y="-3171"/>
            <a:ext cx="4429328" cy="1206230"/>
          </a:xfrm>
          <a:prstGeom prst="rect">
            <a:avLst/>
          </a:prstGeom>
        </p:spPr>
      </p:pic>
      <p:pic>
        <p:nvPicPr>
          <p:cNvPr id="9" name="Slika 8">
            <a:extLst>
              <a:ext uri="{FF2B5EF4-FFF2-40B4-BE49-F238E27FC236}">
                <a16:creationId xmlns:a16="http://schemas.microsoft.com/office/drawing/2014/main" id="{EFD7C5B2-0F25-F29F-C9F9-C8D3E43DB8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955" r="76330" b="74846"/>
          <a:stretch/>
        </p:blipFill>
        <p:spPr>
          <a:xfrm>
            <a:off x="0" y="6021422"/>
            <a:ext cx="2885872" cy="83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9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DC77C24-6E24-9DA0-1A18-E2A71AE8F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72" y="1149632"/>
            <a:ext cx="8981995" cy="546100"/>
          </a:xfrm>
        </p:spPr>
        <p:txBody>
          <a:bodyPr>
            <a:normAutofit fontScale="90000"/>
          </a:bodyPr>
          <a:lstStyle/>
          <a:p>
            <a:r>
              <a:rPr lang="sl-SI" dirty="0"/>
              <a:t>Otvoritev EPK od postaje do postaje</a:t>
            </a:r>
          </a:p>
        </p:txBody>
      </p:sp>
      <p:pic>
        <p:nvPicPr>
          <p:cNvPr id="5122" name="Picture 2" descr="FOTO, VIDEO) EPK: “Nova Gorica in Gorica praznujeta začetek nečesa velikega  in lepega” - Primorske novice">
            <a:extLst>
              <a:ext uri="{FF2B5EF4-FFF2-40B4-BE49-F238E27FC236}">
                <a16:creationId xmlns:a16="http://schemas.microsoft.com/office/drawing/2014/main" id="{D432D8E7-E4AA-A0E3-E4B6-3451689584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5" y="1697637"/>
            <a:ext cx="3542339" cy="235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Zgodovinski dan za Slovenijo - Dogajanje in novice iz sveta in tujine -  Si21 - prvi slovenski portal">
            <a:extLst>
              <a:ext uri="{FF2B5EF4-FFF2-40B4-BE49-F238E27FC236}">
                <a16:creationId xmlns:a16="http://schemas.microsoft.com/office/drawing/2014/main" id="{003F92A7-1707-3FBA-6BB2-DFAC498A7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754" y="1695732"/>
            <a:ext cx="3544547" cy="235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Odločitev, da Nova Gorica kandidira za EPK, je bila moja najtežja politična  odločitev&quot; - Robin">
            <a:extLst>
              <a:ext uri="{FF2B5EF4-FFF2-40B4-BE49-F238E27FC236}">
                <a16:creationId xmlns:a16="http://schemas.microsoft.com/office/drawing/2014/main" id="{73B413C0-2B8A-2194-6613-C764FEF98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924" y="1695732"/>
            <a:ext cx="3542339" cy="236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Nova Gorica čaka na povorko iz Gorice">
            <a:extLst>
              <a:ext uri="{FF2B5EF4-FFF2-40B4-BE49-F238E27FC236}">
                <a16:creationId xmlns:a16="http://schemas.microsoft.com/office/drawing/2014/main" id="{B83A7A25-6E8F-E152-E3F8-C8808E82B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5" y="4253585"/>
            <a:ext cx="3539484" cy="235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lovenska deklica in italijanski deček s pritiskom na gumb in ob pesmi  'Insieme' odprla EPK | 24ur.com">
            <a:extLst>
              <a:ext uri="{FF2B5EF4-FFF2-40B4-BE49-F238E27FC236}">
                <a16:creationId xmlns:a16="http://schemas.microsoft.com/office/drawing/2014/main" id="{D876D856-A86D-DAF3-F6F9-72E1668EA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756" y="4253585"/>
            <a:ext cx="3541123" cy="235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>
            <a:extLst>
              <a:ext uri="{FF2B5EF4-FFF2-40B4-BE49-F238E27FC236}">
                <a16:creationId xmlns:a16="http://schemas.microsoft.com/office/drawing/2014/main" id="{EC658163-A86F-64D5-24EA-79FE2601E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924" y="4253584"/>
            <a:ext cx="3539485" cy="235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6104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6983D4B-AE00-6E4B-0748-7AED9CCD5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sl-SI" dirty="0"/>
          </a:p>
        </p:txBody>
      </p:sp>
      <p:sp>
        <p:nvSpPr>
          <p:cNvPr id="3" name="Označba mesta vsebine 2">
            <a:extLst>
              <a:ext uri="{FF2B5EF4-FFF2-40B4-BE49-F238E27FC236}">
                <a16:creationId xmlns:a16="http://schemas.microsoft.com/office/drawing/2014/main" id="{AF220AC3-9AA1-B2B3-1DD6-6ED2E98AD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911" y="3936412"/>
            <a:ext cx="3834171" cy="2679150"/>
          </a:xfrm>
        </p:spPr>
        <p:txBody>
          <a:bodyPr>
            <a:normAutofit/>
          </a:bodyPr>
          <a:lstStyle/>
          <a:p>
            <a:r>
              <a:rPr lang="sl-SI" dirty="0" err="1"/>
              <a:t>Mobilnostni</a:t>
            </a:r>
            <a:r>
              <a:rPr lang="sl-SI" dirty="0"/>
              <a:t> načrt</a:t>
            </a:r>
          </a:p>
          <a:p>
            <a:r>
              <a:rPr lang="sl-SI" dirty="0"/>
              <a:t>vzpostavitev P+R</a:t>
            </a:r>
          </a:p>
          <a:p>
            <a:r>
              <a:rPr lang="sl-SI" dirty="0" err="1"/>
              <a:t>shuttle</a:t>
            </a:r>
            <a:r>
              <a:rPr lang="sl-SI" dirty="0"/>
              <a:t> </a:t>
            </a:r>
          </a:p>
          <a:p>
            <a:r>
              <a:rPr lang="sl-SI" dirty="0"/>
              <a:t>usmerjevalne table</a:t>
            </a:r>
          </a:p>
          <a:p>
            <a:r>
              <a:rPr lang="sl-SI" dirty="0"/>
              <a:t>160 rediteljev</a:t>
            </a:r>
          </a:p>
          <a:p>
            <a:pPr marL="0" indent="0">
              <a:buNone/>
            </a:pPr>
            <a:endParaRPr lang="sl-SI" dirty="0"/>
          </a:p>
          <a:p>
            <a:pPr marL="0" indent="0">
              <a:buNone/>
            </a:pPr>
            <a:endParaRPr lang="sl-SI" dirty="0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F8787F03-9FB3-BBB4-3AF4-225A058B9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017" t="7954" r="22857" b="23474"/>
          <a:stretch/>
        </p:blipFill>
        <p:spPr>
          <a:xfrm>
            <a:off x="290911" y="1257263"/>
            <a:ext cx="3134431" cy="2679150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0436F6BE-3EA0-E506-EA23-0A3C3A3B6C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43" t="6947" r="27837" b="5435"/>
          <a:stretch/>
        </p:blipFill>
        <p:spPr>
          <a:xfrm>
            <a:off x="4053767" y="1323872"/>
            <a:ext cx="3755107" cy="5225077"/>
          </a:xfrm>
          <a:prstGeom prst="rect">
            <a:avLst/>
          </a:prstGeom>
        </p:spPr>
      </p:pic>
      <p:pic>
        <p:nvPicPr>
          <p:cNvPr id="9" name="Slika 8">
            <a:extLst>
              <a:ext uri="{FF2B5EF4-FFF2-40B4-BE49-F238E27FC236}">
                <a16:creationId xmlns:a16="http://schemas.microsoft.com/office/drawing/2014/main" id="{8E877303-63BB-79AC-9E5D-3E99DFE43E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131" t="7282" r="28533" b="8143"/>
          <a:stretch/>
        </p:blipFill>
        <p:spPr>
          <a:xfrm>
            <a:off x="7848203" y="1257263"/>
            <a:ext cx="3834171" cy="5471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138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>
            <a:extLst>
              <a:ext uri="{FF2B5EF4-FFF2-40B4-BE49-F238E27FC236}">
                <a16:creationId xmlns:a16="http://schemas.microsoft.com/office/drawing/2014/main" id="{9186DACA-0897-C61B-589B-0231DCE8DB5B}"/>
              </a:ext>
            </a:extLst>
          </p:cNvPr>
          <p:cNvGrpSpPr/>
          <p:nvPr/>
        </p:nvGrpSpPr>
        <p:grpSpPr>
          <a:xfrm>
            <a:off x="291300" y="1275338"/>
            <a:ext cx="4241937" cy="2386090"/>
            <a:chOff x="291300" y="1275338"/>
            <a:chExt cx="4241937" cy="2386090"/>
          </a:xfrm>
        </p:grpSpPr>
        <p:pic>
          <p:nvPicPr>
            <p:cNvPr id="1028" name="Picture 4" descr="Čezmejni avtobusni liniji med Novo Gorico in Gorico v letu EPK 2025 | I  feel Slovenia">
              <a:extLst>
                <a:ext uri="{FF2B5EF4-FFF2-40B4-BE49-F238E27FC236}">
                  <a16:creationId xmlns:a16="http://schemas.microsoft.com/office/drawing/2014/main" id="{C487CE16-D849-3C18-0BAC-9E13AAB69CA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300" y="1275338"/>
              <a:ext cx="4241937" cy="2386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PoljeZBesedilom 16">
              <a:extLst>
                <a:ext uri="{FF2B5EF4-FFF2-40B4-BE49-F238E27FC236}">
                  <a16:creationId xmlns:a16="http://schemas.microsoft.com/office/drawing/2014/main" id="{349BE8B4-7237-F0BB-398B-8648D5644B2F}"/>
                </a:ext>
              </a:extLst>
            </p:cNvPr>
            <p:cNvSpPr txBox="1"/>
            <p:nvPr/>
          </p:nvSpPr>
          <p:spPr>
            <a:xfrm>
              <a:off x="291300" y="1275338"/>
              <a:ext cx="4241937" cy="646331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dirty="0">
                  <a:solidFill>
                    <a:schemeClr val="bg1"/>
                  </a:solidFill>
                </a:rPr>
                <a:t>Mednarodna linija (večje frekvenca, dodatna linija</a:t>
              </a:r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B9F4A45F-F431-AF8B-CDED-F131DC33BD43}"/>
              </a:ext>
            </a:extLst>
          </p:cNvPr>
          <p:cNvGrpSpPr/>
          <p:nvPr/>
        </p:nvGrpSpPr>
        <p:grpSpPr>
          <a:xfrm>
            <a:off x="4660643" y="1275338"/>
            <a:ext cx="3621372" cy="2405771"/>
            <a:chOff x="5279750" y="330326"/>
            <a:chExt cx="3621372" cy="2405771"/>
          </a:xfrm>
        </p:grpSpPr>
        <p:pic>
          <p:nvPicPr>
            <p:cNvPr id="1026" name="Picture 2" descr="Gorici povezuje v EPK barvo &quot;preoblečeni&quot; mini avtobus - Robin">
              <a:extLst>
                <a:ext uri="{FF2B5EF4-FFF2-40B4-BE49-F238E27FC236}">
                  <a16:creationId xmlns:a16="http://schemas.microsoft.com/office/drawing/2014/main" id="{DE096FA4-23CF-529A-8D3C-6E814DA86E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9750" y="341190"/>
              <a:ext cx="3592360" cy="23949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PoljeZBesedilom 17">
              <a:extLst>
                <a:ext uri="{FF2B5EF4-FFF2-40B4-BE49-F238E27FC236}">
                  <a16:creationId xmlns:a16="http://schemas.microsoft.com/office/drawing/2014/main" id="{8EF863E3-FC87-77BD-467B-DF362A73469A}"/>
                </a:ext>
              </a:extLst>
            </p:cNvPr>
            <p:cNvSpPr txBox="1"/>
            <p:nvPr/>
          </p:nvSpPr>
          <p:spPr>
            <a:xfrm>
              <a:off x="5308762" y="330326"/>
              <a:ext cx="3592360" cy="36933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b="0" i="0" u="none" strike="noStrike" dirty="0">
                  <a:solidFill>
                    <a:schemeClr val="bg1"/>
                  </a:solidFill>
                  <a:effectLst/>
                  <a:latin typeface="Google Sans"/>
                </a:rPr>
                <a:t>Hop-on Hop-</a:t>
              </a:r>
              <a:r>
                <a:rPr lang="sl-SI" b="0" i="0" u="none" strike="noStrike" dirty="0" err="1">
                  <a:solidFill>
                    <a:schemeClr val="bg1"/>
                  </a:solidFill>
                  <a:effectLst/>
                  <a:latin typeface="Google Sans"/>
                </a:rPr>
                <a:t>off</a:t>
              </a:r>
              <a:r>
                <a:rPr lang="sl-SI" b="0" i="0" u="none" strike="noStrike" dirty="0">
                  <a:solidFill>
                    <a:schemeClr val="bg1"/>
                  </a:solidFill>
                  <a:effectLst/>
                  <a:latin typeface="Google Sans"/>
                </a:rPr>
                <a:t> Bus</a:t>
              </a:r>
              <a:endParaRPr lang="sl-SI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01638B99-A421-4156-482D-837FDE86EA80}"/>
              </a:ext>
            </a:extLst>
          </p:cNvPr>
          <p:cNvGrpSpPr/>
          <p:nvPr/>
        </p:nvGrpSpPr>
        <p:grpSpPr>
          <a:xfrm>
            <a:off x="8380409" y="1275338"/>
            <a:ext cx="3608793" cy="2386090"/>
            <a:chOff x="8380409" y="1275338"/>
            <a:chExt cx="3608793" cy="2386090"/>
          </a:xfrm>
        </p:grpSpPr>
        <p:pic>
          <p:nvPicPr>
            <p:cNvPr id="1030" name="Picture 6" descr="Opis slike ni na voljo.">
              <a:extLst>
                <a:ext uri="{FF2B5EF4-FFF2-40B4-BE49-F238E27FC236}">
                  <a16:creationId xmlns:a16="http://schemas.microsoft.com/office/drawing/2014/main" id="{7EF41062-519B-371C-03CF-620F0BB11E9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841"/>
            <a:stretch/>
          </p:blipFill>
          <p:spPr bwMode="auto">
            <a:xfrm>
              <a:off x="8380409" y="1275338"/>
              <a:ext cx="3608793" cy="2386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PoljeZBesedilom 18">
              <a:extLst>
                <a:ext uri="{FF2B5EF4-FFF2-40B4-BE49-F238E27FC236}">
                  <a16:creationId xmlns:a16="http://schemas.microsoft.com/office/drawing/2014/main" id="{2A5CECF9-31B6-4F9F-F7F4-550CEE8B5DEE}"/>
                </a:ext>
              </a:extLst>
            </p:cNvPr>
            <p:cNvSpPr txBox="1"/>
            <p:nvPr/>
          </p:nvSpPr>
          <p:spPr>
            <a:xfrm>
              <a:off x="8380409" y="1275338"/>
              <a:ext cx="3592360" cy="36933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b="0" i="0" u="none" strike="noStrike" dirty="0">
                  <a:solidFill>
                    <a:schemeClr val="bg1"/>
                  </a:solidFill>
                  <a:effectLst/>
                  <a:latin typeface="Google Sans"/>
                </a:rPr>
                <a:t>Prenova AP</a:t>
              </a:r>
              <a:endParaRPr lang="sl-SI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>
            <a:extLst>
              <a:ext uri="{FF2B5EF4-FFF2-40B4-BE49-F238E27FC236}">
                <a16:creationId xmlns:a16="http://schemas.microsoft.com/office/drawing/2014/main" id="{C7BA1A3C-08F3-E0D4-920C-733321446BE6}"/>
              </a:ext>
            </a:extLst>
          </p:cNvPr>
          <p:cNvGrpSpPr/>
          <p:nvPr/>
        </p:nvGrpSpPr>
        <p:grpSpPr>
          <a:xfrm>
            <a:off x="7630568" y="3872753"/>
            <a:ext cx="4358633" cy="2717558"/>
            <a:chOff x="7630568" y="3872753"/>
            <a:chExt cx="4358633" cy="2717558"/>
          </a:xfrm>
        </p:grpSpPr>
        <p:pic>
          <p:nvPicPr>
            <p:cNvPr id="13" name="Slika 12" descr="Slika, ki vsebuje besede na prostem, nebo, tla, oblak&#10;&#10;Vsebina, ustvarjena z umetno inteligenco, morda ni pravilna.">
              <a:extLst>
                <a:ext uri="{FF2B5EF4-FFF2-40B4-BE49-F238E27FC236}">
                  <a16:creationId xmlns:a16="http://schemas.microsoft.com/office/drawing/2014/main" id="{06475322-BEC2-E9E7-7FD2-516DCA2C77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34030" t="46989" r="30187" b="13384"/>
            <a:stretch/>
          </p:blipFill>
          <p:spPr>
            <a:xfrm>
              <a:off x="7630568" y="3872753"/>
              <a:ext cx="4358633" cy="2717558"/>
            </a:xfrm>
            <a:prstGeom prst="rect">
              <a:avLst/>
            </a:prstGeom>
          </p:spPr>
        </p:pic>
        <p:sp>
          <p:nvSpPr>
            <p:cNvPr id="20" name="PoljeZBesedilom 19">
              <a:extLst>
                <a:ext uri="{FF2B5EF4-FFF2-40B4-BE49-F238E27FC236}">
                  <a16:creationId xmlns:a16="http://schemas.microsoft.com/office/drawing/2014/main" id="{08460602-2D76-CB3E-D046-DCB4F891E3CE}"/>
                </a:ext>
              </a:extLst>
            </p:cNvPr>
            <p:cNvSpPr txBox="1"/>
            <p:nvPr/>
          </p:nvSpPr>
          <p:spPr>
            <a:xfrm>
              <a:off x="7638783" y="6220979"/>
              <a:ext cx="4342201" cy="36933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b="0" i="0" u="none" strike="noStrike" dirty="0">
                  <a:solidFill>
                    <a:schemeClr val="bg1"/>
                  </a:solidFill>
                  <a:effectLst/>
                  <a:latin typeface="Google Sans"/>
                </a:rPr>
                <a:t>Nova postajališča MPP</a:t>
              </a:r>
              <a:endParaRPr lang="sl-SI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F0177764-3A66-C014-AA24-460E7CB6C355}"/>
              </a:ext>
            </a:extLst>
          </p:cNvPr>
          <p:cNvGrpSpPr/>
          <p:nvPr/>
        </p:nvGrpSpPr>
        <p:grpSpPr>
          <a:xfrm>
            <a:off x="3204227" y="3813488"/>
            <a:ext cx="4241938" cy="2788031"/>
            <a:chOff x="3204227" y="3813488"/>
            <a:chExt cx="4241938" cy="2788031"/>
          </a:xfrm>
        </p:grpSpPr>
        <p:pic>
          <p:nvPicPr>
            <p:cNvPr id="9" name="Slika 8">
              <a:extLst>
                <a:ext uri="{FF2B5EF4-FFF2-40B4-BE49-F238E27FC236}">
                  <a16:creationId xmlns:a16="http://schemas.microsoft.com/office/drawing/2014/main" id="{5DE59F3B-70D6-349C-5A85-F4DEFFFB84F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57" t="10554" r="25898" b="4089"/>
            <a:stretch/>
          </p:blipFill>
          <p:spPr>
            <a:xfrm>
              <a:off x="3204228" y="3813488"/>
              <a:ext cx="4241937" cy="2776823"/>
            </a:xfrm>
            <a:prstGeom prst="rect">
              <a:avLst/>
            </a:prstGeom>
          </p:spPr>
        </p:pic>
        <p:sp>
          <p:nvSpPr>
            <p:cNvPr id="21" name="PoljeZBesedilom 20">
              <a:extLst>
                <a:ext uri="{FF2B5EF4-FFF2-40B4-BE49-F238E27FC236}">
                  <a16:creationId xmlns:a16="http://schemas.microsoft.com/office/drawing/2014/main" id="{FBAE5C49-4393-DDEE-0B44-2065CB1A5B6D}"/>
                </a:ext>
              </a:extLst>
            </p:cNvPr>
            <p:cNvSpPr txBox="1"/>
            <p:nvPr/>
          </p:nvSpPr>
          <p:spPr>
            <a:xfrm>
              <a:off x="3204227" y="6232187"/>
              <a:ext cx="4241937" cy="36933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b="0" i="0" u="none" strike="noStrike" dirty="0">
                  <a:solidFill>
                    <a:schemeClr val="bg1"/>
                  </a:solidFill>
                  <a:effectLst/>
                  <a:latin typeface="Google Sans"/>
                </a:rPr>
                <a:t>Sinhronizacija voznih redov MPP</a:t>
              </a:r>
              <a:endParaRPr lang="sl-SI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F23B2133-214F-7BB7-9788-80385756D253}"/>
              </a:ext>
            </a:extLst>
          </p:cNvPr>
          <p:cNvGrpSpPr/>
          <p:nvPr/>
        </p:nvGrpSpPr>
        <p:grpSpPr>
          <a:xfrm>
            <a:off x="291300" y="3813489"/>
            <a:ext cx="2797682" cy="2788030"/>
            <a:chOff x="291300" y="3813489"/>
            <a:chExt cx="2797682" cy="2788030"/>
          </a:xfrm>
        </p:grpSpPr>
        <p:pic>
          <p:nvPicPr>
            <p:cNvPr id="11" name="Slika 10">
              <a:extLst>
                <a:ext uri="{FF2B5EF4-FFF2-40B4-BE49-F238E27FC236}">
                  <a16:creationId xmlns:a16="http://schemas.microsoft.com/office/drawing/2014/main" id="{E6C7C22C-3340-32C3-B574-064AF47B3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35672" t="18080" r="27204" b="16414"/>
            <a:stretch/>
          </p:blipFill>
          <p:spPr>
            <a:xfrm>
              <a:off x="291300" y="3813489"/>
              <a:ext cx="2797682" cy="2776823"/>
            </a:xfrm>
            <a:prstGeom prst="rect">
              <a:avLst/>
            </a:prstGeom>
          </p:spPr>
        </p:pic>
        <p:sp>
          <p:nvSpPr>
            <p:cNvPr id="22" name="PoljeZBesedilom 21">
              <a:extLst>
                <a:ext uri="{FF2B5EF4-FFF2-40B4-BE49-F238E27FC236}">
                  <a16:creationId xmlns:a16="http://schemas.microsoft.com/office/drawing/2014/main" id="{49326B11-22F3-7756-B184-0F26BF95DD18}"/>
                </a:ext>
              </a:extLst>
            </p:cNvPr>
            <p:cNvSpPr txBox="1"/>
            <p:nvPr/>
          </p:nvSpPr>
          <p:spPr>
            <a:xfrm>
              <a:off x="291300" y="6220979"/>
              <a:ext cx="2797682" cy="380540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>
              <a:spAutoFit/>
            </a:bodyPr>
            <a:lstStyle/>
            <a:p>
              <a:r>
                <a:rPr lang="sl-SI" dirty="0">
                  <a:solidFill>
                    <a:schemeClr val="bg1"/>
                  </a:solidFill>
                </a:rPr>
                <a:t>Nova podoba voznih redov</a:t>
              </a:r>
            </a:p>
          </p:txBody>
        </p:sp>
      </p:grpSp>
      <p:sp>
        <p:nvSpPr>
          <p:cNvPr id="29" name="PoljeZBesedilom 28">
            <a:extLst>
              <a:ext uri="{FF2B5EF4-FFF2-40B4-BE49-F238E27FC236}">
                <a16:creationId xmlns:a16="http://schemas.microsoft.com/office/drawing/2014/main" id="{523AF9C6-A3BA-0BD9-AF52-47972F6BA66F}"/>
              </a:ext>
            </a:extLst>
          </p:cNvPr>
          <p:cNvSpPr txBox="1"/>
          <p:nvPr/>
        </p:nvSpPr>
        <p:spPr>
          <a:xfrm>
            <a:off x="6215010" y="-155442"/>
            <a:ext cx="20670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sl-SI" sz="1600" dirty="0">
              <a:solidFill>
                <a:srgbClr val="002060"/>
              </a:solidFill>
            </a:endParaRPr>
          </a:p>
          <a:p>
            <a:pPr algn="ctr"/>
            <a:r>
              <a:rPr lang="sl-SI" sz="4400" dirty="0">
                <a:solidFill>
                  <a:srgbClr val="002060"/>
                </a:solidFill>
              </a:rPr>
              <a:t>/ JPP</a:t>
            </a:r>
          </a:p>
        </p:txBody>
      </p:sp>
    </p:spTree>
    <p:extLst>
      <p:ext uri="{BB962C8B-B14F-4D97-AF65-F5344CB8AC3E}">
        <p14:creationId xmlns:p14="http://schemas.microsoft.com/office/powerpoint/2010/main" val="2933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8. februarja bo pripeljal čezmejni vlak">
            <a:extLst>
              <a:ext uri="{FF2B5EF4-FFF2-40B4-BE49-F238E27FC236}">
                <a16:creationId xmlns:a16="http://schemas.microsoft.com/office/drawing/2014/main" id="{0EA3E889-0C85-3F49-86E5-F12456C92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98" y="1970687"/>
            <a:ext cx="51816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Vlak Italijanski Postaja Ng 2025 Marusic">
            <a:extLst>
              <a:ext uri="{FF2B5EF4-FFF2-40B4-BE49-F238E27FC236}">
                <a16:creationId xmlns:a16="http://schemas.microsoft.com/office/drawing/2014/main" id="{6CC11BBC-D80A-F681-3F45-7B504C09F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202" y="1943170"/>
            <a:ext cx="4413250" cy="294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ljeZBesedilom 3">
            <a:extLst>
              <a:ext uri="{FF2B5EF4-FFF2-40B4-BE49-F238E27FC236}">
                <a16:creationId xmlns:a16="http://schemas.microsoft.com/office/drawing/2014/main" id="{C2A4A658-8C50-6515-78F3-1517B4DC2B94}"/>
              </a:ext>
            </a:extLst>
          </p:cNvPr>
          <p:cNvSpPr txBox="1"/>
          <p:nvPr/>
        </p:nvSpPr>
        <p:spPr>
          <a:xfrm>
            <a:off x="711198" y="1601355"/>
            <a:ext cx="5181600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Povezava med Novo Gorico in Gorico</a:t>
            </a:r>
          </a:p>
        </p:txBody>
      </p:sp>
      <p:sp>
        <p:nvSpPr>
          <p:cNvPr id="8" name="PoljeZBesedilom 7">
            <a:extLst>
              <a:ext uri="{FF2B5EF4-FFF2-40B4-BE49-F238E27FC236}">
                <a16:creationId xmlns:a16="http://schemas.microsoft.com/office/drawing/2014/main" id="{F0494DE3-43E9-381B-055B-7DF9A676B27A}"/>
              </a:ext>
            </a:extLst>
          </p:cNvPr>
          <p:cNvSpPr txBox="1"/>
          <p:nvPr/>
        </p:nvSpPr>
        <p:spPr>
          <a:xfrm>
            <a:off x="6299202" y="1573838"/>
            <a:ext cx="4413250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Vlak iz Benetk</a:t>
            </a:r>
          </a:p>
        </p:txBody>
      </p:sp>
    </p:spTree>
    <p:extLst>
      <p:ext uri="{BB962C8B-B14F-4D97-AF65-F5344CB8AC3E}">
        <p14:creationId xmlns:p14="http://schemas.microsoft.com/office/powerpoint/2010/main" val="867348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ljeZBesedilom 5">
            <a:extLst>
              <a:ext uri="{FF2B5EF4-FFF2-40B4-BE49-F238E27FC236}">
                <a16:creationId xmlns:a16="http://schemas.microsoft.com/office/drawing/2014/main" id="{4146BA7F-0B4C-5E4C-D165-372D2213187C}"/>
              </a:ext>
            </a:extLst>
          </p:cNvPr>
          <p:cNvSpPr txBox="1"/>
          <p:nvPr/>
        </p:nvSpPr>
        <p:spPr>
          <a:xfrm>
            <a:off x="6647246" y="85942"/>
            <a:ext cx="20911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sz="4400" dirty="0">
                <a:solidFill>
                  <a:srgbClr val="002060"/>
                </a:solidFill>
              </a:rPr>
              <a:t>/ Hoja </a:t>
            </a:r>
          </a:p>
        </p:txBody>
      </p:sp>
      <p:pic>
        <p:nvPicPr>
          <p:cNvPr id="9" name="Slika 8" descr="Slika, ki vsebuje besede na prostem, nebo, drevo, tla&#10;&#10;Vsebina, ustvarjena z umetno inteligenco, morda ni pravilna.">
            <a:extLst>
              <a:ext uri="{FF2B5EF4-FFF2-40B4-BE49-F238E27FC236}">
                <a16:creationId xmlns:a16="http://schemas.microsoft.com/office/drawing/2014/main" id="{3904B246-F115-29E8-EB19-C4367F0475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66" y="4071133"/>
            <a:ext cx="4831039" cy="2719875"/>
          </a:xfrm>
          <a:prstGeom prst="rect">
            <a:avLst/>
          </a:prstGeom>
        </p:spPr>
      </p:pic>
      <p:pic>
        <p:nvPicPr>
          <p:cNvPr id="10" name="Slika 9">
            <a:extLst>
              <a:ext uri="{FF2B5EF4-FFF2-40B4-BE49-F238E27FC236}">
                <a16:creationId xmlns:a16="http://schemas.microsoft.com/office/drawing/2014/main" id="{CE581B80-BFFA-8706-1689-BE2CF166A5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3" t="42193" r="11174" b="12247"/>
          <a:stretch/>
        </p:blipFill>
        <p:spPr>
          <a:xfrm>
            <a:off x="2076219" y="1256973"/>
            <a:ext cx="1485259" cy="2723109"/>
          </a:xfrm>
          <a:prstGeom prst="rect">
            <a:avLst/>
          </a:prstGeom>
        </p:spPr>
      </p:pic>
      <p:pic>
        <p:nvPicPr>
          <p:cNvPr id="12" name="Slika 11" descr="Slika, ki vsebuje besede na prostem, drevo, nebo, znak&#10;&#10;Vsebina, ustvarjena z umetno inteligenco, morda ni pravilna.">
            <a:extLst>
              <a:ext uri="{FF2B5EF4-FFF2-40B4-BE49-F238E27FC236}">
                <a16:creationId xmlns:a16="http://schemas.microsoft.com/office/drawing/2014/main" id="{FE8D0C1E-08E0-962B-9743-C7933F914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120576" y="2466160"/>
            <a:ext cx="5534035" cy="3115661"/>
          </a:xfrm>
          <a:prstGeom prst="rect">
            <a:avLst/>
          </a:prstGeom>
        </p:spPr>
      </p:pic>
      <p:pic>
        <p:nvPicPr>
          <p:cNvPr id="15" name="Slika 14" descr="Slika, ki vsebuje besede na prostem, drevo, rastlina, ulica&#10;&#10;Vsebina, ustvarjena z umetno inteligenco, morda ni pravilna.">
            <a:extLst>
              <a:ext uri="{FF2B5EF4-FFF2-40B4-BE49-F238E27FC236}">
                <a16:creationId xmlns:a16="http://schemas.microsoft.com/office/drawing/2014/main" id="{18F4FD84-A449-08F5-4084-BC2E9458A9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355431" y="2478837"/>
            <a:ext cx="5493566" cy="3092877"/>
          </a:xfrm>
          <a:prstGeom prst="rect">
            <a:avLst/>
          </a:prstGeom>
        </p:spPr>
      </p:pic>
      <p:pic>
        <p:nvPicPr>
          <p:cNvPr id="20" name="Slika 19" descr="Slika, ki vsebuje besede na prostem, stavba, drevo, nebo&#10;&#10;Vsebina, ustvarjena z umetno inteligenco, morda ni pravilna.">
            <a:extLst>
              <a:ext uri="{FF2B5EF4-FFF2-40B4-BE49-F238E27FC236}">
                <a16:creationId xmlns:a16="http://schemas.microsoft.com/office/drawing/2014/main" id="{6B190C7C-5FAB-9A37-BF6F-3904DD84D6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-198106" y="1851972"/>
            <a:ext cx="2723109" cy="1533110"/>
          </a:xfrm>
          <a:prstGeom prst="rect">
            <a:avLst/>
          </a:prstGeom>
        </p:spPr>
      </p:pic>
      <p:pic>
        <p:nvPicPr>
          <p:cNvPr id="24" name="Slika 23" descr="Slika, ki vsebuje besede besedilo, rokopis, na prostem, znak&#10;&#10;Vsebina, ustvarjena z umetno inteligenco, morda ni pravilna.">
            <a:extLst>
              <a:ext uri="{FF2B5EF4-FFF2-40B4-BE49-F238E27FC236}">
                <a16:creationId xmlns:a16="http://schemas.microsoft.com/office/drawing/2014/main" id="{A4302C4B-A7A8-D4F2-76E8-1770758926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112694" y="1873493"/>
            <a:ext cx="2723110" cy="1533111"/>
          </a:xfrm>
          <a:prstGeom prst="rect">
            <a:avLst/>
          </a:prstGeom>
        </p:spPr>
      </p:pic>
      <p:sp>
        <p:nvSpPr>
          <p:cNvPr id="25" name="PoljeZBesedilom 24">
            <a:extLst>
              <a:ext uri="{FF2B5EF4-FFF2-40B4-BE49-F238E27FC236}">
                <a16:creationId xmlns:a16="http://schemas.microsoft.com/office/drawing/2014/main" id="{F01CC86F-A026-F2D2-30C2-2B9910BFFBA3}"/>
              </a:ext>
            </a:extLst>
          </p:cNvPr>
          <p:cNvSpPr txBox="1"/>
          <p:nvPr/>
        </p:nvSpPr>
        <p:spPr>
          <a:xfrm>
            <a:off x="399070" y="4071132"/>
            <a:ext cx="4841735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Nov prehod  do železniške postaje </a:t>
            </a:r>
          </a:p>
        </p:txBody>
      </p:sp>
      <p:sp>
        <p:nvSpPr>
          <p:cNvPr id="26" name="PoljeZBesedilom 25">
            <a:extLst>
              <a:ext uri="{FF2B5EF4-FFF2-40B4-BE49-F238E27FC236}">
                <a16:creationId xmlns:a16="http://schemas.microsoft.com/office/drawing/2014/main" id="{AEDD0526-A6A1-4A64-323A-CEEC36315B95}"/>
              </a:ext>
            </a:extLst>
          </p:cNvPr>
          <p:cNvSpPr txBox="1"/>
          <p:nvPr/>
        </p:nvSpPr>
        <p:spPr>
          <a:xfrm>
            <a:off x="2076219" y="1256972"/>
            <a:ext cx="6369205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Kažipoti</a:t>
            </a:r>
          </a:p>
        </p:txBody>
      </p:sp>
      <p:sp>
        <p:nvSpPr>
          <p:cNvPr id="27" name="PoljeZBesedilom 26">
            <a:extLst>
              <a:ext uri="{FF2B5EF4-FFF2-40B4-BE49-F238E27FC236}">
                <a16:creationId xmlns:a16="http://schemas.microsoft.com/office/drawing/2014/main" id="{11B85A6E-7D57-B688-5043-F42B4336D4A5}"/>
              </a:ext>
            </a:extLst>
          </p:cNvPr>
          <p:cNvSpPr txBox="1"/>
          <p:nvPr/>
        </p:nvSpPr>
        <p:spPr>
          <a:xfrm>
            <a:off x="8557950" y="1278492"/>
            <a:ext cx="3090703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Semaforski časovnik</a:t>
            </a:r>
          </a:p>
        </p:txBody>
      </p:sp>
      <p:sp>
        <p:nvSpPr>
          <p:cNvPr id="28" name="PoljeZBesedilom 27">
            <a:extLst>
              <a:ext uri="{FF2B5EF4-FFF2-40B4-BE49-F238E27FC236}">
                <a16:creationId xmlns:a16="http://schemas.microsoft.com/office/drawing/2014/main" id="{64FE9D1F-6442-635F-88D8-3DBB89DB673E}"/>
              </a:ext>
            </a:extLst>
          </p:cNvPr>
          <p:cNvSpPr txBox="1"/>
          <p:nvPr/>
        </p:nvSpPr>
        <p:spPr>
          <a:xfrm>
            <a:off x="396893" y="1256972"/>
            <a:ext cx="1533111" cy="64802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Taktilne oznake</a:t>
            </a:r>
          </a:p>
        </p:txBody>
      </p:sp>
    </p:spTree>
    <p:extLst>
      <p:ext uri="{BB962C8B-B14F-4D97-AF65-F5344CB8AC3E}">
        <p14:creationId xmlns:p14="http://schemas.microsoft.com/office/powerpoint/2010/main" val="246877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986D6C11-9F99-BE70-5B36-FF5B4E3022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0" t="16387" r="3257" b="5098"/>
          <a:stretch/>
        </p:blipFill>
        <p:spPr>
          <a:xfrm>
            <a:off x="145997" y="1237129"/>
            <a:ext cx="11392847" cy="5332719"/>
          </a:xfrm>
          <a:prstGeom prst="rect">
            <a:avLst/>
          </a:prstGeom>
        </p:spPr>
      </p:pic>
      <p:pic>
        <p:nvPicPr>
          <p:cNvPr id="28" name="Grafika 27">
            <a:extLst>
              <a:ext uri="{FF2B5EF4-FFF2-40B4-BE49-F238E27FC236}">
                <a16:creationId xmlns:a16="http://schemas.microsoft.com/office/drawing/2014/main" id="{1C55B096-ACF8-A163-1622-AB3D13E45B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08132" y="1988820"/>
            <a:ext cx="4981575" cy="1752600"/>
          </a:xfrm>
          <a:prstGeom prst="rect">
            <a:avLst/>
          </a:prstGeom>
        </p:spPr>
      </p:pic>
      <p:sp>
        <p:nvSpPr>
          <p:cNvPr id="22" name="Elipsa 21">
            <a:extLst>
              <a:ext uri="{FF2B5EF4-FFF2-40B4-BE49-F238E27FC236}">
                <a16:creationId xmlns:a16="http://schemas.microsoft.com/office/drawing/2014/main" id="{03514411-46CD-625E-C123-F6650CECFBAA}"/>
              </a:ext>
            </a:extLst>
          </p:cNvPr>
          <p:cNvSpPr/>
          <p:nvPr/>
        </p:nvSpPr>
        <p:spPr>
          <a:xfrm>
            <a:off x="3909060" y="3522345"/>
            <a:ext cx="281940" cy="2743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sp>
        <p:nvSpPr>
          <p:cNvPr id="29" name="PoljeZBesedilom 28">
            <a:extLst>
              <a:ext uri="{FF2B5EF4-FFF2-40B4-BE49-F238E27FC236}">
                <a16:creationId xmlns:a16="http://schemas.microsoft.com/office/drawing/2014/main" id="{3499DCE6-0780-0A58-5917-265AE819E760}"/>
              </a:ext>
            </a:extLst>
          </p:cNvPr>
          <p:cNvSpPr txBox="1"/>
          <p:nvPr/>
        </p:nvSpPr>
        <p:spPr>
          <a:xfrm>
            <a:off x="6583680" y="1866901"/>
            <a:ext cx="77724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sl-SI" sz="1600" dirty="0"/>
              <a:t>16 min</a:t>
            </a:r>
          </a:p>
        </p:txBody>
      </p:sp>
      <p:pic>
        <p:nvPicPr>
          <p:cNvPr id="32" name="Slika 31" descr="Slika, ki vsebuje besede na prostem, nebo, oblak, drevo&#10;&#10;Vsebina, ustvarjena z umetno inteligenco, morda ni pravilna.">
            <a:extLst>
              <a:ext uri="{FF2B5EF4-FFF2-40B4-BE49-F238E27FC236}">
                <a16:creationId xmlns:a16="http://schemas.microsoft.com/office/drawing/2014/main" id="{F03D94AA-4EF0-B1B1-C1FC-D3C2826FD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7529" y="1237129"/>
            <a:ext cx="9471315" cy="5332718"/>
          </a:xfrm>
          <a:prstGeom prst="rect">
            <a:avLst/>
          </a:prstGeom>
        </p:spPr>
      </p:pic>
      <p:sp>
        <p:nvSpPr>
          <p:cNvPr id="33" name="PoljeZBesedilom 32">
            <a:extLst>
              <a:ext uri="{FF2B5EF4-FFF2-40B4-BE49-F238E27FC236}">
                <a16:creationId xmlns:a16="http://schemas.microsoft.com/office/drawing/2014/main" id="{85637606-83F9-A9D2-A2EA-90A6D7AE1B81}"/>
              </a:ext>
            </a:extLst>
          </p:cNvPr>
          <p:cNvSpPr txBox="1"/>
          <p:nvPr/>
        </p:nvSpPr>
        <p:spPr>
          <a:xfrm>
            <a:off x="6583680" y="152802"/>
            <a:ext cx="20911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sz="4400" dirty="0">
                <a:solidFill>
                  <a:srgbClr val="002060"/>
                </a:solidFill>
              </a:rPr>
              <a:t>/ Hoja </a:t>
            </a:r>
          </a:p>
        </p:txBody>
      </p:sp>
    </p:spTree>
    <p:extLst>
      <p:ext uri="{BB962C8B-B14F-4D97-AF65-F5344CB8AC3E}">
        <p14:creationId xmlns:p14="http://schemas.microsoft.com/office/powerpoint/2010/main" val="274466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uščica: desno 16">
            <a:extLst>
              <a:ext uri="{FF2B5EF4-FFF2-40B4-BE49-F238E27FC236}">
                <a16:creationId xmlns:a16="http://schemas.microsoft.com/office/drawing/2014/main" id="{DD9E8B98-F3B0-D626-C450-EC0A6713E9CC}"/>
              </a:ext>
            </a:extLst>
          </p:cNvPr>
          <p:cNvSpPr/>
          <p:nvPr/>
        </p:nvSpPr>
        <p:spPr>
          <a:xfrm>
            <a:off x="4792556" y="5458133"/>
            <a:ext cx="2263140" cy="1267990"/>
          </a:xfrm>
          <a:prstGeom prst="rightArrow">
            <a:avLst>
              <a:gd name="adj1" fmla="val 90415"/>
              <a:gd name="adj2" fmla="val 28649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sp>
        <p:nvSpPr>
          <p:cNvPr id="16" name="Puščica: desno 15">
            <a:extLst>
              <a:ext uri="{FF2B5EF4-FFF2-40B4-BE49-F238E27FC236}">
                <a16:creationId xmlns:a16="http://schemas.microsoft.com/office/drawing/2014/main" id="{374EFBB9-7CC8-0ABA-C4D3-1910338EA11A}"/>
              </a:ext>
            </a:extLst>
          </p:cNvPr>
          <p:cNvSpPr/>
          <p:nvPr/>
        </p:nvSpPr>
        <p:spPr>
          <a:xfrm rot="10800000">
            <a:off x="4785360" y="3932661"/>
            <a:ext cx="2263140" cy="1267990"/>
          </a:xfrm>
          <a:prstGeom prst="rightArrow">
            <a:avLst>
              <a:gd name="adj1" fmla="val 90415"/>
              <a:gd name="adj2" fmla="val 28649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sp>
        <p:nvSpPr>
          <p:cNvPr id="15" name="Puščica: desno 14">
            <a:extLst>
              <a:ext uri="{FF2B5EF4-FFF2-40B4-BE49-F238E27FC236}">
                <a16:creationId xmlns:a16="http://schemas.microsoft.com/office/drawing/2014/main" id="{8E14DF6E-EBDE-8FD5-53E7-26C14D9FDF90}"/>
              </a:ext>
            </a:extLst>
          </p:cNvPr>
          <p:cNvSpPr/>
          <p:nvPr/>
        </p:nvSpPr>
        <p:spPr>
          <a:xfrm>
            <a:off x="4791480" y="3175682"/>
            <a:ext cx="2263140" cy="773172"/>
          </a:xfrm>
          <a:prstGeom prst="rightArrow">
            <a:avLst>
              <a:gd name="adj1" fmla="val 90415"/>
              <a:gd name="adj2" fmla="val 26836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pic>
        <p:nvPicPr>
          <p:cNvPr id="2050" name="Picture 2" descr="Kako naokrog - Turizem Nova Gorica in Vipavska dolina">
            <a:extLst>
              <a:ext uri="{FF2B5EF4-FFF2-40B4-BE49-F238E27FC236}">
                <a16:creationId xmlns:a16="http://schemas.microsoft.com/office/drawing/2014/main" id="{9353D5A4-20C7-66E4-4463-5F5B16C760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37" y="1207901"/>
            <a:ext cx="4676823" cy="275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Slika 4" descr="Slika, ki vsebuje besede na prostem, drevo, prehod za pešce, nebo&#10;&#10;Vsebina, ustvarjena z umetno inteligenco, morda ni pravilna.">
            <a:extLst>
              <a:ext uri="{FF2B5EF4-FFF2-40B4-BE49-F238E27FC236}">
                <a16:creationId xmlns:a16="http://schemas.microsoft.com/office/drawing/2014/main" id="{652F6C11-30C2-87FE-1617-9EF62A9E5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4621" y="1234213"/>
            <a:ext cx="4792980" cy="2698448"/>
          </a:xfrm>
          <a:prstGeom prst="rect">
            <a:avLst/>
          </a:prstGeom>
        </p:spPr>
      </p:pic>
      <p:pic>
        <p:nvPicPr>
          <p:cNvPr id="7" name="Slika 6" descr="Slika, ki vsebuje besede nebo, na prostem, stavba, tla&#10;&#10;Vsebina, ustvarjena z umetno inteligenco, morda ni pravilna.">
            <a:extLst>
              <a:ext uri="{FF2B5EF4-FFF2-40B4-BE49-F238E27FC236}">
                <a16:creationId xmlns:a16="http://schemas.microsoft.com/office/drawing/2014/main" id="{AED2FA1A-A5D6-E4F0-58E7-D67D3BB65D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4620" y="3984629"/>
            <a:ext cx="4792979" cy="2698447"/>
          </a:xfrm>
          <a:prstGeom prst="rect">
            <a:avLst/>
          </a:prstGeom>
        </p:spPr>
      </p:pic>
      <p:pic>
        <p:nvPicPr>
          <p:cNvPr id="9" name="Slika 8" descr="Slika, ki vsebuje besede na prostem, nebo, tla, oblak&#10;&#10;Vsebina, ustvarjena z umetno inteligenco, morda ni pravilna.">
            <a:extLst>
              <a:ext uri="{FF2B5EF4-FFF2-40B4-BE49-F238E27FC236}">
                <a16:creationId xmlns:a16="http://schemas.microsoft.com/office/drawing/2014/main" id="{4E6BF244-CFBD-714A-D34E-FC9BF28F6C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9" y="4013440"/>
            <a:ext cx="4697731" cy="2644822"/>
          </a:xfrm>
          <a:prstGeom prst="rect">
            <a:avLst/>
          </a:prstGeom>
        </p:spPr>
      </p:pic>
      <p:sp>
        <p:nvSpPr>
          <p:cNvPr id="11" name="PoljeZBesedilom 10">
            <a:extLst>
              <a:ext uri="{FF2B5EF4-FFF2-40B4-BE49-F238E27FC236}">
                <a16:creationId xmlns:a16="http://schemas.microsoft.com/office/drawing/2014/main" id="{678B3E22-2C25-1940-C995-7C9285FB68DE}"/>
              </a:ext>
            </a:extLst>
          </p:cNvPr>
          <p:cNvSpPr txBox="1"/>
          <p:nvPr/>
        </p:nvSpPr>
        <p:spPr>
          <a:xfrm>
            <a:off x="4876376" y="3239102"/>
            <a:ext cx="20872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Novi kolesarski odseki</a:t>
            </a:r>
          </a:p>
        </p:txBody>
      </p:sp>
      <p:sp>
        <p:nvSpPr>
          <p:cNvPr id="12" name="PoljeZBesedilom 11">
            <a:extLst>
              <a:ext uri="{FF2B5EF4-FFF2-40B4-BE49-F238E27FC236}">
                <a16:creationId xmlns:a16="http://schemas.microsoft.com/office/drawing/2014/main" id="{EAE0FEA5-2EB6-AA49-6291-364F73E15C80}"/>
              </a:ext>
            </a:extLst>
          </p:cNvPr>
          <p:cNvSpPr txBox="1"/>
          <p:nvPr/>
        </p:nvSpPr>
        <p:spPr>
          <a:xfrm>
            <a:off x="5052386" y="5588729"/>
            <a:ext cx="208722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Nova javna kolesarnica Zdravstveni dom</a:t>
            </a:r>
          </a:p>
          <a:p>
            <a:endParaRPr lang="sl-SI" dirty="0">
              <a:solidFill>
                <a:schemeClr val="bg1"/>
              </a:solidFill>
            </a:endParaRPr>
          </a:p>
        </p:txBody>
      </p:sp>
      <p:sp>
        <p:nvSpPr>
          <p:cNvPr id="13" name="PoljeZBesedilom 12">
            <a:extLst>
              <a:ext uri="{FF2B5EF4-FFF2-40B4-BE49-F238E27FC236}">
                <a16:creationId xmlns:a16="http://schemas.microsoft.com/office/drawing/2014/main" id="{3E286CCC-BCC5-7207-7BA7-AFF6C68CFE6E}"/>
              </a:ext>
            </a:extLst>
          </p:cNvPr>
          <p:cNvSpPr txBox="1"/>
          <p:nvPr/>
        </p:nvSpPr>
        <p:spPr>
          <a:xfrm>
            <a:off x="5056599" y="3976794"/>
            <a:ext cx="208722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Nova javna kolesarnica Železniška postaja</a:t>
            </a:r>
          </a:p>
        </p:txBody>
      </p:sp>
      <p:sp>
        <p:nvSpPr>
          <p:cNvPr id="14" name="Puščica: desno 13">
            <a:extLst>
              <a:ext uri="{FF2B5EF4-FFF2-40B4-BE49-F238E27FC236}">
                <a16:creationId xmlns:a16="http://schemas.microsoft.com/office/drawing/2014/main" id="{14666909-3E2F-D8DE-39D6-F51368A21CB9}"/>
              </a:ext>
            </a:extLst>
          </p:cNvPr>
          <p:cNvSpPr/>
          <p:nvPr/>
        </p:nvSpPr>
        <p:spPr>
          <a:xfrm rot="10800000">
            <a:off x="4791480" y="1141357"/>
            <a:ext cx="2263140" cy="1998550"/>
          </a:xfrm>
          <a:prstGeom prst="rightArrow">
            <a:avLst>
              <a:gd name="adj1" fmla="val 90415"/>
              <a:gd name="adj2" fmla="val 28649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sl-SI"/>
          </a:p>
        </p:txBody>
      </p:sp>
      <p:sp>
        <p:nvSpPr>
          <p:cNvPr id="10" name="PoljeZBesedilom 9">
            <a:extLst>
              <a:ext uri="{FF2B5EF4-FFF2-40B4-BE49-F238E27FC236}">
                <a16:creationId xmlns:a16="http://schemas.microsoft.com/office/drawing/2014/main" id="{0EA73E41-ED44-9060-7D03-D5FE99E0D399}"/>
              </a:ext>
            </a:extLst>
          </p:cNvPr>
          <p:cNvSpPr txBox="1"/>
          <p:nvPr/>
        </p:nvSpPr>
        <p:spPr>
          <a:xfrm>
            <a:off x="5052386" y="1390905"/>
            <a:ext cx="208722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dirty="0">
                <a:solidFill>
                  <a:schemeClr val="bg1"/>
                </a:solidFill>
              </a:rPr>
              <a:t>20 postajališč MONG</a:t>
            </a:r>
          </a:p>
          <a:p>
            <a:r>
              <a:rPr lang="sl-SI" dirty="0">
                <a:solidFill>
                  <a:schemeClr val="bg1"/>
                </a:solidFill>
              </a:rPr>
              <a:t>1 postajališče ŠV</a:t>
            </a:r>
          </a:p>
          <a:p>
            <a:r>
              <a:rPr lang="sl-SI" dirty="0">
                <a:solidFill>
                  <a:schemeClr val="bg1"/>
                </a:solidFill>
              </a:rPr>
              <a:t>6 postajališč GO (IT)</a:t>
            </a:r>
          </a:p>
          <a:p>
            <a:r>
              <a:rPr lang="sl-SI" dirty="0">
                <a:solidFill>
                  <a:schemeClr val="bg1"/>
                </a:solidFill>
              </a:rPr>
              <a:t>Skupaj 91 koles</a:t>
            </a:r>
          </a:p>
          <a:p>
            <a:endParaRPr lang="sl-SI" dirty="0">
              <a:solidFill>
                <a:schemeClr val="bg1"/>
              </a:solidFill>
            </a:endParaRPr>
          </a:p>
        </p:txBody>
      </p:sp>
      <p:sp>
        <p:nvSpPr>
          <p:cNvPr id="18" name="PoljeZBesedilom 17">
            <a:extLst>
              <a:ext uri="{FF2B5EF4-FFF2-40B4-BE49-F238E27FC236}">
                <a16:creationId xmlns:a16="http://schemas.microsoft.com/office/drawing/2014/main" id="{61A5FF38-55B7-DF71-31B0-4233E4BDE4AB}"/>
              </a:ext>
            </a:extLst>
          </p:cNvPr>
          <p:cNvSpPr txBox="1"/>
          <p:nvPr/>
        </p:nvSpPr>
        <p:spPr>
          <a:xfrm>
            <a:off x="6647245" y="85942"/>
            <a:ext cx="240960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sz="4400" dirty="0">
                <a:solidFill>
                  <a:srgbClr val="002060"/>
                </a:solidFill>
              </a:rPr>
              <a:t>/ Kole.inf. </a:t>
            </a:r>
          </a:p>
        </p:txBody>
      </p:sp>
    </p:spTree>
    <p:extLst>
      <p:ext uri="{BB962C8B-B14F-4D97-AF65-F5344CB8AC3E}">
        <p14:creationId xmlns:p14="http://schemas.microsoft.com/office/powerpoint/2010/main" val="130057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5" grpId="0" animBg="1"/>
      <p:bldP spid="11" grpId="0"/>
      <p:bldP spid="12" grpId="0"/>
      <p:bldP spid="13" grpId="0"/>
      <p:bldP spid="14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8">
            <a:extLst>
              <a:ext uri="{FF2B5EF4-FFF2-40B4-BE49-F238E27FC236}">
                <a16:creationId xmlns:a16="http://schemas.microsoft.com/office/drawing/2014/main" id="{B0F44B1A-F95E-2468-B3C4-4CFBCFC007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l-SI"/>
          </a:p>
        </p:txBody>
      </p:sp>
      <p:sp>
        <p:nvSpPr>
          <p:cNvPr id="14" name="PoljeZBesedilom 13">
            <a:extLst>
              <a:ext uri="{FF2B5EF4-FFF2-40B4-BE49-F238E27FC236}">
                <a16:creationId xmlns:a16="http://schemas.microsoft.com/office/drawing/2014/main" id="{897D89DF-A11D-767F-1780-8E23A59FAA91}"/>
              </a:ext>
            </a:extLst>
          </p:cNvPr>
          <p:cNvSpPr txBox="1"/>
          <p:nvPr/>
        </p:nvSpPr>
        <p:spPr>
          <a:xfrm>
            <a:off x="365760" y="1607820"/>
            <a:ext cx="8244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dirty="0"/>
              <a:t>JR za projektov s področja varstva okolja – vezano na tematiko ETM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sl-SI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l-SI" dirty="0"/>
              <a:t>Goriški festival trajnostne mobilnosti in športa 23.9.2025</a:t>
            </a:r>
          </a:p>
          <a:p>
            <a:endParaRPr lang="sl-SI" dirty="0"/>
          </a:p>
        </p:txBody>
      </p:sp>
      <p:pic>
        <p:nvPicPr>
          <p:cNvPr id="16" name="Slika 15">
            <a:extLst>
              <a:ext uri="{FF2B5EF4-FFF2-40B4-BE49-F238E27FC236}">
                <a16:creationId xmlns:a16="http://schemas.microsoft.com/office/drawing/2014/main" id="{CF2426C9-6E08-580D-FE39-81AB9DFF01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24" t="15889" r="42125" b="35555"/>
          <a:stretch/>
        </p:blipFill>
        <p:spPr>
          <a:xfrm>
            <a:off x="550701" y="2609968"/>
            <a:ext cx="2596359" cy="2165284"/>
          </a:xfrm>
          <a:prstGeom prst="rect">
            <a:avLst/>
          </a:prstGeom>
        </p:spPr>
      </p:pic>
      <p:sp>
        <p:nvSpPr>
          <p:cNvPr id="21" name="PoljeZBesedilom 20">
            <a:extLst>
              <a:ext uri="{FF2B5EF4-FFF2-40B4-BE49-F238E27FC236}">
                <a16:creationId xmlns:a16="http://schemas.microsoft.com/office/drawing/2014/main" id="{5D547ABC-7FFA-855A-4960-4033BCD34B47}"/>
              </a:ext>
            </a:extLst>
          </p:cNvPr>
          <p:cNvSpPr txBox="1"/>
          <p:nvPr/>
        </p:nvSpPr>
        <p:spPr>
          <a:xfrm>
            <a:off x="6739890" y="1173718"/>
            <a:ext cx="1318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b="1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ARTCYCLE</a:t>
            </a:r>
            <a:endParaRPr lang="sl-SI" dirty="0"/>
          </a:p>
        </p:txBody>
      </p:sp>
      <p:pic>
        <p:nvPicPr>
          <p:cNvPr id="23" name="Slika 22">
            <a:extLst>
              <a:ext uri="{FF2B5EF4-FFF2-40B4-BE49-F238E27FC236}">
                <a16:creationId xmlns:a16="http://schemas.microsoft.com/office/drawing/2014/main" id="{98D9A757-1756-5D62-DE75-530BE54ABA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62" t="30666" r="18422" b="19000"/>
          <a:stretch/>
        </p:blipFill>
        <p:spPr>
          <a:xfrm>
            <a:off x="5606415" y="3406139"/>
            <a:ext cx="6585585" cy="3451860"/>
          </a:xfrm>
          <a:prstGeom prst="rect">
            <a:avLst/>
          </a:prstGeom>
        </p:spPr>
      </p:pic>
      <p:pic>
        <p:nvPicPr>
          <p:cNvPr id="20" name="Slika 19" descr="Slika, ki vsebuje besede kolo, pnevmatika, na prostem, vozilo&#10;&#10;Vsebina, ustvarjena z umetno inteligenco, morda ni pravilna.">
            <a:extLst>
              <a:ext uri="{FF2B5EF4-FFF2-40B4-BE49-F238E27FC236}">
                <a16:creationId xmlns:a16="http://schemas.microsoft.com/office/drawing/2014/main" id="{F9E4456E-687C-017E-D453-E4A408E635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7361" y="1127998"/>
            <a:ext cx="4074639" cy="2716426"/>
          </a:xfrm>
          <a:prstGeom prst="rect">
            <a:avLst/>
          </a:prstGeom>
        </p:spPr>
      </p:pic>
      <p:sp>
        <p:nvSpPr>
          <p:cNvPr id="18" name="PoljeZBesedilom 17">
            <a:extLst>
              <a:ext uri="{FF2B5EF4-FFF2-40B4-BE49-F238E27FC236}">
                <a16:creationId xmlns:a16="http://schemas.microsoft.com/office/drawing/2014/main" id="{3D00B6BD-C2A0-F860-9656-8B3E10F35E5E}"/>
              </a:ext>
            </a:extLst>
          </p:cNvPr>
          <p:cNvSpPr txBox="1"/>
          <p:nvPr/>
        </p:nvSpPr>
        <p:spPr>
          <a:xfrm>
            <a:off x="5547204" y="3526273"/>
            <a:ext cx="1463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800" b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GREEN2GO</a:t>
            </a:r>
            <a:endParaRPr lang="sl-SI" dirty="0"/>
          </a:p>
        </p:txBody>
      </p:sp>
      <p:pic>
        <p:nvPicPr>
          <p:cNvPr id="6162" name="Picture 18">
            <a:extLst>
              <a:ext uri="{FF2B5EF4-FFF2-40B4-BE49-F238E27FC236}">
                <a16:creationId xmlns:a16="http://schemas.microsoft.com/office/drawing/2014/main" id="{4405F7A4-EA8D-6DCC-D2FD-54FB82642A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280" y="6435004"/>
            <a:ext cx="2448081" cy="42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oljeZBesedilom 23">
            <a:extLst>
              <a:ext uri="{FF2B5EF4-FFF2-40B4-BE49-F238E27FC236}">
                <a16:creationId xmlns:a16="http://schemas.microsoft.com/office/drawing/2014/main" id="{AB23920D-BF20-AFBB-B4AC-2A86271C3EBF}"/>
              </a:ext>
            </a:extLst>
          </p:cNvPr>
          <p:cNvSpPr txBox="1"/>
          <p:nvPr/>
        </p:nvSpPr>
        <p:spPr>
          <a:xfrm>
            <a:off x="6647246" y="85942"/>
            <a:ext cx="20911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sz="4400" dirty="0">
                <a:solidFill>
                  <a:srgbClr val="002060"/>
                </a:solidFill>
              </a:rPr>
              <a:t>/ ETM </a:t>
            </a:r>
          </a:p>
        </p:txBody>
      </p:sp>
    </p:spTree>
    <p:extLst>
      <p:ext uri="{BB962C8B-B14F-4D97-AF65-F5344CB8AC3E}">
        <p14:creationId xmlns:p14="http://schemas.microsoft.com/office/powerpoint/2010/main" val="89530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E3F2D29A-6C6F-E496-07B4-C9DD6CFC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l-SI" dirty="0"/>
              <a:t>Dostopnost </a:t>
            </a:r>
            <a:r>
              <a:rPr lang="sl-SI" dirty="0" err="1"/>
              <a:t>Rafutskega</a:t>
            </a:r>
            <a:r>
              <a:rPr lang="sl-SI" dirty="0"/>
              <a:t> parka</a:t>
            </a:r>
          </a:p>
        </p:txBody>
      </p:sp>
      <p:sp>
        <p:nvSpPr>
          <p:cNvPr id="4" name="PoljeZBesedilom 3">
            <a:extLst>
              <a:ext uri="{FF2B5EF4-FFF2-40B4-BE49-F238E27FC236}">
                <a16:creationId xmlns:a16="http://schemas.microsoft.com/office/drawing/2014/main" id="{44F5D32C-F12F-8649-128F-6EA5B2EC45A0}"/>
              </a:ext>
            </a:extLst>
          </p:cNvPr>
          <p:cNvSpPr txBox="1"/>
          <p:nvPr/>
        </p:nvSpPr>
        <p:spPr>
          <a:xfrm>
            <a:off x="6380546" y="98642"/>
            <a:ext cx="271265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l-SI" sz="4400" dirty="0">
                <a:solidFill>
                  <a:srgbClr val="002060"/>
                </a:solidFill>
              </a:rPr>
              <a:t> Investicije </a:t>
            </a:r>
          </a:p>
        </p:txBody>
      </p:sp>
      <p:pic>
        <p:nvPicPr>
          <p:cNvPr id="11268" name="Picture 4" descr="Rafutski park - LUZ">
            <a:extLst>
              <a:ext uri="{FF2B5EF4-FFF2-40B4-BE49-F238E27FC236}">
                <a16:creationId xmlns:a16="http://schemas.microsoft.com/office/drawing/2014/main" id="{E5BA0A9A-F96C-6C8A-64CC-C3AE743B5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72" y="1906350"/>
            <a:ext cx="6921500" cy="460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V Rafutski park se najhitreje in najlaže pride peš ali s kolesom -  Primorske novice">
            <a:extLst>
              <a:ext uri="{FF2B5EF4-FFF2-40B4-BE49-F238E27FC236}">
                <a16:creationId xmlns:a16="http://schemas.microsoft.com/office/drawing/2014/main" id="{D29D8278-BC79-E478-E80F-169E4EB67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72" y="1906350"/>
            <a:ext cx="6143089" cy="460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3D6AF74B-C6B0-97A8-8002-DB3BA6F0A4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313" t="14445" r="11666" b="4700"/>
          <a:stretch/>
        </p:blipFill>
        <p:spPr>
          <a:xfrm>
            <a:off x="1422400" y="1886723"/>
            <a:ext cx="7400942" cy="4609718"/>
          </a:xfrm>
          <a:prstGeom prst="rect">
            <a:avLst/>
          </a:prstGeom>
        </p:spPr>
      </p:pic>
      <p:pic>
        <p:nvPicPr>
          <p:cNvPr id="6" name="Slika 5">
            <a:extLst>
              <a:ext uri="{FF2B5EF4-FFF2-40B4-BE49-F238E27FC236}">
                <a16:creationId xmlns:a16="http://schemas.microsoft.com/office/drawing/2014/main" id="{C7F46AFB-C840-22F2-BCB5-EA71EC5A748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937" t="12658" r="2500" b="15741"/>
          <a:stretch/>
        </p:blipFill>
        <p:spPr>
          <a:xfrm>
            <a:off x="723900" y="1861640"/>
            <a:ext cx="10045700" cy="4674056"/>
          </a:xfrm>
          <a:prstGeom prst="rect">
            <a:avLst/>
          </a:prstGeom>
        </p:spPr>
      </p:pic>
      <p:pic>
        <p:nvPicPr>
          <p:cNvPr id="10" name="Slika 9" descr="Slika, ki vsebuje besede na prostem, rastlina, tla, pot&#10;&#10;Vsebina, ustvarjena z umetno inteligenco, morda ni pravilna.">
            <a:extLst>
              <a:ext uri="{FF2B5EF4-FFF2-40B4-BE49-F238E27FC236}">
                <a16:creationId xmlns:a16="http://schemas.microsoft.com/office/drawing/2014/main" id="{8813DDE1-53EF-75F3-5DAE-EBA2783F3E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1021019" y="1498473"/>
            <a:ext cx="6858000" cy="3861054"/>
          </a:xfrm>
          <a:prstGeom prst="rect">
            <a:avLst/>
          </a:prstGeom>
        </p:spPr>
      </p:pic>
      <p:pic>
        <p:nvPicPr>
          <p:cNvPr id="13" name="Slika 12" descr="Slika, ki vsebuje besede na prostem, znak, nebo, prometni znak&#10;&#10;Vsebina, ustvarjena z umetno inteligenco, morda ni pravilna.">
            <a:extLst>
              <a:ext uri="{FF2B5EF4-FFF2-40B4-BE49-F238E27FC236}">
                <a16:creationId xmlns:a16="http://schemas.microsoft.com/office/drawing/2014/main" id="{6EB86C60-CD1D-98CB-18EB-C9B6B58F9E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820142" y="1498473"/>
            <a:ext cx="6858000" cy="3861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59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1239D99C-2996-14B5-F86E-B4CD4433A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" y="1272187"/>
            <a:ext cx="8153400" cy="546100"/>
          </a:xfrm>
        </p:spPr>
        <p:txBody>
          <a:bodyPr>
            <a:normAutofit fontScale="90000"/>
          </a:bodyPr>
          <a:lstStyle/>
          <a:p>
            <a:r>
              <a:rPr lang="sl-SI" dirty="0"/>
              <a:t>Železniška postaja Nova Gorica</a:t>
            </a:r>
          </a:p>
        </p:txBody>
      </p:sp>
      <p:pic>
        <p:nvPicPr>
          <p:cNvPr id="5" name="Slika 4" descr="Slika, ki vsebuje besede nebo, na prostem, tla, drevo&#10;&#10;Vsebina, ustvarjena z umetno inteligenco, morda ni pravilna.">
            <a:extLst>
              <a:ext uri="{FF2B5EF4-FFF2-40B4-BE49-F238E27FC236}">
                <a16:creationId xmlns:a16="http://schemas.microsoft.com/office/drawing/2014/main" id="{1B0008D8-A04B-EA1D-88FA-E29CA59FE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767" y="-17587"/>
            <a:ext cx="12181172" cy="6858000"/>
          </a:xfrm>
          <a:prstGeom prst="rect">
            <a:avLst/>
          </a:prstGeom>
        </p:spPr>
      </p:pic>
      <p:pic>
        <p:nvPicPr>
          <p:cNvPr id="7" name="Slika 6" descr="Slika, ki vsebuje besede na prostem, nebo, oblak, drevo&#10;&#10;Vsebina, ustvarjena z umetno inteligenco, morda ni pravilna.">
            <a:extLst>
              <a:ext uri="{FF2B5EF4-FFF2-40B4-BE49-F238E27FC236}">
                <a16:creationId xmlns:a16="http://schemas.microsoft.com/office/drawing/2014/main" id="{349B25DE-9025-62FF-6C65-2B22DDA011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1" y="-12420"/>
            <a:ext cx="12181172" cy="6858000"/>
          </a:xfrm>
          <a:prstGeom prst="rect">
            <a:avLst/>
          </a:prstGeom>
        </p:spPr>
      </p:pic>
      <p:pic>
        <p:nvPicPr>
          <p:cNvPr id="9" name="Slika 8" descr="Slika, ki vsebuje besede na prostem, nebo, tla, oblak&#10;&#10;Vsebina, ustvarjena z umetno inteligenco, morda ni pravilna.">
            <a:extLst>
              <a:ext uri="{FF2B5EF4-FFF2-40B4-BE49-F238E27FC236}">
                <a16:creationId xmlns:a16="http://schemas.microsoft.com/office/drawing/2014/main" id="{648273B5-5A4F-DC14-1177-3BCD6262A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8121" y="-13373"/>
            <a:ext cx="12181172" cy="6858000"/>
          </a:xfrm>
          <a:prstGeom prst="rect">
            <a:avLst/>
          </a:prstGeom>
        </p:spPr>
      </p:pic>
      <p:pic>
        <p:nvPicPr>
          <p:cNvPr id="11" name="Slika 10" descr="Slika, ki vsebuje besede na prostem, oblak, nebo, tla&#10;&#10;Vsebina, ustvarjena z umetno inteligenco, morda ni pravilna.">
            <a:extLst>
              <a:ext uri="{FF2B5EF4-FFF2-40B4-BE49-F238E27FC236}">
                <a16:creationId xmlns:a16="http://schemas.microsoft.com/office/drawing/2014/main" id="{A15A3332-C7F4-5479-AA1D-36A0590B52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767" y="-25541"/>
            <a:ext cx="12181172" cy="6858000"/>
          </a:xfrm>
          <a:prstGeom prst="rect">
            <a:avLst/>
          </a:prstGeom>
        </p:spPr>
      </p:pic>
      <p:pic>
        <p:nvPicPr>
          <p:cNvPr id="13" name="Slika 12" descr="Slika, ki vsebuje besede nebo, na prostem, tla, drevo&#10;&#10;Vsebina, ustvarjena z umetno inteligenco, morda ni pravilna.">
            <a:extLst>
              <a:ext uri="{FF2B5EF4-FFF2-40B4-BE49-F238E27FC236}">
                <a16:creationId xmlns:a16="http://schemas.microsoft.com/office/drawing/2014/main" id="{0B59927E-3853-35F7-36F7-662E2AD91A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28" y="-15480"/>
            <a:ext cx="12181172" cy="6858000"/>
          </a:xfrm>
          <a:prstGeom prst="rect">
            <a:avLst/>
          </a:prstGeom>
        </p:spPr>
      </p:pic>
      <p:pic>
        <p:nvPicPr>
          <p:cNvPr id="15" name="Slika 14" descr="Slika, ki vsebuje besede na prostem, nebo, tla, kopensko vozilo&#10;&#10;Vsebina, ustvarjena z umetno inteligenco, morda ni pravilna.">
            <a:extLst>
              <a:ext uri="{FF2B5EF4-FFF2-40B4-BE49-F238E27FC236}">
                <a16:creationId xmlns:a16="http://schemas.microsoft.com/office/drawing/2014/main" id="{F2F19105-1696-5EFA-21D7-2805F59B79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1" y="-29755"/>
            <a:ext cx="12181172" cy="6858000"/>
          </a:xfrm>
          <a:prstGeom prst="rect">
            <a:avLst/>
          </a:prstGeom>
        </p:spPr>
      </p:pic>
      <p:pic>
        <p:nvPicPr>
          <p:cNvPr id="17" name="Slika 16" descr="Slika, ki vsebuje besede na prostem, nebo, oblak, tla&#10;&#10;Vsebina, ustvarjena z umetno inteligenco, morda ni pravilna.">
            <a:extLst>
              <a:ext uri="{FF2B5EF4-FFF2-40B4-BE49-F238E27FC236}">
                <a16:creationId xmlns:a16="http://schemas.microsoft.com/office/drawing/2014/main" id="{818F0ED3-E16F-DABF-49C9-F8F2098D45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-38609"/>
            <a:ext cx="12181172" cy="6858000"/>
          </a:xfrm>
          <a:prstGeom prst="rect">
            <a:avLst/>
          </a:prstGeom>
        </p:spPr>
      </p:pic>
      <p:pic>
        <p:nvPicPr>
          <p:cNvPr id="19" name="Slika 18" descr="Slika, ki vsebuje besede na prostem, nebo, oblak, drevo&#10;&#10;Vsebina, ustvarjena z umetno inteligenco, morda ni pravilna.">
            <a:extLst>
              <a:ext uri="{FF2B5EF4-FFF2-40B4-BE49-F238E27FC236}">
                <a16:creationId xmlns:a16="http://schemas.microsoft.com/office/drawing/2014/main" id="{30C58998-739E-12B7-724F-9D72A9707F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8949" y="-21252"/>
            <a:ext cx="12181172" cy="6858000"/>
          </a:xfrm>
          <a:prstGeom prst="rect">
            <a:avLst/>
          </a:prstGeom>
        </p:spPr>
      </p:pic>
      <p:pic>
        <p:nvPicPr>
          <p:cNvPr id="21" name="Slika 20" descr="Slika, ki vsebuje besede nebo, na prostem, stavba, tla&#10;&#10;Vsebina, ustvarjena z umetno inteligenco, morda ni pravilna.">
            <a:extLst>
              <a:ext uri="{FF2B5EF4-FFF2-40B4-BE49-F238E27FC236}">
                <a16:creationId xmlns:a16="http://schemas.microsoft.com/office/drawing/2014/main" id="{1A9A7F96-A330-1593-088D-D7200C3A077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13535" y="-10313"/>
            <a:ext cx="12181172" cy="6858000"/>
          </a:xfrm>
          <a:prstGeom prst="rect">
            <a:avLst/>
          </a:prstGeom>
        </p:spPr>
      </p:pic>
      <p:pic>
        <p:nvPicPr>
          <p:cNvPr id="25" name="Slika 24" descr="Slika, ki vsebuje besede stavba, posnetek zaslona, na prostem, vlak&#10;&#10;Vsebina, ustvarjena z umetno inteligenco, morda ni pravilna.">
            <a:extLst>
              <a:ext uri="{FF2B5EF4-FFF2-40B4-BE49-F238E27FC236}">
                <a16:creationId xmlns:a16="http://schemas.microsoft.com/office/drawing/2014/main" id="{9A99DB7D-D055-9AF1-265B-513DB85759F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2597317" y="1475114"/>
            <a:ext cx="6858000" cy="3861054"/>
          </a:xfrm>
          <a:prstGeom prst="rect">
            <a:avLst/>
          </a:prstGeom>
        </p:spPr>
      </p:pic>
      <p:pic>
        <p:nvPicPr>
          <p:cNvPr id="27" name="Slika 26" descr="Slika, ki vsebuje besede nebo, na prostem, vlak, tla&#10;&#10;Vsebina, ustvarjena z umetno inteligenco, morda ni pravilna.">
            <a:extLst>
              <a:ext uri="{FF2B5EF4-FFF2-40B4-BE49-F238E27FC236}">
                <a16:creationId xmlns:a16="http://schemas.microsoft.com/office/drawing/2014/main" id="{C5A36509-1D4A-6618-2775-2171FA9ABA6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43312" y="-38609"/>
            <a:ext cx="12181172" cy="6858000"/>
          </a:xfrm>
          <a:prstGeom prst="rect">
            <a:avLst/>
          </a:prstGeom>
        </p:spPr>
      </p:pic>
      <p:pic>
        <p:nvPicPr>
          <p:cNvPr id="29" name="Slika 28" descr="Slika, ki vsebuje besede jeklo, zaprt prostor, umivalnik, kovinski&#10;&#10;Vsebina, ustvarjena z umetno inteligenco, morda ni pravilna.">
            <a:extLst>
              <a:ext uri="{FF2B5EF4-FFF2-40B4-BE49-F238E27FC236}">
                <a16:creationId xmlns:a16="http://schemas.microsoft.com/office/drawing/2014/main" id="{41DE08E6-655F-6878-1B10-26D3FA0AA32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5400000">
            <a:off x="2683242" y="1475114"/>
            <a:ext cx="6858000" cy="3861054"/>
          </a:xfrm>
          <a:prstGeom prst="rect">
            <a:avLst/>
          </a:prstGeom>
        </p:spPr>
      </p:pic>
      <p:pic>
        <p:nvPicPr>
          <p:cNvPr id="31" name="Slika 30" descr="Slika, ki vsebuje besede na prostem, nebo, drevo, zima&#10;&#10;Vsebina, ustvarjena z umetno inteligenco, morda ni pravilna.">
            <a:extLst>
              <a:ext uri="{FF2B5EF4-FFF2-40B4-BE49-F238E27FC236}">
                <a16:creationId xmlns:a16="http://schemas.microsoft.com/office/drawing/2014/main" id="{2DAEA953-D0FF-C469-EA76-88BC90453A2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57501" y="-29830"/>
            <a:ext cx="12181172" cy="6858000"/>
          </a:xfrm>
          <a:prstGeom prst="rect">
            <a:avLst/>
          </a:prstGeom>
        </p:spPr>
      </p:pic>
      <p:pic>
        <p:nvPicPr>
          <p:cNvPr id="33" name="Slika 32" descr="Slika, ki vsebuje besede na prostem, nebo, drevo, stavba&#10;&#10;Vsebina, ustvarjena z umetno inteligenco, morda ni pravilna.">
            <a:extLst>
              <a:ext uri="{FF2B5EF4-FFF2-40B4-BE49-F238E27FC236}">
                <a16:creationId xmlns:a16="http://schemas.microsoft.com/office/drawing/2014/main" id="{1CF03CF1-BB79-BBD1-252E-AC242607A3C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-50733" y="-31471"/>
            <a:ext cx="12181172" cy="6858000"/>
          </a:xfrm>
          <a:prstGeom prst="rect">
            <a:avLst/>
          </a:prstGeom>
        </p:spPr>
      </p:pic>
      <p:pic>
        <p:nvPicPr>
          <p:cNvPr id="35" name="Slika 34" descr="Slika, ki vsebuje besede na prostem, nebo, drevo, panorama&#10;&#10;Vsebina, ustvarjena z umetno inteligenco, morda ni pravilna.">
            <a:extLst>
              <a:ext uri="{FF2B5EF4-FFF2-40B4-BE49-F238E27FC236}">
                <a16:creationId xmlns:a16="http://schemas.microsoft.com/office/drawing/2014/main" id="{7CEF6C90-F050-B3D5-3373-6C1669E9C3D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-60208" y="1417530"/>
            <a:ext cx="12192000" cy="4447082"/>
          </a:xfrm>
          <a:prstGeom prst="rect">
            <a:avLst/>
          </a:prstGeom>
        </p:spPr>
      </p:pic>
      <p:pic>
        <p:nvPicPr>
          <p:cNvPr id="37" name="Slika 36" descr="Slika, ki vsebuje besede na prostem, nebo, oblak, drevo&#10;&#10;Vsebina, ustvarjena z umetno inteligenco, morda ni pravilna.">
            <a:extLst>
              <a:ext uri="{FF2B5EF4-FFF2-40B4-BE49-F238E27FC236}">
                <a16:creationId xmlns:a16="http://schemas.microsoft.com/office/drawing/2014/main" id="{E3F81ADD-C34D-29C7-C3CF-999D2D90428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65622" y="-11843"/>
            <a:ext cx="12181172" cy="6858000"/>
          </a:xfrm>
          <a:prstGeom prst="rect">
            <a:avLst/>
          </a:prstGeom>
        </p:spPr>
      </p:pic>
      <p:pic>
        <p:nvPicPr>
          <p:cNvPr id="39" name="Slika 38" descr="Slika, ki vsebuje besede na prostem, nebo, oblak, drevo&#10;&#10;Vsebina, ustvarjena z umetno inteligenco, morda ni pravilna.">
            <a:extLst>
              <a:ext uri="{FF2B5EF4-FFF2-40B4-BE49-F238E27FC236}">
                <a16:creationId xmlns:a16="http://schemas.microsoft.com/office/drawing/2014/main" id="{84144A04-E93C-D69F-A720-254C7F7E3B2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-38225" y="0"/>
            <a:ext cx="12181172" cy="6858000"/>
          </a:xfrm>
          <a:prstGeom prst="rect">
            <a:avLst/>
          </a:prstGeom>
        </p:spPr>
      </p:pic>
      <p:pic>
        <p:nvPicPr>
          <p:cNvPr id="41" name="Slika 40" descr="Slika, ki vsebuje besede na prostem, nebo, drevo, prizor&#10;&#10;Vsebina, ustvarjena z umetno inteligenco, morda ni pravilna.">
            <a:extLst>
              <a:ext uri="{FF2B5EF4-FFF2-40B4-BE49-F238E27FC236}">
                <a16:creationId xmlns:a16="http://schemas.microsoft.com/office/drawing/2014/main" id="{4C38D4AC-F43C-0B33-B9FB-832D61C10A15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-25039" y="-29430"/>
            <a:ext cx="12181172" cy="6858000"/>
          </a:xfrm>
          <a:prstGeom prst="rect">
            <a:avLst/>
          </a:prstGeom>
        </p:spPr>
      </p:pic>
      <p:pic>
        <p:nvPicPr>
          <p:cNvPr id="43" name="Slika 42" descr="Slika, ki vsebuje besede na prostem, stavba, drevo, hiša&#10;&#10;Vsebina, ustvarjena z umetno inteligenco, morda ni pravilna.">
            <a:extLst>
              <a:ext uri="{FF2B5EF4-FFF2-40B4-BE49-F238E27FC236}">
                <a16:creationId xmlns:a16="http://schemas.microsoft.com/office/drawing/2014/main" id="{20ADE5DF-DF3C-363C-B22E-65D4F52EAC1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-26207" y="10313"/>
            <a:ext cx="12181172" cy="6858000"/>
          </a:xfrm>
          <a:prstGeom prst="rect">
            <a:avLst/>
          </a:prstGeom>
        </p:spPr>
      </p:pic>
      <p:pic>
        <p:nvPicPr>
          <p:cNvPr id="45" name="Slika 44" descr="Slika, ki vsebuje besede na prostem, nebo, tla, drevo&#10;&#10;Vsebina, ustvarjena z umetno inteligenco, morda ni pravilna.">
            <a:extLst>
              <a:ext uri="{FF2B5EF4-FFF2-40B4-BE49-F238E27FC236}">
                <a16:creationId xmlns:a16="http://schemas.microsoft.com/office/drawing/2014/main" id="{2D75CB45-49B1-D1D8-E399-E628252D23B1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r="11740"/>
          <a:stretch/>
        </p:blipFill>
        <p:spPr>
          <a:xfrm>
            <a:off x="736679" y="-5372"/>
            <a:ext cx="10751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82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značba mesta vsebine 3">
            <a:extLst>
              <a:ext uri="{FF2B5EF4-FFF2-40B4-BE49-F238E27FC236}">
                <a16:creationId xmlns:a16="http://schemas.microsoft.com/office/drawing/2014/main" id="{FFF13502-B095-E6A1-A3F9-E843EC4F2F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403600" y="2727269"/>
            <a:ext cx="5384800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sl-SI" sz="4400" dirty="0">
                <a:solidFill>
                  <a:srgbClr val="002060"/>
                </a:solidFill>
              </a:rPr>
              <a:t>Hvala za pozornost!</a:t>
            </a:r>
          </a:p>
        </p:txBody>
      </p:sp>
      <p:pic>
        <p:nvPicPr>
          <p:cNvPr id="9218" name="Picture 2" descr="GO! Borderless: Nova Gorica in Gorica tik pred začetkom EPK 2025 | I feel  Slovenia">
            <a:extLst>
              <a:ext uri="{FF2B5EF4-FFF2-40B4-BE49-F238E27FC236}">
                <a16:creationId xmlns:a16="http://schemas.microsoft.com/office/drawing/2014/main" id="{6106C594-D7FB-02C7-0B96-A14859FC8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600" y="4918074"/>
            <a:ext cx="3260378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pressnews.si">
            <a:extLst>
              <a:ext uri="{FF2B5EF4-FFF2-40B4-BE49-F238E27FC236}">
                <a16:creationId xmlns:a16="http://schemas.microsoft.com/office/drawing/2014/main" id="{F9A05747-843D-A0C6-3C72-24FA2A7C2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861" y="4918076"/>
            <a:ext cx="1563877" cy="1939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167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ETM 2025-2" id="{7FF25480-1449-D04A-BF1F-DCEF1BDB3B06}" vid="{2DBD579F-2C05-1D41-BA26-EC3EE39B35A1}"/>
    </a:ext>
  </a:extLst>
</a:theme>
</file>

<file path=ppt/theme/theme2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isarna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0DF2C0AA4D49C4187AEA53546A6EE8C" ma:contentTypeVersion="15" ma:contentTypeDescription="Ustvari nov dokument." ma:contentTypeScope="" ma:versionID="9413286e7990923032130914688ca353">
  <xsd:schema xmlns:xsd="http://www.w3.org/2001/XMLSchema" xmlns:xs="http://www.w3.org/2001/XMLSchema" xmlns:p="http://schemas.microsoft.com/office/2006/metadata/properties" xmlns:ns2="b8b8e15c-d93d-4e90-bf0c-5465ef3edf8f" xmlns:ns3="c0976920-23fb-4914-a3ae-b9679400b7d5" targetNamespace="http://schemas.microsoft.com/office/2006/metadata/properties" ma:root="true" ma:fieldsID="62f854ee60f4d0a8d4992ba7fd14e3a5" ns2:_="" ns3:_="">
    <xsd:import namespace="b8b8e15c-d93d-4e90-bf0c-5465ef3edf8f"/>
    <xsd:import namespace="c0976920-23fb-4914-a3ae-b9679400b7d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b8e15c-d93d-4e90-bf0c-5465ef3edf8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Oznake slike" ma:readOnly="false" ma:fieldId="{5cf76f15-5ced-4ddc-b409-7134ff3c332f}" ma:taxonomyMulti="true" ma:sspId="f9d83879-60c9-4015-a380-75db1c783c0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976920-23fb-4914-a3ae-b9679400b7d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V skupni rabi z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V skupni rabi s podrobnostmi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1d0f3ef2-69b8-4abd-babd-c6ed0dff3bba}" ma:internalName="TaxCatchAll" ma:showField="CatchAllData" ma:web="c0976920-23fb-4914-a3ae-b9679400b7d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Vrsta vsebine"/>
        <xsd:element ref="dc:title" minOccurs="0" maxOccurs="1" ma:index="4" ma:displayName="Naslov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0976920-23fb-4914-a3ae-b9679400b7d5" xsi:nil="true"/>
    <lcf76f155ced4ddcb4097134ff3c332f xmlns="b8b8e15c-d93d-4e90-bf0c-5465ef3edf8f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0418228-A26A-4EDF-9E1B-1E258A9E8960}"/>
</file>

<file path=customXml/itemProps2.xml><?xml version="1.0" encoding="utf-8"?>
<ds:datastoreItem xmlns:ds="http://schemas.openxmlformats.org/officeDocument/2006/customXml" ds:itemID="{355C8A0A-6EEC-40A7-AC6B-3E824337A804}"/>
</file>

<file path=customXml/itemProps3.xml><?xml version="1.0" encoding="utf-8"?>
<ds:datastoreItem xmlns:ds="http://schemas.openxmlformats.org/officeDocument/2006/customXml" ds:itemID="{72ED4425-BA84-4F6D-9413-FCBDD76F6BD6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149</Words>
  <Application>Microsoft Office PowerPoint</Application>
  <PresentationFormat>Širokozaslonsko</PresentationFormat>
  <Paragraphs>43</Paragraphs>
  <Slides>13</Slides>
  <Notes>1</Notes>
  <HiddenSlides>0</HiddenSlides>
  <MMClips>0</MMClips>
  <ScaleCrop>false</ScaleCrop>
  <HeadingPairs>
    <vt:vector size="6" baseType="variant">
      <vt:variant>
        <vt:lpstr>Uporabljene pisave</vt:lpstr>
      </vt:variant>
      <vt:variant>
        <vt:i4>3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13</vt:i4>
      </vt:variant>
    </vt:vector>
  </HeadingPairs>
  <TitlesOfParts>
    <vt:vector size="17" baseType="lpstr">
      <vt:lpstr>Aptos</vt:lpstr>
      <vt:lpstr>Arial</vt:lpstr>
      <vt:lpstr>Google Sans</vt:lpstr>
      <vt:lpstr>Office Theme</vt:lpstr>
      <vt:lpstr>Mestna občina Nova Gorica Trajnostna mobilnost v času EPK 2025</vt:lpstr>
      <vt:lpstr>PowerPointova predstavitev</vt:lpstr>
      <vt:lpstr>Otvoritev EPK od postaje do postaje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Dostopnost Rafutskega parka</vt:lpstr>
      <vt:lpstr>Železniška postaja Nova Gorica</vt:lpstr>
      <vt:lpstr>PowerPointova predstavitev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Nana Martinčič</dc:creator>
  <cp:lastModifiedBy>Ana Kobe</cp:lastModifiedBy>
  <cp:revision>4</cp:revision>
  <dcterms:created xsi:type="dcterms:W3CDTF">2025-03-12T17:43:37Z</dcterms:created>
  <dcterms:modified xsi:type="dcterms:W3CDTF">2025-04-07T13:29:10Z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0x01010030DF2C0AA4D49C4187AEA53546A6EE8C</vt:lpwstr>
  </property>
</Properties>
</file>