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60" r:id="rId5"/>
    <p:sldId id="261" r:id="rId6"/>
    <p:sldId id="262" r:id="rId7"/>
    <p:sldId id="263" r:id="rId8"/>
    <p:sldId id="259" r:id="rId9"/>
    <p:sldId id="264" r:id="rId10"/>
    <p:sldId id="265" r:id="rId11"/>
    <p:sldId id="266" r:id="rId12"/>
    <p:sldId id="268" r:id="rId13"/>
    <p:sldId id="267" r:id="rId14"/>
    <p:sldId id="269" r:id="rId15"/>
    <p:sldId id="270" r:id="rId16"/>
    <p:sldId id="271" r:id="rId17"/>
    <p:sldId id="272" r:id="rId18"/>
    <p:sldId id="274" r:id="rId19"/>
    <p:sldId id="275" r:id="rId20"/>
    <p:sldId id="273" r:id="rId21"/>
  </p:sldIdLst>
  <p:sldSz cx="12192000" cy="6858000"/>
  <p:notesSz cx="6858000" cy="9144000"/>
  <p:defaultTextStyle>
    <a:defPPr>
      <a:defRPr lang="en-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64A447-C74B-4A3C-9EB0-4ADDC9564C1A}" v="47" dt="2025-04-09T12:18:33.4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02" d="100"/>
          <a:sy n="102" d="100"/>
        </p:scale>
        <p:origin x="91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 Id="rId30"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ej MOHARIĆ" userId="0413d8e7-a0fa-4e95-a605-0edc29b39057" providerId="ADAL" clId="{BF64A447-C74B-4A3C-9EB0-4ADDC9564C1A}"/>
    <pc:docChg chg="undo custSel addSld modSld sldOrd">
      <pc:chgData name="Matej MOHARIĆ" userId="0413d8e7-a0fa-4e95-a605-0edc29b39057" providerId="ADAL" clId="{BF64A447-C74B-4A3C-9EB0-4ADDC9564C1A}" dt="2025-04-09T12:19:18.483" v="1195" actId="255"/>
      <pc:docMkLst>
        <pc:docMk/>
      </pc:docMkLst>
      <pc:sldChg chg="modSp mod">
        <pc:chgData name="Matej MOHARIĆ" userId="0413d8e7-a0fa-4e95-a605-0edc29b39057" providerId="ADAL" clId="{BF64A447-C74B-4A3C-9EB0-4ADDC9564C1A}" dt="2025-04-07T17:23:46.818" v="2" actId="20577"/>
        <pc:sldMkLst>
          <pc:docMk/>
          <pc:sldMk cId="2144343057" sldId="256"/>
        </pc:sldMkLst>
        <pc:spChg chg="mod">
          <ac:chgData name="Matej MOHARIĆ" userId="0413d8e7-a0fa-4e95-a605-0edc29b39057" providerId="ADAL" clId="{BF64A447-C74B-4A3C-9EB0-4ADDC9564C1A}" dt="2025-04-07T17:23:46.818" v="2" actId="20577"/>
          <ac:spMkLst>
            <pc:docMk/>
            <pc:sldMk cId="2144343057" sldId="256"/>
            <ac:spMk id="2" creationId="{AA807013-9CC2-F084-3C5F-C0630A8A66A6}"/>
          </ac:spMkLst>
        </pc:spChg>
      </pc:sldChg>
      <pc:sldChg chg="modSp mod">
        <pc:chgData name="Matej MOHARIĆ" userId="0413d8e7-a0fa-4e95-a605-0edc29b39057" providerId="ADAL" clId="{BF64A447-C74B-4A3C-9EB0-4ADDC9564C1A}" dt="2025-04-07T19:32:39.065" v="999" actId="20577"/>
        <pc:sldMkLst>
          <pc:docMk/>
          <pc:sldMk cId="3138296538" sldId="257"/>
        </pc:sldMkLst>
        <pc:spChg chg="mod">
          <ac:chgData name="Matej MOHARIĆ" userId="0413d8e7-a0fa-4e95-a605-0edc29b39057" providerId="ADAL" clId="{BF64A447-C74B-4A3C-9EB0-4ADDC9564C1A}" dt="2025-04-07T19:32:39.065" v="999" actId="20577"/>
          <ac:spMkLst>
            <pc:docMk/>
            <pc:sldMk cId="3138296538" sldId="257"/>
            <ac:spMk id="3" creationId="{B0FAB40A-EFD1-F4DB-BE17-8D6DA6015BFD}"/>
          </ac:spMkLst>
        </pc:spChg>
      </pc:sldChg>
      <pc:sldChg chg="modSp mod">
        <pc:chgData name="Matej MOHARIĆ" userId="0413d8e7-a0fa-4e95-a605-0edc29b39057" providerId="ADAL" clId="{BF64A447-C74B-4A3C-9EB0-4ADDC9564C1A}" dt="2025-04-07T19:33:02.249" v="1014" actId="20577"/>
        <pc:sldMkLst>
          <pc:docMk/>
          <pc:sldMk cId="239006686" sldId="258"/>
        </pc:sldMkLst>
        <pc:spChg chg="mod">
          <ac:chgData name="Matej MOHARIĆ" userId="0413d8e7-a0fa-4e95-a605-0edc29b39057" providerId="ADAL" clId="{BF64A447-C74B-4A3C-9EB0-4ADDC9564C1A}" dt="2025-04-07T19:33:02.249" v="1014" actId="20577"/>
          <ac:spMkLst>
            <pc:docMk/>
            <pc:sldMk cId="239006686" sldId="258"/>
            <ac:spMk id="3" creationId="{975A646D-9A3F-4CBD-F158-F8B44153518C}"/>
          </ac:spMkLst>
        </pc:spChg>
      </pc:sldChg>
      <pc:sldChg chg="modSp mod">
        <pc:chgData name="Matej MOHARIĆ" userId="0413d8e7-a0fa-4e95-a605-0edc29b39057" providerId="ADAL" clId="{BF64A447-C74B-4A3C-9EB0-4ADDC9564C1A}" dt="2025-04-07T19:33:25.892" v="1037" actId="20577"/>
        <pc:sldMkLst>
          <pc:docMk/>
          <pc:sldMk cId="653452135" sldId="260"/>
        </pc:sldMkLst>
        <pc:spChg chg="mod">
          <ac:chgData name="Matej MOHARIĆ" userId="0413d8e7-a0fa-4e95-a605-0edc29b39057" providerId="ADAL" clId="{BF64A447-C74B-4A3C-9EB0-4ADDC9564C1A}" dt="2025-04-07T19:33:25.892" v="1037" actId="20577"/>
          <ac:spMkLst>
            <pc:docMk/>
            <pc:sldMk cId="653452135" sldId="260"/>
            <ac:spMk id="2" creationId="{996C0C24-B712-C41E-07F4-AF87774D0A1A}"/>
          </ac:spMkLst>
        </pc:spChg>
      </pc:sldChg>
      <pc:sldChg chg="modSp mod">
        <pc:chgData name="Matej MOHARIĆ" userId="0413d8e7-a0fa-4e95-a605-0edc29b39057" providerId="ADAL" clId="{BF64A447-C74B-4A3C-9EB0-4ADDC9564C1A}" dt="2025-04-07T19:34:09.357" v="1067" actId="20577"/>
        <pc:sldMkLst>
          <pc:docMk/>
          <pc:sldMk cId="4256619814" sldId="264"/>
        </pc:sldMkLst>
        <pc:spChg chg="mod">
          <ac:chgData name="Matej MOHARIĆ" userId="0413d8e7-a0fa-4e95-a605-0edc29b39057" providerId="ADAL" clId="{BF64A447-C74B-4A3C-9EB0-4ADDC9564C1A}" dt="2025-04-07T19:34:09.357" v="1067" actId="20577"/>
          <ac:spMkLst>
            <pc:docMk/>
            <pc:sldMk cId="4256619814" sldId="264"/>
            <ac:spMk id="6" creationId="{DB5391FF-0439-C108-B130-8794E8392A43}"/>
          </ac:spMkLst>
        </pc:spChg>
      </pc:sldChg>
      <pc:sldChg chg="addSp delSp modSp new mod">
        <pc:chgData name="Matej MOHARIĆ" userId="0413d8e7-a0fa-4e95-a605-0edc29b39057" providerId="ADAL" clId="{BF64A447-C74B-4A3C-9EB0-4ADDC9564C1A}" dt="2025-04-07T18:14:38.026" v="418" actId="20577"/>
        <pc:sldMkLst>
          <pc:docMk/>
          <pc:sldMk cId="460304141" sldId="266"/>
        </pc:sldMkLst>
        <pc:spChg chg="mod">
          <ac:chgData name="Matej MOHARIĆ" userId="0413d8e7-a0fa-4e95-a605-0edc29b39057" providerId="ADAL" clId="{BF64A447-C74B-4A3C-9EB0-4ADDC9564C1A}" dt="2025-04-07T18:14:38.026" v="418" actId="20577"/>
          <ac:spMkLst>
            <pc:docMk/>
            <pc:sldMk cId="460304141" sldId="266"/>
            <ac:spMk id="2" creationId="{08F1F0DC-E336-3B7F-0C52-5A8B4C155F47}"/>
          </ac:spMkLst>
        </pc:spChg>
        <pc:spChg chg="mod">
          <ac:chgData name="Matej MOHARIĆ" userId="0413d8e7-a0fa-4e95-a605-0edc29b39057" providerId="ADAL" clId="{BF64A447-C74B-4A3C-9EB0-4ADDC9564C1A}" dt="2025-04-07T18:14:21.488" v="387" actId="403"/>
          <ac:spMkLst>
            <pc:docMk/>
            <pc:sldMk cId="460304141" sldId="266"/>
            <ac:spMk id="3" creationId="{542C81F1-435F-CD1C-8450-FFBAE837CB9B}"/>
          </ac:spMkLst>
        </pc:spChg>
      </pc:sldChg>
      <pc:sldChg chg="addSp delSp modSp new mod ord">
        <pc:chgData name="Matej MOHARIĆ" userId="0413d8e7-a0fa-4e95-a605-0edc29b39057" providerId="ADAL" clId="{BF64A447-C74B-4A3C-9EB0-4ADDC9564C1A}" dt="2025-04-07T19:29:21.651" v="994"/>
        <pc:sldMkLst>
          <pc:docMk/>
          <pc:sldMk cId="2962813307" sldId="267"/>
        </pc:sldMkLst>
        <pc:spChg chg="mod">
          <ac:chgData name="Matej MOHARIĆ" userId="0413d8e7-a0fa-4e95-a605-0edc29b39057" providerId="ADAL" clId="{BF64A447-C74B-4A3C-9EB0-4ADDC9564C1A}" dt="2025-04-07T18:14:34.167" v="416" actId="20577"/>
          <ac:spMkLst>
            <pc:docMk/>
            <pc:sldMk cId="2962813307" sldId="267"/>
            <ac:spMk id="2" creationId="{1BB71721-2A92-1CAC-E0F3-C22DE6B6067D}"/>
          </ac:spMkLst>
        </pc:spChg>
        <pc:spChg chg="mod">
          <ac:chgData name="Matej MOHARIĆ" userId="0413d8e7-a0fa-4e95-a605-0edc29b39057" providerId="ADAL" clId="{BF64A447-C74B-4A3C-9EB0-4ADDC9564C1A}" dt="2025-04-07T18:17:35.126" v="473" actId="20577"/>
          <ac:spMkLst>
            <pc:docMk/>
            <pc:sldMk cId="2962813307" sldId="267"/>
            <ac:spMk id="3" creationId="{BE84C2B6-6685-EE95-D9C6-0EE9ED04AC32}"/>
          </ac:spMkLst>
        </pc:spChg>
      </pc:sldChg>
      <pc:sldChg chg="addSp modSp new mod">
        <pc:chgData name="Matej MOHARIĆ" userId="0413d8e7-a0fa-4e95-a605-0edc29b39057" providerId="ADAL" clId="{BF64A447-C74B-4A3C-9EB0-4ADDC9564C1A}" dt="2025-04-07T18:41:50.579" v="628" actId="1582"/>
        <pc:sldMkLst>
          <pc:docMk/>
          <pc:sldMk cId="1795428927" sldId="268"/>
        </pc:sldMkLst>
        <pc:spChg chg="mod">
          <ac:chgData name="Matej MOHARIĆ" userId="0413d8e7-a0fa-4e95-a605-0edc29b39057" providerId="ADAL" clId="{BF64A447-C74B-4A3C-9EB0-4ADDC9564C1A}" dt="2025-04-07T18:31:21.626" v="485" actId="27636"/>
          <ac:spMkLst>
            <pc:docMk/>
            <pc:sldMk cId="1795428927" sldId="268"/>
            <ac:spMk id="2" creationId="{F2A852B6-418C-0F91-0324-2E2BB86512FF}"/>
          </ac:spMkLst>
        </pc:spChg>
        <pc:picChg chg="add">
          <ac:chgData name="Matej MOHARIĆ" userId="0413d8e7-a0fa-4e95-a605-0edc29b39057" providerId="ADAL" clId="{BF64A447-C74B-4A3C-9EB0-4ADDC9564C1A}" dt="2025-04-07T18:21:06.621" v="475" actId="22"/>
          <ac:picMkLst>
            <pc:docMk/>
            <pc:sldMk cId="1795428927" sldId="268"/>
            <ac:picMk id="5" creationId="{58250083-79FB-327B-0386-BB8E61C12AF4}"/>
          </ac:picMkLst>
        </pc:picChg>
        <pc:picChg chg="add mod">
          <ac:chgData name="Matej MOHARIĆ" userId="0413d8e7-a0fa-4e95-a605-0edc29b39057" providerId="ADAL" clId="{BF64A447-C74B-4A3C-9EB0-4ADDC9564C1A}" dt="2025-04-07T18:34:33.418" v="601" actId="1076"/>
          <ac:picMkLst>
            <pc:docMk/>
            <pc:sldMk cId="1795428927" sldId="268"/>
            <ac:picMk id="7" creationId="{57376268-6440-E93F-A06D-D3B199D2CEAD}"/>
          </ac:picMkLst>
        </pc:picChg>
        <pc:picChg chg="add mod">
          <ac:chgData name="Matej MOHARIĆ" userId="0413d8e7-a0fa-4e95-a605-0edc29b39057" providerId="ADAL" clId="{BF64A447-C74B-4A3C-9EB0-4ADDC9564C1A}" dt="2025-04-07T18:34:37.336" v="602" actId="1076"/>
          <ac:picMkLst>
            <pc:docMk/>
            <pc:sldMk cId="1795428927" sldId="268"/>
            <ac:picMk id="8" creationId="{E0E81CDB-2136-C343-6931-F8CCAF6B07B9}"/>
          </ac:picMkLst>
        </pc:picChg>
        <pc:picChg chg="add mod">
          <ac:chgData name="Matej MOHARIĆ" userId="0413d8e7-a0fa-4e95-a605-0edc29b39057" providerId="ADAL" clId="{BF64A447-C74B-4A3C-9EB0-4ADDC9564C1A}" dt="2025-04-07T18:34:40.609" v="603" actId="1076"/>
          <ac:picMkLst>
            <pc:docMk/>
            <pc:sldMk cId="1795428927" sldId="268"/>
            <ac:picMk id="9" creationId="{182CF592-2C86-1D04-66D0-CE1796E3E99C}"/>
          </ac:picMkLst>
        </pc:picChg>
        <pc:picChg chg="add mod">
          <ac:chgData name="Matej MOHARIĆ" userId="0413d8e7-a0fa-4e95-a605-0edc29b39057" providerId="ADAL" clId="{BF64A447-C74B-4A3C-9EB0-4ADDC9564C1A}" dt="2025-04-07T18:34:43.691" v="604" actId="1076"/>
          <ac:picMkLst>
            <pc:docMk/>
            <pc:sldMk cId="1795428927" sldId="268"/>
            <ac:picMk id="10" creationId="{B09503F7-1213-F833-7CA2-601A194DC4CB}"/>
          </ac:picMkLst>
        </pc:picChg>
        <pc:picChg chg="add mod">
          <ac:chgData name="Matej MOHARIĆ" userId="0413d8e7-a0fa-4e95-a605-0edc29b39057" providerId="ADAL" clId="{BF64A447-C74B-4A3C-9EB0-4ADDC9564C1A}" dt="2025-04-07T18:35:00.617" v="610" actId="1036"/>
          <ac:picMkLst>
            <pc:docMk/>
            <pc:sldMk cId="1795428927" sldId="268"/>
            <ac:picMk id="11" creationId="{A235333D-F110-3159-8985-83005D48A929}"/>
          </ac:picMkLst>
        </pc:picChg>
        <pc:cxnChg chg="add mod">
          <ac:chgData name="Matej MOHARIĆ" userId="0413d8e7-a0fa-4e95-a605-0edc29b39057" providerId="ADAL" clId="{BF64A447-C74B-4A3C-9EB0-4ADDC9564C1A}" dt="2025-04-07T18:41:50.579" v="628" actId="1582"/>
          <ac:cxnSpMkLst>
            <pc:docMk/>
            <pc:sldMk cId="1795428927" sldId="268"/>
            <ac:cxnSpMk id="13" creationId="{37841B86-D609-CCEF-414B-D41482359AB9}"/>
          </ac:cxnSpMkLst>
        </pc:cxnChg>
        <pc:cxnChg chg="add mod">
          <ac:chgData name="Matej MOHARIĆ" userId="0413d8e7-a0fa-4e95-a605-0edc29b39057" providerId="ADAL" clId="{BF64A447-C74B-4A3C-9EB0-4ADDC9564C1A}" dt="2025-04-07T18:41:50.579" v="628" actId="1582"/>
          <ac:cxnSpMkLst>
            <pc:docMk/>
            <pc:sldMk cId="1795428927" sldId="268"/>
            <ac:cxnSpMk id="14" creationId="{F4D6A35A-00A6-62B7-3AA4-3534099F0E56}"/>
          </ac:cxnSpMkLst>
        </pc:cxnChg>
        <pc:cxnChg chg="add mod">
          <ac:chgData name="Matej MOHARIĆ" userId="0413d8e7-a0fa-4e95-a605-0edc29b39057" providerId="ADAL" clId="{BF64A447-C74B-4A3C-9EB0-4ADDC9564C1A}" dt="2025-04-07T18:41:50.579" v="628" actId="1582"/>
          <ac:cxnSpMkLst>
            <pc:docMk/>
            <pc:sldMk cId="1795428927" sldId="268"/>
            <ac:cxnSpMk id="16" creationId="{4AE2FB05-306F-1813-9A0B-292A7909837F}"/>
          </ac:cxnSpMkLst>
        </pc:cxnChg>
        <pc:cxnChg chg="add mod">
          <ac:chgData name="Matej MOHARIĆ" userId="0413d8e7-a0fa-4e95-a605-0edc29b39057" providerId="ADAL" clId="{BF64A447-C74B-4A3C-9EB0-4ADDC9564C1A}" dt="2025-04-07T18:41:50.579" v="628" actId="1582"/>
          <ac:cxnSpMkLst>
            <pc:docMk/>
            <pc:sldMk cId="1795428927" sldId="268"/>
            <ac:cxnSpMk id="20" creationId="{FBF8D688-A035-C6B1-1EC1-3C3B3638A556}"/>
          </ac:cxnSpMkLst>
        </pc:cxnChg>
        <pc:cxnChg chg="add mod">
          <ac:chgData name="Matej MOHARIĆ" userId="0413d8e7-a0fa-4e95-a605-0edc29b39057" providerId="ADAL" clId="{BF64A447-C74B-4A3C-9EB0-4ADDC9564C1A}" dt="2025-04-07T18:41:50.579" v="628" actId="1582"/>
          <ac:cxnSpMkLst>
            <pc:docMk/>
            <pc:sldMk cId="1795428927" sldId="268"/>
            <ac:cxnSpMk id="22" creationId="{D2418563-C6BE-8100-7D86-84E13CD2439B}"/>
          </ac:cxnSpMkLst>
        </pc:cxnChg>
      </pc:sldChg>
      <pc:sldChg chg="addSp delSp modSp new mod">
        <pc:chgData name="Matej MOHARIĆ" userId="0413d8e7-a0fa-4e95-a605-0edc29b39057" providerId="ADAL" clId="{BF64A447-C74B-4A3C-9EB0-4ADDC9564C1A}" dt="2025-04-07T18:43:54.839" v="706" actId="20577"/>
        <pc:sldMkLst>
          <pc:docMk/>
          <pc:sldMk cId="2459388419" sldId="269"/>
        </pc:sldMkLst>
        <pc:spChg chg="mod">
          <ac:chgData name="Matej MOHARIĆ" userId="0413d8e7-a0fa-4e95-a605-0edc29b39057" providerId="ADAL" clId="{BF64A447-C74B-4A3C-9EB0-4ADDC9564C1A}" dt="2025-04-07T18:43:54.839" v="706" actId="20577"/>
          <ac:spMkLst>
            <pc:docMk/>
            <pc:sldMk cId="2459388419" sldId="269"/>
            <ac:spMk id="3" creationId="{9ED5C255-0BEA-932D-574D-4BED47877FF0}"/>
          </ac:spMkLst>
        </pc:spChg>
        <pc:picChg chg="add mod">
          <ac:chgData name="Matej MOHARIĆ" userId="0413d8e7-a0fa-4e95-a605-0edc29b39057" providerId="ADAL" clId="{BF64A447-C74B-4A3C-9EB0-4ADDC9564C1A}" dt="2025-04-07T18:43:24.706" v="634" actId="1076"/>
          <ac:picMkLst>
            <pc:docMk/>
            <pc:sldMk cId="2459388419" sldId="269"/>
            <ac:picMk id="5" creationId="{EA61E11C-8C7A-BF28-69F7-2D845CBE7759}"/>
          </ac:picMkLst>
        </pc:picChg>
      </pc:sldChg>
      <pc:sldChg chg="addSp delSp modSp new mod">
        <pc:chgData name="Matej MOHARIĆ" userId="0413d8e7-a0fa-4e95-a605-0edc29b39057" providerId="ADAL" clId="{BF64A447-C74B-4A3C-9EB0-4ADDC9564C1A}" dt="2025-04-09T12:14:29.151" v="1103" actId="12788"/>
        <pc:sldMkLst>
          <pc:docMk/>
          <pc:sldMk cId="1024265910" sldId="270"/>
        </pc:sldMkLst>
        <pc:spChg chg="mod">
          <ac:chgData name="Matej MOHARIĆ" userId="0413d8e7-a0fa-4e95-a605-0edc29b39057" providerId="ADAL" clId="{BF64A447-C74B-4A3C-9EB0-4ADDC9564C1A}" dt="2025-04-07T18:58:23.792" v="733" actId="20577"/>
          <ac:spMkLst>
            <pc:docMk/>
            <pc:sldMk cId="1024265910" sldId="270"/>
            <ac:spMk id="2" creationId="{385BC12E-8CAA-0467-95BA-4158B6AB5AFF}"/>
          </ac:spMkLst>
        </pc:spChg>
        <pc:spChg chg="mod">
          <ac:chgData name="Matej MOHARIĆ" userId="0413d8e7-a0fa-4e95-a605-0edc29b39057" providerId="ADAL" clId="{BF64A447-C74B-4A3C-9EB0-4ADDC9564C1A}" dt="2025-04-09T12:13:07.144" v="1092" actId="20577"/>
          <ac:spMkLst>
            <pc:docMk/>
            <pc:sldMk cId="1024265910" sldId="270"/>
            <ac:spMk id="3" creationId="{3132EF80-4F2D-4F30-2BA6-6463C249B619}"/>
          </ac:spMkLst>
        </pc:spChg>
        <pc:spChg chg="add del mod">
          <ac:chgData name="Matej MOHARIĆ" userId="0413d8e7-a0fa-4e95-a605-0edc29b39057" providerId="ADAL" clId="{BF64A447-C74B-4A3C-9EB0-4ADDC9564C1A}" dt="2025-04-09T12:13:38.670" v="1094" actId="478"/>
          <ac:spMkLst>
            <pc:docMk/>
            <pc:sldMk cId="1024265910" sldId="270"/>
            <ac:spMk id="4" creationId="{286B15EA-0362-9E9F-B2FD-0619CC837522}"/>
          </ac:spMkLst>
        </pc:spChg>
        <pc:spChg chg="add del mod">
          <ac:chgData name="Matej MOHARIĆ" userId="0413d8e7-a0fa-4e95-a605-0edc29b39057" providerId="ADAL" clId="{BF64A447-C74B-4A3C-9EB0-4ADDC9564C1A}" dt="2025-04-09T12:13:40.367" v="1095" actId="478"/>
          <ac:spMkLst>
            <pc:docMk/>
            <pc:sldMk cId="1024265910" sldId="270"/>
            <ac:spMk id="5" creationId="{532F1C15-8D7D-0980-C45B-350571348474}"/>
          </ac:spMkLst>
        </pc:spChg>
        <pc:spChg chg="add del mod">
          <ac:chgData name="Matej MOHARIĆ" userId="0413d8e7-a0fa-4e95-a605-0edc29b39057" providerId="ADAL" clId="{BF64A447-C74B-4A3C-9EB0-4ADDC9564C1A}" dt="2025-04-09T12:13:44.176" v="1097" actId="478"/>
          <ac:spMkLst>
            <pc:docMk/>
            <pc:sldMk cId="1024265910" sldId="270"/>
            <ac:spMk id="6" creationId="{E71BF284-8AEF-9326-F1F8-80F40FC940BF}"/>
          </ac:spMkLst>
        </pc:spChg>
        <pc:graphicFrameChg chg="mod">
          <ac:chgData name="Matej MOHARIĆ" userId="0413d8e7-a0fa-4e95-a605-0edc29b39057" providerId="ADAL" clId="{BF64A447-C74B-4A3C-9EB0-4ADDC9564C1A}" dt="2025-04-09T12:14:29.151" v="1103" actId="12788"/>
          <ac:graphicFrameMkLst>
            <pc:docMk/>
            <pc:sldMk cId="1024265910" sldId="270"/>
            <ac:graphicFrameMk id="7" creationId="{B12D2F82-5993-4466-5F4D-391A6454F580}"/>
          </ac:graphicFrameMkLst>
        </pc:graphicFrameChg>
      </pc:sldChg>
      <pc:sldChg chg="addSp modSp new mod">
        <pc:chgData name="Matej MOHARIĆ" userId="0413d8e7-a0fa-4e95-a605-0edc29b39057" providerId="ADAL" clId="{BF64A447-C74B-4A3C-9EB0-4ADDC9564C1A}" dt="2025-04-07T19:08:01.067" v="891" actId="403"/>
        <pc:sldMkLst>
          <pc:docMk/>
          <pc:sldMk cId="1142215139" sldId="271"/>
        </pc:sldMkLst>
        <pc:spChg chg="mod">
          <ac:chgData name="Matej MOHARIĆ" userId="0413d8e7-a0fa-4e95-a605-0edc29b39057" providerId="ADAL" clId="{BF64A447-C74B-4A3C-9EB0-4ADDC9564C1A}" dt="2025-04-07T19:06:54.959" v="871" actId="27636"/>
          <ac:spMkLst>
            <pc:docMk/>
            <pc:sldMk cId="1142215139" sldId="271"/>
            <ac:spMk id="2" creationId="{571405EF-20DA-516A-520D-901A7DC8F4E1}"/>
          </ac:spMkLst>
        </pc:spChg>
        <pc:spChg chg="add mod">
          <ac:chgData name="Matej MOHARIĆ" userId="0413d8e7-a0fa-4e95-a605-0edc29b39057" providerId="ADAL" clId="{BF64A447-C74B-4A3C-9EB0-4ADDC9564C1A}" dt="2025-04-07T19:08:01.067" v="891" actId="403"/>
          <ac:spMkLst>
            <pc:docMk/>
            <pc:sldMk cId="1142215139" sldId="271"/>
            <ac:spMk id="6" creationId="{79F359C3-DF8B-A97B-B695-D071DDD81B9E}"/>
          </ac:spMkLst>
        </pc:spChg>
        <pc:spChg chg="add mod">
          <ac:chgData name="Matej MOHARIĆ" userId="0413d8e7-a0fa-4e95-a605-0edc29b39057" providerId="ADAL" clId="{BF64A447-C74B-4A3C-9EB0-4ADDC9564C1A}" dt="2025-04-07T19:07:56.264" v="889" actId="403"/>
          <ac:spMkLst>
            <pc:docMk/>
            <pc:sldMk cId="1142215139" sldId="271"/>
            <ac:spMk id="7" creationId="{E2FA7948-2C02-7EFE-FA00-CFF527E071D0}"/>
          </ac:spMkLst>
        </pc:spChg>
        <pc:picChg chg="add mod">
          <ac:chgData name="Matej MOHARIĆ" userId="0413d8e7-a0fa-4e95-a605-0edc29b39057" providerId="ADAL" clId="{BF64A447-C74B-4A3C-9EB0-4ADDC9564C1A}" dt="2025-04-07T19:05:49.535" v="861" actId="14100"/>
          <ac:picMkLst>
            <pc:docMk/>
            <pc:sldMk cId="1142215139" sldId="271"/>
            <ac:picMk id="5" creationId="{57054260-8B38-4695-4FAD-B74C87406385}"/>
          </ac:picMkLst>
        </pc:picChg>
      </pc:sldChg>
      <pc:sldChg chg="addSp delSp modSp new mod">
        <pc:chgData name="Matej MOHARIĆ" userId="0413d8e7-a0fa-4e95-a605-0edc29b39057" providerId="ADAL" clId="{BF64A447-C74B-4A3C-9EB0-4ADDC9564C1A}" dt="2025-04-09T12:15:16.101" v="1158" actId="1076"/>
        <pc:sldMkLst>
          <pc:docMk/>
          <pc:sldMk cId="831120814" sldId="272"/>
        </pc:sldMkLst>
        <pc:spChg chg="mod">
          <ac:chgData name="Matej MOHARIĆ" userId="0413d8e7-a0fa-4e95-a605-0edc29b39057" providerId="ADAL" clId="{BF64A447-C74B-4A3C-9EB0-4ADDC9564C1A}" dt="2025-04-09T12:15:16.101" v="1158" actId="1076"/>
          <ac:spMkLst>
            <pc:docMk/>
            <pc:sldMk cId="831120814" sldId="272"/>
            <ac:spMk id="2" creationId="{5DF78AEA-16B4-A966-14BC-68AF55467452}"/>
          </ac:spMkLst>
        </pc:spChg>
        <pc:spChg chg="add del mod">
          <ac:chgData name="Matej MOHARIĆ" userId="0413d8e7-a0fa-4e95-a605-0edc29b39057" providerId="ADAL" clId="{BF64A447-C74B-4A3C-9EB0-4ADDC9564C1A}" dt="2025-04-09T12:14:43.862" v="1104" actId="478"/>
          <ac:spMkLst>
            <pc:docMk/>
            <pc:sldMk cId="831120814" sldId="272"/>
            <ac:spMk id="7" creationId="{0AAFD9F7-1344-9293-0105-937C244EC8E2}"/>
          </ac:spMkLst>
        </pc:spChg>
        <pc:picChg chg="add mod">
          <ac:chgData name="Matej MOHARIĆ" userId="0413d8e7-a0fa-4e95-a605-0edc29b39057" providerId="ADAL" clId="{BF64A447-C74B-4A3C-9EB0-4ADDC9564C1A}" dt="2025-04-09T12:15:02.987" v="1136" actId="14100"/>
          <ac:picMkLst>
            <pc:docMk/>
            <pc:sldMk cId="831120814" sldId="272"/>
            <ac:picMk id="1026" creationId="{CD21FA2C-6457-F46B-72AD-7802BF5FEF7C}"/>
          </ac:picMkLst>
        </pc:picChg>
      </pc:sldChg>
      <pc:sldChg chg="modSp new mod">
        <pc:chgData name="Matej MOHARIĆ" userId="0413d8e7-a0fa-4e95-a605-0edc29b39057" providerId="ADAL" clId="{BF64A447-C74B-4A3C-9EB0-4ADDC9564C1A}" dt="2025-04-07T19:34:59.188" v="1090" actId="20577"/>
        <pc:sldMkLst>
          <pc:docMk/>
          <pc:sldMk cId="271795867" sldId="273"/>
        </pc:sldMkLst>
        <pc:spChg chg="mod">
          <ac:chgData name="Matej MOHARIĆ" userId="0413d8e7-a0fa-4e95-a605-0edc29b39057" providerId="ADAL" clId="{BF64A447-C74B-4A3C-9EB0-4ADDC9564C1A}" dt="2025-04-07T19:34:59.188" v="1090" actId="20577"/>
          <ac:spMkLst>
            <pc:docMk/>
            <pc:sldMk cId="271795867" sldId="273"/>
            <ac:spMk id="2" creationId="{55E7031B-4337-9C80-F4F0-E1CF5F9FAE79}"/>
          </ac:spMkLst>
        </pc:spChg>
      </pc:sldChg>
      <pc:sldChg chg="addSp delSp modSp new mod">
        <pc:chgData name="Matej MOHARIĆ" userId="0413d8e7-a0fa-4e95-a605-0edc29b39057" providerId="ADAL" clId="{BF64A447-C74B-4A3C-9EB0-4ADDC9564C1A}" dt="2025-04-09T12:19:18.483" v="1195" actId="255"/>
        <pc:sldMkLst>
          <pc:docMk/>
          <pc:sldMk cId="2037750011" sldId="274"/>
        </pc:sldMkLst>
        <pc:spChg chg="del">
          <ac:chgData name="Matej MOHARIĆ" userId="0413d8e7-a0fa-4e95-a605-0edc29b39057" providerId="ADAL" clId="{BF64A447-C74B-4A3C-9EB0-4ADDC9564C1A}" dt="2025-04-09T12:15:21.601" v="1160" actId="478"/>
          <ac:spMkLst>
            <pc:docMk/>
            <pc:sldMk cId="2037750011" sldId="274"/>
            <ac:spMk id="2" creationId="{D3F2493A-CC8C-0ED7-5417-7DC1C23B8C7E}"/>
          </ac:spMkLst>
        </pc:spChg>
        <pc:spChg chg="del">
          <ac:chgData name="Matej MOHARIĆ" userId="0413d8e7-a0fa-4e95-a605-0edc29b39057" providerId="ADAL" clId="{BF64A447-C74B-4A3C-9EB0-4ADDC9564C1A}" dt="2025-04-09T12:15:23.954" v="1161" actId="478"/>
          <ac:spMkLst>
            <pc:docMk/>
            <pc:sldMk cId="2037750011" sldId="274"/>
            <ac:spMk id="3" creationId="{FB849066-858C-B638-BA98-352BCEAC1F69}"/>
          </ac:spMkLst>
        </pc:spChg>
        <pc:spChg chg="add mod">
          <ac:chgData name="Matej MOHARIĆ" userId="0413d8e7-a0fa-4e95-a605-0edc29b39057" providerId="ADAL" clId="{BF64A447-C74B-4A3C-9EB0-4ADDC9564C1A}" dt="2025-04-09T12:17:53.836" v="1181" actId="113"/>
          <ac:spMkLst>
            <pc:docMk/>
            <pc:sldMk cId="2037750011" sldId="274"/>
            <ac:spMk id="4" creationId="{F65CD9CD-4A81-C6DF-0B44-7BFEB2B71DC7}"/>
          </ac:spMkLst>
        </pc:spChg>
        <pc:spChg chg="add mod">
          <ac:chgData name="Matej MOHARIĆ" userId="0413d8e7-a0fa-4e95-a605-0edc29b39057" providerId="ADAL" clId="{BF64A447-C74B-4A3C-9EB0-4ADDC9564C1A}" dt="2025-04-09T12:19:18.483" v="1195" actId="255"/>
          <ac:spMkLst>
            <pc:docMk/>
            <pc:sldMk cId="2037750011" sldId="274"/>
            <ac:spMk id="6" creationId="{FEEFAE84-102D-80E1-FB11-41DFC3DF16BC}"/>
          </ac:spMkLst>
        </pc:spChg>
      </pc:sldChg>
      <pc:sldChg chg="modSp add mod">
        <pc:chgData name="Matej MOHARIĆ" userId="0413d8e7-a0fa-4e95-a605-0edc29b39057" providerId="ADAL" clId="{BF64A447-C74B-4A3C-9EB0-4ADDC9564C1A}" dt="2025-04-09T12:19:02.541" v="1193" actId="404"/>
        <pc:sldMkLst>
          <pc:docMk/>
          <pc:sldMk cId="2209616309" sldId="275"/>
        </pc:sldMkLst>
        <pc:spChg chg="mod">
          <ac:chgData name="Matej MOHARIĆ" userId="0413d8e7-a0fa-4e95-a605-0edc29b39057" providerId="ADAL" clId="{BF64A447-C74B-4A3C-9EB0-4ADDC9564C1A}" dt="2025-04-09T12:19:02.541" v="1193" actId="404"/>
          <ac:spMkLst>
            <pc:docMk/>
            <pc:sldMk cId="2209616309" sldId="275"/>
            <ac:spMk id="6" creationId="{5CCB18C5-ECE6-0C3B-1751-B8C6907D0B52}"/>
          </ac:spMkLst>
        </pc:sp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C30697-1819-FFD1-6205-4C0F86DAF5EB}"/>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9E8AC4F-E7C7-3E51-10C8-2D6A78632346}"/>
              </a:ext>
            </a:extLst>
          </p:cNvPr>
          <p:cNvSpPr>
            <a:spLocks noGrp="1"/>
          </p:cNvSpPr>
          <p:nvPr>
            <p:ph type="ctrTitle"/>
          </p:nvPr>
        </p:nvSpPr>
        <p:spPr>
          <a:xfrm>
            <a:off x="218662" y="2056439"/>
            <a:ext cx="7010041" cy="2257799"/>
          </a:xfrm>
        </p:spPr>
        <p:txBody>
          <a:bodyPr anchor="b"/>
          <a:lstStyle>
            <a:lvl1pPr algn="l">
              <a:defRPr sz="6000">
                <a:solidFill>
                  <a:schemeClr val="bg1"/>
                </a:solidFill>
              </a:defRPr>
            </a:lvl1pPr>
          </a:lstStyle>
          <a:p>
            <a:r>
              <a:rPr lang="sl-SI"/>
              <a:t>Kliknite, če želite urediti slog naslova matrice</a:t>
            </a:r>
            <a:endParaRPr lang="en-GB" dirty="0"/>
          </a:p>
        </p:txBody>
      </p:sp>
      <p:sp>
        <p:nvSpPr>
          <p:cNvPr id="3" name="Subtitle 2">
            <a:extLst>
              <a:ext uri="{FF2B5EF4-FFF2-40B4-BE49-F238E27FC236}">
                <a16:creationId xmlns:a16="http://schemas.microsoft.com/office/drawing/2014/main" id="{65AD955C-55C0-6633-2A9C-F74A5F5F9C9D}"/>
              </a:ext>
            </a:extLst>
          </p:cNvPr>
          <p:cNvSpPr>
            <a:spLocks noGrp="1"/>
          </p:cNvSpPr>
          <p:nvPr>
            <p:ph type="subTitle" idx="1"/>
          </p:nvPr>
        </p:nvSpPr>
        <p:spPr>
          <a:xfrm>
            <a:off x="218661" y="4432228"/>
            <a:ext cx="7010041" cy="1328308"/>
          </a:xfr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če želite urediti slog podnaslova matrice</a:t>
            </a:r>
            <a:endParaRPr lang="en-GB" dirty="0"/>
          </a:p>
        </p:txBody>
      </p:sp>
      <p:sp>
        <p:nvSpPr>
          <p:cNvPr id="4" name="Date Placeholder 3">
            <a:extLst>
              <a:ext uri="{FF2B5EF4-FFF2-40B4-BE49-F238E27FC236}">
                <a16:creationId xmlns:a16="http://schemas.microsoft.com/office/drawing/2014/main" id="{740C0024-C401-8EA2-B659-E03FEEE8C5EB}"/>
              </a:ext>
            </a:extLst>
          </p:cNvPr>
          <p:cNvSpPr>
            <a:spLocks noGrp="1"/>
          </p:cNvSpPr>
          <p:nvPr>
            <p:ph type="dt" sz="half" idx="10"/>
          </p:nvPr>
        </p:nvSpPr>
        <p:spPr>
          <a:xfrm>
            <a:off x="218662" y="6374886"/>
            <a:ext cx="4685270" cy="365125"/>
          </a:xfrm>
        </p:spPr>
        <p:txBody>
          <a:bodyPr/>
          <a:lstStyle/>
          <a:p>
            <a:fld id="{8B8DD5A8-06B6-BF46-9E32-FD6EE058DC53}" type="datetimeFigureOut">
              <a:rPr lang="en-GB" smtClean="0"/>
              <a:t>09/04/2025</a:t>
            </a:fld>
            <a:endParaRPr lang="en-GB"/>
          </a:p>
        </p:txBody>
      </p:sp>
    </p:spTree>
    <p:extLst>
      <p:ext uri="{BB962C8B-B14F-4D97-AF65-F5344CB8AC3E}">
        <p14:creationId xmlns:p14="http://schemas.microsoft.com/office/powerpoint/2010/main" val="1862621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C9382-4CBC-AAFD-DE1C-D2CE7E7AB960}"/>
              </a:ext>
            </a:extLst>
          </p:cNvPr>
          <p:cNvSpPr>
            <a:spLocks noGrp="1"/>
          </p:cNvSpPr>
          <p:nvPr>
            <p:ph type="title"/>
          </p:nvPr>
        </p:nvSpPr>
        <p:spPr>
          <a:xfrm>
            <a:off x="838200" y="1424587"/>
            <a:ext cx="8083378" cy="546100"/>
          </a:xfrm>
        </p:spPr>
        <p:txBody>
          <a:bodyPr/>
          <a:lstStyle/>
          <a:p>
            <a:r>
              <a:rPr lang="sl-SI"/>
              <a:t>Kliknite, če želite urediti slog naslova matrice</a:t>
            </a:r>
            <a:endParaRPr lang="en-GB" dirty="0"/>
          </a:p>
        </p:txBody>
      </p:sp>
      <p:sp>
        <p:nvSpPr>
          <p:cNvPr id="3" name="Vertical Text Placeholder 2">
            <a:extLst>
              <a:ext uri="{FF2B5EF4-FFF2-40B4-BE49-F238E27FC236}">
                <a16:creationId xmlns:a16="http://schemas.microsoft.com/office/drawing/2014/main" id="{0C507C5E-72B5-0635-ECF6-2450538FFD26}"/>
              </a:ext>
            </a:extLst>
          </p:cNvPr>
          <p:cNvSpPr>
            <a:spLocks noGrp="1"/>
          </p:cNvSpPr>
          <p:nvPr>
            <p:ph type="body" orient="vert" idx="1"/>
          </p:nvPr>
        </p:nvSpPr>
        <p:spPr>
          <a:xfrm>
            <a:off x="838200" y="2248930"/>
            <a:ext cx="10515600" cy="3928032"/>
          </a:xfrm>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4" name="Date Placeholder 3">
            <a:extLst>
              <a:ext uri="{FF2B5EF4-FFF2-40B4-BE49-F238E27FC236}">
                <a16:creationId xmlns:a16="http://schemas.microsoft.com/office/drawing/2014/main" id="{2B0468B1-460B-270F-9C23-FE153319DCAD}"/>
              </a:ext>
            </a:extLst>
          </p:cNvPr>
          <p:cNvSpPr>
            <a:spLocks noGrp="1"/>
          </p:cNvSpPr>
          <p:nvPr>
            <p:ph type="dt" sz="half" idx="10"/>
          </p:nvPr>
        </p:nvSpPr>
        <p:spPr/>
        <p:txBody>
          <a:bodyPr/>
          <a:lstStyle/>
          <a:p>
            <a:fld id="{8B8DD5A8-06B6-BF46-9E32-FD6EE058DC53}" type="datetimeFigureOut">
              <a:rPr lang="en-GB" smtClean="0"/>
              <a:t>09/04/2025</a:t>
            </a:fld>
            <a:endParaRPr lang="en-GB"/>
          </a:p>
        </p:txBody>
      </p:sp>
      <p:sp>
        <p:nvSpPr>
          <p:cNvPr id="5" name="Footer Placeholder 4">
            <a:extLst>
              <a:ext uri="{FF2B5EF4-FFF2-40B4-BE49-F238E27FC236}">
                <a16:creationId xmlns:a16="http://schemas.microsoft.com/office/drawing/2014/main" id="{63653163-AF56-FF3C-63D9-ADF6130F1D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A891B4-D54D-5F30-2C6A-417A013B5CBB}"/>
              </a:ext>
            </a:extLst>
          </p:cNvPr>
          <p:cNvSpPr>
            <a:spLocks noGrp="1"/>
          </p:cNvSpPr>
          <p:nvPr>
            <p:ph type="sldNum" sz="quarter" idx="12"/>
          </p:nvPr>
        </p:nvSpPr>
        <p:spPr/>
        <p:txBody>
          <a:bodyPr/>
          <a:lstStyle/>
          <a:p>
            <a:fld id="{F1E2C1DF-DFD8-7044-BD40-66948C2FB312}" type="slidenum">
              <a:rPr lang="en-GB" smtClean="0"/>
              <a:t>‹#›</a:t>
            </a:fld>
            <a:endParaRPr lang="en-GB"/>
          </a:p>
        </p:txBody>
      </p:sp>
    </p:spTree>
    <p:extLst>
      <p:ext uri="{BB962C8B-B14F-4D97-AF65-F5344CB8AC3E}">
        <p14:creationId xmlns:p14="http://schemas.microsoft.com/office/powerpoint/2010/main" val="2159096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72CF67-CBAB-FEED-AC83-36A3169DC4F8}"/>
              </a:ext>
            </a:extLst>
          </p:cNvPr>
          <p:cNvSpPr>
            <a:spLocks noGrp="1"/>
          </p:cNvSpPr>
          <p:nvPr>
            <p:ph type="title" orient="vert"/>
          </p:nvPr>
        </p:nvSpPr>
        <p:spPr>
          <a:xfrm>
            <a:off x="8810368" y="2335427"/>
            <a:ext cx="2543432" cy="3841536"/>
          </a:xfrm>
        </p:spPr>
        <p:txBody>
          <a:bodyPr vert="eaVert"/>
          <a:lstStyle/>
          <a:p>
            <a:r>
              <a:rPr lang="sl-SI"/>
              <a:t>Kliknite, če želite urediti slog naslova matrice</a:t>
            </a:r>
            <a:endParaRPr lang="en-GB" dirty="0"/>
          </a:p>
        </p:txBody>
      </p:sp>
      <p:sp>
        <p:nvSpPr>
          <p:cNvPr id="3" name="Vertical Text Placeholder 2">
            <a:extLst>
              <a:ext uri="{FF2B5EF4-FFF2-40B4-BE49-F238E27FC236}">
                <a16:creationId xmlns:a16="http://schemas.microsoft.com/office/drawing/2014/main" id="{8AD123A7-014F-234F-4807-B9DE932166F3}"/>
              </a:ext>
            </a:extLst>
          </p:cNvPr>
          <p:cNvSpPr>
            <a:spLocks noGrp="1"/>
          </p:cNvSpPr>
          <p:nvPr>
            <p:ph type="body" orient="vert" idx="1"/>
          </p:nvPr>
        </p:nvSpPr>
        <p:spPr>
          <a:xfrm>
            <a:off x="838200" y="1173891"/>
            <a:ext cx="7734300" cy="5003071"/>
          </a:xfrm>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4" name="Date Placeholder 3">
            <a:extLst>
              <a:ext uri="{FF2B5EF4-FFF2-40B4-BE49-F238E27FC236}">
                <a16:creationId xmlns:a16="http://schemas.microsoft.com/office/drawing/2014/main" id="{337D2AF6-714A-F6B9-9157-D2409E8B1BCD}"/>
              </a:ext>
            </a:extLst>
          </p:cNvPr>
          <p:cNvSpPr>
            <a:spLocks noGrp="1"/>
          </p:cNvSpPr>
          <p:nvPr>
            <p:ph type="dt" sz="half" idx="10"/>
          </p:nvPr>
        </p:nvSpPr>
        <p:spPr/>
        <p:txBody>
          <a:bodyPr/>
          <a:lstStyle/>
          <a:p>
            <a:fld id="{8B8DD5A8-06B6-BF46-9E32-FD6EE058DC53}" type="datetimeFigureOut">
              <a:rPr lang="en-GB" smtClean="0"/>
              <a:t>09/04/2025</a:t>
            </a:fld>
            <a:endParaRPr lang="en-GB"/>
          </a:p>
        </p:txBody>
      </p:sp>
      <p:sp>
        <p:nvSpPr>
          <p:cNvPr id="5" name="Footer Placeholder 4">
            <a:extLst>
              <a:ext uri="{FF2B5EF4-FFF2-40B4-BE49-F238E27FC236}">
                <a16:creationId xmlns:a16="http://schemas.microsoft.com/office/drawing/2014/main" id="{0EBA642A-6886-9256-EDE8-002CEC0F97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A0DC8F-3DA1-555C-E1D2-ADBCDE5DCA7C}"/>
              </a:ext>
            </a:extLst>
          </p:cNvPr>
          <p:cNvSpPr>
            <a:spLocks noGrp="1"/>
          </p:cNvSpPr>
          <p:nvPr>
            <p:ph type="sldNum" sz="quarter" idx="12"/>
          </p:nvPr>
        </p:nvSpPr>
        <p:spPr/>
        <p:txBody>
          <a:bodyPr/>
          <a:lstStyle/>
          <a:p>
            <a:fld id="{F1E2C1DF-DFD8-7044-BD40-66948C2FB312}" type="slidenum">
              <a:rPr lang="en-GB" smtClean="0"/>
              <a:t>‹#›</a:t>
            </a:fld>
            <a:endParaRPr lang="en-GB"/>
          </a:p>
        </p:txBody>
      </p:sp>
    </p:spTree>
    <p:extLst>
      <p:ext uri="{BB962C8B-B14F-4D97-AF65-F5344CB8AC3E}">
        <p14:creationId xmlns:p14="http://schemas.microsoft.com/office/powerpoint/2010/main" val="4192789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FD1CD-437D-7988-FDAB-FEF076E63080}"/>
              </a:ext>
            </a:extLst>
          </p:cNvPr>
          <p:cNvSpPr>
            <a:spLocks noGrp="1"/>
          </p:cNvSpPr>
          <p:nvPr>
            <p:ph type="title"/>
          </p:nvPr>
        </p:nvSpPr>
        <p:spPr/>
        <p:txBody>
          <a:bodyPr/>
          <a:lstStyle/>
          <a:p>
            <a:r>
              <a:rPr lang="sl-SI"/>
              <a:t>Kliknite, če želite urediti slog naslova matrice</a:t>
            </a:r>
            <a:endParaRPr lang="en-GB" dirty="0"/>
          </a:p>
        </p:txBody>
      </p:sp>
      <p:sp>
        <p:nvSpPr>
          <p:cNvPr id="3" name="Content Placeholder 2">
            <a:extLst>
              <a:ext uri="{FF2B5EF4-FFF2-40B4-BE49-F238E27FC236}">
                <a16:creationId xmlns:a16="http://schemas.microsoft.com/office/drawing/2014/main" id="{E0473AB1-2CEB-0C4B-23B5-EDDA97458466}"/>
              </a:ext>
            </a:extLst>
          </p:cNvPr>
          <p:cNvSpPr>
            <a:spLocks noGrp="1"/>
          </p:cNvSpPr>
          <p:nvPr>
            <p:ph idx="1"/>
          </p:nvPr>
        </p:nvSpPr>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4" name="Date Placeholder 3">
            <a:extLst>
              <a:ext uri="{FF2B5EF4-FFF2-40B4-BE49-F238E27FC236}">
                <a16:creationId xmlns:a16="http://schemas.microsoft.com/office/drawing/2014/main" id="{E6F40A28-2325-FD0C-0FFC-72B29E432009}"/>
              </a:ext>
            </a:extLst>
          </p:cNvPr>
          <p:cNvSpPr>
            <a:spLocks noGrp="1"/>
          </p:cNvSpPr>
          <p:nvPr>
            <p:ph type="dt" sz="half" idx="10"/>
          </p:nvPr>
        </p:nvSpPr>
        <p:spPr/>
        <p:txBody>
          <a:bodyPr/>
          <a:lstStyle/>
          <a:p>
            <a:fld id="{8B8DD5A8-06B6-BF46-9E32-FD6EE058DC53}" type="datetimeFigureOut">
              <a:rPr lang="en-GB" smtClean="0"/>
              <a:t>09/04/2025</a:t>
            </a:fld>
            <a:endParaRPr lang="en-GB"/>
          </a:p>
        </p:txBody>
      </p:sp>
      <p:sp>
        <p:nvSpPr>
          <p:cNvPr id="5" name="Footer Placeholder 4">
            <a:extLst>
              <a:ext uri="{FF2B5EF4-FFF2-40B4-BE49-F238E27FC236}">
                <a16:creationId xmlns:a16="http://schemas.microsoft.com/office/drawing/2014/main" id="{D7859D00-2378-6259-9E37-167E51D37E2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EDD627A-555E-0B24-FDB1-A57E21A5A89F}"/>
              </a:ext>
            </a:extLst>
          </p:cNvPr>
          <p:cNvSpPr>
            <a:spLocks noGrp="1"/>
          </p:cNvSpPr>
          <p:nvPr>
            <p:ph type="sldNum" sz="quarter" idx="12"/>
          </p:nvPr>
        </p:nvSpPr>
        <p:spPr/>
        <p:txBody>
          <a:bodyPr/>
          <a:lstStyle/>
          <a:p>
            <a:fld id="{F1E2C1DF-DFD8-7044-BD40-66948C2FB312}" type="slidenum">
              <a:rPr lang="en-GB" smtClean="0"/>
              <a:t>‹#›</a:t>
            </a:fld>
            <a:endParaRPr lang="en-GB"/>
          </a:p>
        </p:txBody>
      </p:sp>
    </p:spTree>
    <p:extLst>
      <p:ext uri="{BB962C8B-B14F-4D97-AF65-F5344CB8AC3E}">
        <p14:creationId xmlns:p14="http://schemas.microsoft.com/office/powerpoint/2010/main" val="2425427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62553-9915-ECA2-EC58-354319AFABAF}"/>
              </a:ext>
            </a:extLst>
          </p:cNvPr>
          <p:cNvSpPr>
            <a:spLocks noGrp="1"/>
          </p:cNvSpPr>
          <p:nvPr>
            <p:ph type="title"/>
          </p:nvPr>
        </p:nvSpPr>
        <p:spPr>
          <a:xfrm>
            <a:off x="831850" y="1709738"/>
            <a:ext cx="10515600" cy="2852737"/>
          </a:xfrm>
        </p:spPr>
        <p:txBody>
          <a:bodyPr anchor="b"/>
          <a:lstStyle>
            <a:lvl1pPr>
              <a:defRPr sz="6000"/>
            </a:lvl1pPr>
          </a:lstStyle>
          <a:p>
            <a:r>
              <a:rPr lang="sl-SI"/>
              <a:t>Kliknite, če želite urediti slog naslova matrice</a:t>
            </a:r>
            <a:endParaRPr lang="en-GB"/>
          </a:p>
        </p:txBody>
      </p:sp>
      <p:sp>
        <p:nvSpPr>
          <p:cNvPr id="3" name="Text Placeholder 2">
            <a:extLst>
              <a:ext uri="{FF2B5EF4-FFF2-40B4-BE49-F238E27FC236}">
                <a16:creationId xmlns:a16="http://schemas.microsoft.com/office/drawing/2014/main" id="{F843B1E0-3776-0147-ADDA-E4DA2B0430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Kliknite za urejanje slogov besedila matrice</a:t>
            </a:r>
          </a:p>
        </p:txBody>
      </p:sp>
      <p:sp>
        <p:nvSpPr>
          <p:cNvPr id="4" name="Date Placeholder 3">
            <a:extLst>
              <a:ext uri="{FF2B5EF4-FFF2-40B4-BE49-F238E27FC236}">
                <a16:creationId xmlns:a16="http://schemas.microsoft.com/office/drawing/2014/main" id="{EFC047AE-3633-23E6-8C12-D5DA3DFBA95D}"/>
              </a:ext>
            </a:extLst>
          </p:cNvPr>
          <p:cNvSpPr>
            <a:spLocks noGrp="1"/>
          </p:cNvSpPr>
          <p:nvPr>
            <p:ph type="dt" sz="half" idx="10"/>
          </p:nvPr>
        </p:nvSpPr>
        <p:spPr/>
        <p:txBody>
          <a:bodyPr/>
          <a:lstStyle/>
          <a:p>
            <a:fld id="{8B8DD5A8-06B6-BF46-9E32-FD6EE058DC53}" type="datetimeFigureOut">
              <a:rPr lang="en-GB" smtClean="0"/>
              <a:t>09/04/2025</a:t>
            </a:fld>
            <a:endParaRPr lang="en-GB"/>
          </a:p>
        </p:txBody>
      </p:sp>
      <p:sp>
        <p:nvSpPr>
          <p:cNvPr id="5" name="Footer Placeholder 4">
            <a:extLst>
              <a:ext uri="{FF2B5EF4-FFF2-40B4-BE49-F238E27FC236}">
                <a16:creationId xmlns:a16="http://schemas.microsoft.com/office/drawing/2014/main" id="{7A9F521D-8EEE-D562-69EC-5B8E3D8E88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4E176B-9ED0-3AE9-2286-0A8DF7F06278}"/>
              </a:ext>
            </a:extLst>
          </p:cNvPr>
          <p:cNvSpPr>
            <a:spLocks noGrp="1"/>
          </p:cNvSpPr>
          <p:nvPr>
            <p:ph type="sldNum" sz="quarter" idx="12"/>
          </p:nvPr>
        </p:nvSpPr>
        <p:spPr/>
        <p:txBody>
          <a:bodyPr/>
          <a:lstStyle/>
          <a:p>
            <a:fld id="{F1E2C1DF-DFD8-7044-BD40-66948C2FB312}" type="slidenum">
              <a:rPr lang="en-GB" smtClean="0"/>
              <a:t>‹#›</a:t>
            </a:fld>
            <a:endParaRPr lang="en-GB"/>
          </a:p>
        </p:txBody>
      </p:sp>
    </p:spTree>
    <p:extLst>
      <p:ext uri="{BB962C8B-B14F-4D97-AF65-F5344CB8AC3E}">
        <p14:creationId xmlns:p14="http://schemas.microsoft.com/office/powerpoint/2010/main" val="1661345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267C7-1444-C40C-38B6-A20663741089}"/>
              </a:ext>
            </a:extLst>
          </p:cNvPr>
          <p:cNvSpPr>
            <a:spLocks noGrp="1"/>
          </p:cNvSpPr>
          <p:nvPr>
            <p:ph type="title"/>
          </p:nvPr>
        </p:nvSpPr>
        <p:spPr/>
        <p:txBody>
          <a:bodyPr/>
          <a:lstStyle/>
          <a:p>
            <a:r>
              <a:rPr lang="sl-SI"/>
              <a:t>Kliknite, če želite urediti slog naslova matrice</a:t>
            </a:r>
            <a:endParaRPr lang="en-GB"/>
          </a:p>
        </p:txBody>
      </p:sp>
      <p:sp>
        <p:nvSpPr>
          <p:cNvPr id="3" name="Content Placeholder 2">
            <a:extLst>
              <a:ext uri="{FF2B5EF4-FFF2-40B4-BE49-F238E27FC236}">
                <a16:creationId xmlns:a16="http://schemas.microsoft.com/office/drawing/2014/main" id="{33E8FCF0-7E2B-F95A-72C3-F2E90EDE2E0C}"/>
              </a:ext>
            </a:extLst>
          </p:cNvPr>
          <p:cNvSpPr>
            <a:spLocks noGrp="1"/>
          </p:cNvSpPr>
          <p:nvPr>
            <p:ph sz="half" idx="1"/>
          </p:nvPr>
        </p:nvSpPr>
        <p:spPr>
          <a:xfrm>
            <a:off x="838200" y="2150073"/>
            <a:ext cx="5181600" cy="4026889"/>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GB" dirty="0"/>
          </a:p>
        </p:txBody>
      </p:sp>
      <p:sp>
        <p:nvSpPr>
          <p:cNvPr id="4" name="Content Placeholder 3">
            <a:extLst>
              <a:ext uri="{FF2B5EF4-FFF2-40B4-BE49-F238E27FC236}">
                <a16:creationId xmlns:a16="http://schemas.microsoft.com/office/drawing/2014/main" id="{6A6C4EA9-06CF-B642-8642-91492152776F}"/>
              </a:ext>
            </a:extLst>
          </p:cNvPr>
          <p:cNvSpPr>
            <a:spLocks noGrp="1"/>
          </p:cNvSpPr>
          <p:nvPr>
            <p:ph sz="half" idx="2"/>
          </p:nvPr>
        </p:nvSpPr>
        <p:spPr>
          <a:xfrm>
            <a:off x="6172200" y="2150073"/>
            <a:ext cx="5181600" cy="4026890"/>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GB" dirty="0"/>
          </a:p>
        </p:txBody>
      </p:sp>
      <p:sp>
        <p:nvSpPr>
          <p:cNvPr id="5" name="Date Placeholder 4">
            <a:extLst>
              <a:ext uri="{FF2B5EF4-FFF2-40B4-BE49-F238E27FC236}">
                <a16:creationId xmlns:a16="http://schemas.microsoft.com/office/drawing/2014/main" id="{7F75157D-F3C5-6B24-CFB5-C9D65DEE4193}"/>
              </a:ext>
            </a:extLst>
          </p:cNvPr>
          <p:cNvSpPr>
            <a:spLocks noGrp="1"/>
          </p:cNvSpPr>
          <p:nvPr>
            <p:ph type="dt" sz="half" idx="10"/>
          </p:nvPr>
        </p:nvSpPr>
        <p:spPr/>
        <p:txBody>
          <a:bodyPr/>
          <a:lstStyle/>
          <a:p>
            <a:fld id="{8B8DD5A8-06B6-BF46-9E32-FD6EE058DC53}" type="datetimeFigureOut">
              <a:rPr lang="en-GB" smtClean="0"/>
              <a:t>09/04/2025</a:t>
            </a:fld>
            <a:endParaRPr lang="en-GB"/>
          </a:p>
        </p:txBody>
      </p:sp>
      <p:sp>
        <p:nvSpPr>
          <p:cNvPr id="6" name="Footer Placeholder 5">
            <a:extLst>
              <a:ext uri="{FF2B5EF4-FFF2-40B4-BE49-F238E27FC236}">
                <a16:creationId xmlns:a16="http://schemas.microsoft.com/office/drawing/2014/main" id="{52BE8177-1BF0-24CD-F08C-C334F122171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C441533-4C42-0ADD-9E03-0C122B547FEF}"/>
              </a:ext>
            </a:extLst>
          </p:cNvPr>
          <p:cNvSpPr>
            <a:spLocks noGrp="1"/>
          </p:cNvSpPr>
          <p:nvPr>
            <p:ph type="sldNum" sz="quarter" idx="12"/>
          </p:nvPr>
        </p:nvSpPr>
        <p:spPr/>
        <p:txBody>
          <a:bodyPr/>
          <a:lstStyle/>
          <a:p>
            <a:fld id="{F1E2C1DF-DFD8-7044-BD40-66948C2FB312}" type="slidenum">
              <a:rPr lang="en-GB" smtClean="0"/>
              <a:t>‹#›</a:t>
            </a:fld>
            <a:endParaRPr lang="en-GB"/>
          </a:p>
        </p:txBody>
      </p:sp>
    </p:spTree>
    <p:extLst>
      <p:ext uri="{BB962C8B-B14F-4D97-AF65-F5344CB8AC3E}">
        <p14:creationId xmlns:p14="http://schemas.microsoft.com/office/powerpoint/2010/main" val="1004994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2C6AC-3E24-01D5-40CC-D3C63D99BAF1}"/>
              </a:ext>
            </a:extLst>
          </p:cNvPr>
          <p:cNvSpPr>
            <a:spLocks noGrp="1"/>
          </p:cNvSpPr>
          <p:nvPr>
            <p:ph type="title"/>
          </p:nvPr>
        </p:nvSpPr>
        <p:spPr>
          <a:xfrm>
            <a:off x="839788" y="1325563"/>
            <a:ext cx="8069750" cy="676232"/>
          </a:xfrm>
        </p:spPr>
        <p:txBody>
          <a:bodyPr/>
          <a:lstStyle/>
          <a:p>
            <a:r>
              <a:rPr lang="sl-SI"/>
              <a:t>Kliknite, če želite urediti slog naslova matrice</a:t>
            </a:r>
            <a:endParaRPr lang="en-GB"/>
          </a:p>
        </p:txBody>
      </p:sp>
      <p:sp>
        <p:nvSpPr>
          <p:cNvPr id="3" name="Text Placeholder 2">
            <a:extLst>
              <a:ext uri="{FF2B5EF4-FFF2-40B4-BE49-F238E27FC236}">
                <a16:creationId xmlns:a16="http://schemas.microsoft.com/office/drawing/2014/main" id="{B9AACA1E-0624-D5A8-EA80-B5603FE2617A}"/>
              </a:ext>
            </a:extLst>
          </p:cNvPr>
          <p:cNvSpPr>
            <a:spLocks noGrp="1"/>
          </p:cNvSpPr>
          <p:nvPr>
            <p:ph type="body" idx="1"/>
          </p:nvPr>
        </p:nvSpPr>
        <p:spPr>
          <a:xfrm>
            <a:off x="839788" y="2001795"/>
            <a:ext cx="5157787" cy="50328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4" name="Content Placeholder 3">
            <a:extLst>
              <a:ext uri="{FF2B5EF4-FFF2-40B4-BE49-F238E27FC236}">
                <a16:creationId xmlns:a16="http://schemas.microsoft.com/office/drawing/2014/main" id="{9189C9F8-EA72-A6BE-C631-54ADF82B6A7D}"/>
              </a:ext>
            </a:extLst>
          </p:cNvPr>
          <p:cNvSpPr>
            <a:spLocks noGrp="1"/>
          </p:cNvSpPr>
          <p:nvPr>
            <p:ph sz="half" idx="2"/>
          </p:nvPr>
        </p:nvSpPr>
        <p:spPr>
          <a:xfrm>
            <a:off x="839788" y="2505075"/>
            <a:ext cx="5157787"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GB" dirty="0"/>
          </a:p>
        </p:txBody>
      </p:sp>
      <p:sp>
        <p:nvSpPr>
          <p:cNvPr id="5" name="Text Placeholder 4">
            <a:extLst>
              <a:ext uri="{FF2B5EF4-FFF2-40B4-BE49-F238E27FC236}">
                <a16:creationId xmlns:a16="http://schemas.microsoft.com/office/drawing/2014/main" id="{D8A89723-F6C7-A15C-F08A-AA0468792423}"/>
              </a:ext>
            </a:extLst>
          </p:cNvPr>
          <p:cNvSpPr>
            <a:spLocks noGrp="1"/>
          </p:cNvSpPr>
          <p:nvPr>
            <p:ph type="body" sz="quarter" idx="3"/>
          </p:nvPr>
        </p:nvSpPr>
        <p:spPr>
          <a:xfrm>
            <a:off x="6172200" y="2001795"/>
            <a:ext cx="5183188" cy="50328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6" name="Content Placeholder 5">
            <a:extLst>
              <a:ext uri="{FF2B5EF4-FFF2-40B4-BE49-F238E27FC236}">
                <a16:creationId xmlns:a16="http://schemas.microsoft.com/office/drawing/2014/main" id="{AD81FF35-836C-0662-668D-D04453846614}"/>
              </a:ext>
            </a:extLst>
          </p:cNvPr>
          <p:cNvSpPr>
            <a:spLocks noGrp="1"/>
          </p:cNvSpPr>
          <p:nvPr>
            <p:ph sz="quarter" idx="4"/>
          </p:nvPr>
        </p:nvSpPr>
        <p:spPr>
          <a:xfrm>
            <a:off x="6172200" y="2505075"/>
            <a:ext cx="5183188"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7" name="Date Placeholder 6">
            <a:extLst>
              <a:ext uri="{FF2B5EF4-FFF2-40B4-BE49-F238E27FC236}">
                <a16:creationId xmlns:a16="http://schemas.microsoft.com/office/drawing/2014/main" id="{D846F1DA-08DD-2DC8-83D6-8BC6A8526B98}"/>
              </a:ext>
            </a:extLst>
          </p:cNvPr>
          <p:cNvSpPr>
            <a:spLocks noGrp="1"/>
          </p:cNvSpPr>
          <p:nvPr>
            <p:ph type="dt" sz="half" idx="10"/>
          </p:nvPr>
        </p:nvSpPr>
        <p:spPr/>
        <p:txBody>
          <a:bodyPr/>
          <a:lstStyle/>
          <a:p>
            <a:fld id="{8B8DD5A8-06B6-BF46-9E32-FD6EE058DC53}" type="datetimeFigureOut">
              <a:rPr lang="en-GB" smtClean="0"/>
              <a:t>09/04/2025</a:t>
            </a:fld>
            <a:endParaRPr lang="en-GB"/>
          </a:p>
        </p:txBody>
      </p:sp>
      <p:sp>
        <p:nvSpPr>
          <p:cNvPr id="8" name="Footer Placeholder 7">
            <a:extLst>
              <a:ext uri="{FF2B5EF4-FFF2-40B4-BE49-F238E27FC236}">
                <a16:creationId xmlns:a16="http://schemas.microsoft.com/office/drawing/2014/main" id="{2930FB04-0A5A-1DAC-6055-5188E0D021A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FD5D385-1E97-2980-B0F0-C3AB0CBD9BB8}"/>
              </a:ext>
            </a:extLst>
          </p:cNvPr>
          <p:cNvSpPr>
            <a:spLocks noGrp="1"/>
          </p:cNvSpPr>
          <p:nvPr>
            <p:ph type="sldNum" sz="quarter" idx="12"/>
          </p:nvPr>
        </p:nvSpPr>
        <p:spPr/>
        <p:txBody>
          <a:bodyPr/>
          <a:lstStyle/>
          <a:p>
            <a:fld id="{F1E2C1DF-DFD8-7044-BD40-66948C2FB312}" type="slidenum">
              <a:rPr lang="en-GB" smtClean="0"/>
              <a:t>‹#›</a:t>
            </a:fld>
            <a:endParaRPr lang="en-GB"/>
          </a:p>
        </p:txBody>
      </p:sp>
    </p:spTree>
    <p:extLst>
      <p:ext uri="{BB962C8B-B14F-4D97-AF65-F5344CB8AC3E}">
        <p14:creationId xmlns:p14="http://schemas.microsoft.com/office/powerpoint/2010/main" val="2876446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106C8-F342-925C-355A-87ADB91673E2}"/>
              </a:ext>
            </a:extLst>
          </p:cNvPr>
          <p:cNvSpPr>
            <a:spLocks noGrp="1"/>
          </p:cNvSpPr>
          <p:nvPr>
            <p:ph type="title"/>
          </p:nvPr>
        </p:nvSpPr>
        <p:spPr/>
        <p:txBody>
          <a:bodyPr/>
          <a:lstStyle/>
          <a:p>
            <a:r>
              <a:rPr lang="sl-SI"/>
              <a:t>Kliknite, če želite urediti slog naslova matrice</a:t>
            </a:r>
            <a:endParaRPr lang="en-GB"/>
          </a:p>
        </p:txBody>
      </p:sp>
      <p:sp>
        <p:nvSpPr>
          <p:cNvPr id="3" name="Date Placeholder 2">
            <a:extLst>
              <a:ext uri="{FF2B5EF4-FFF2-40B4-BE49-F238E27FC236}">
                <a16:creationId xmlns:a16="http://schemas.microsoft.com/office/drawing/2014/main" id="{F7173212-6D85-6255-48D4-84209E9219F3}"/>
              </a:ext>
            </a:extLst>
          </p:cNvPr>
          <p:cNvSpPr>
            <a:spLocks noGrp="1"/>
          </p:cNvSpPr>
          <p:nvPr>
            <p:ph type="dt" sz="half" idx="10"/>
          </p:nvPr>
        </p:nvSpPr>
        <p:spPr/>
        <p:txBody>
          <a:bodyPr/>
          <a:lstStyle/>
          <a:p>
            <a:fld id="{8B8DD5A8-06B6-BF46-9E32-FD6EE058DC53}" type="datetimeFigureOut">
              <a:rPr lang="en-GB" smtClean="0"/>
              <a:t>09/04/2025</a:t>
            </a:fld>
            <a:endParaRPr lang="en-GB"/>
          </a:p>
        </p:txBody>
      </p:sp>
      <p:sp>
        <p:nvSpPr>
          <p:cNvPr id="4" name="Footer Placeholder 3">
            <a:extLst>
              <a:ext uri="{FF2B5EF4-FFF2-40B4-BE49-F238E27FC236}">
                <a16:creationId xmlns:a16="http://schemas.microsoft.com/office/drawing/2014/main" id="{5C6F12AF-0C3A-9D21-EAEA-84C3ECA2C19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E08A9B5-454D-A794-0EC2-B9F67697285C}"/>
              </a:ext>
            </a:extLst>
          </p:cNvPr>
          <p:cNvSpPr>
            <a:spLocks noGrp="1"/>
          </p:cNvSpPr>
          <p:nvPr>
            <p:ph type="sldNum" sz="quarter" idx="12"/>
          </p:nvPr>
        </p:nvSpPr>
        <p:spPr/>
        <p:txBody>
          <a:bodyPr/>
          <a:lstStyle/>
          <a:p>
            <a:fld id="{F1E2C1DF-DFD8-7044-BD40-66948C2FB312}" type="slidenum">
              <a:rPr lang="en-GB" smtClean="0"/>
              <a:t>‹#›</a:t>
            </a:fld>
            <a:endParaRPr lang="en-GB"/>
          </a:p>
        </p:txBody>
      </p:sp>
    </p:spTree>
    <p:extLst>
      <p:ext uri="{BB962C8B-B14F-4D97-AF65-F5344CB8AC3E}">
        <p14:creationId xmlns:p14="http://schemas.microsoft.com/office/powerpoint/2010/main" val="4191503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703A41-4CC4-82DB-C175-E9AB796BC929}"/>
              </a:ext>
            </a:extLst>
          </p:cNvPr>
          <p:cNvSpPr>
            <a:spLocks noGrp="1"/>
          </p:cNvSpPr>
          <p:nvPr>
            <p:ph type="dt" sz="half" idx="10"/>
          </p:nvPr>
        </p:nvSpPr>
        <p:spPr/>
        <p:txBody>
          <a:bodyPr/>
          <a:lstStyle/>
          <a:p>
            <a:fld id="{8B8DD5A8-06B6-BF46-9E32-FD6EE058DC53}" type="datetimeFigureOut">
              <a:rPr lang="en-GB" smtClean="0"/>
              <a:t>09/04/2025</a:t>
            </a:fld>
            <a:endParaRPr lang="en-GB"/>
          </a:p>
        </p:txBody>
      </p:sp>
      <p:sp>
        <p:nvSpPr>
          <p:cNvPr id="3" name="Footer Placeholder 2">
            <a:extLst>
              <a:ext uri="{FF2B5EF4-FFF2-40B4-BE49-F238E27FC236}">
                <a16:creationId xmlns:a16="http://schemas.microsoft.com/office/drawing/2014/main" id="{77F0258B-89A9-334D-A588-26232550355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D320E53-518D-5BF7-A997-791A18F5734C}"/>
              </a:ext>
            </a:extLst>
          </p:cNvPr>
          <p:cNvSpPr>
            <a:spLocks noGrp="1"/>
          </p:cNvSpPr>
          <p:nvPr>
            <p:ph type="sldNum" sz="quarter" idx="12"/>
          </p:nvPr>
        </p:nvSpPr>
        <p:spPr/>
        <p:txBody>
          <a:bodyPr/>
          <a:lstStyle/>
          <a:p>
            <a:fld id="{F1E2C1DF-DFD8-7044-BD40-66948C2FB312}" type="slidenum">
              <a:rPr lang="en-GB" smtClean="0"/>
              <a:t>‹#›</a:t>
            </a:fld>
            <a:endParaRPr lang="en-GB"/>
          </a:p>
        </p:txBody>
      </p:sp>
    </p:spTree>
    <p:extLst>
      <p:ext uri="{BB962C8B-B14F-4D97-AF65-F5344CB8AC3E}">
        <p14:creationId xmlns:p14="http://schemas.microsoft.com/office/powerpoint/2010/main" val="2666449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8DAA1-186B-2F91-8DD4-AB5BEE525984}"/>
              </a:ext>
            </a:extLst>
          </p:cNvPr>
          <p:cNvSpPr>
            <a:spLocks noGrp="1"/>
          </p:cNvSpPr>
          <p:nvPr>
            <p:ph type="title"/>
          </p:nvPr>
        </p:nvSpPr>
        <p:spPr>
          <a:xfrm>
            <a:off x="839788" y="1235676"/>
            <a:ext cx="3932237" cy="926756"/>
          </a:xfrm>
        </p:spPr>
        <p:txBody>
          <a:bodyPr anchor="b"/>
          <a:lstStyle>
            <a:lvl1pPr>
              <a:defRPr sz="3200"/>
            </a:lvl1pPr>
          </a:lstStyle>
          <a:p>
            <a:r>
              <a:rPr lang="sl-SI"/>
              <a:t>Kliknite, če želite urediti slog naslova matrice</a:t>
            </a:r>
            <a:endParaRPr lang="en-GB"/>
          </a:p>
        </p:txBody>
      </p:sp>
      <p:sp>
        <p:nvSpPr>
          <p:cNvPr id="3" name="Content Placeholder 2">
            <a:extLst>
              <a:ext uri="{FF2B5EF4-FFF2-40B4-BE49-F238E27FC236}">
                <a16:creationId xmlns:a16="http://schemas.microsoft.com/office/drawing/2014/main" id="{F86E6D2A-1E35-210E-F292-190F2C244B32}"/>
              </a:ext>
            </a:extLst>
          </p:cNvPr>
          <p:cNvSpPr>
            <a:spLocks noGrp="1"/>
          </p:cNvSpPr>
          <p:nvPr>
            <p:ph idx="1"/>
          </p:nvPr>
        </p:nvSpPr>
        <p:spPr>
          <a:xfrm>
            <a:off x="5183188" y="2248930"/>
            <a:ext cx="6172200" cy="36121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GB" dirty="0"/>
          </a:p>
        </p:txBody>
      </p:sp>
      <p:sp>
        <p:nvSpPr>
          <p:cNvPr id="4" name="Text Placeholder 3">
            <a:extLst>
              <a:ext uri="{FF2B5EF4-FFF2-40B4-BE49-F238E27FC236}">
                <a16:creationId xmlns:a16="http://schemas.microsoft.com/office/drawing/2014/main" id="{0BE98CF9-B5A2-4973-DDE8-B3B084090D30}"/>
              </a:ext>
            </a:extLst>
          </p:cNvPr>
          <p:cNvSpPr>
            <a:spLocks noGrp="1"/>
          </p:cNvSpPr>
          <p:nvPr>
            <p:ph type="body" sz="half" idx="2"/>
          </p:nvPr>
        </p:nvSpPr>
        <p:spPr>
          <a:xfrm>
            <a:off x="839788" y="2248930"/>
            <a:ext cx="3932237" cy="362005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Date Placeholder 4">
            <a:extLst>
              <a:ext uri="{FF2B5EF4-FFF2-40B4-BE49-F238E27FC236}">
                <a16:creationId xmlns:a16="http://schemas.microsoft.com/office/drawing/2014/main" id="{AEC444C9-B434-E007-3FE0-60686E386069}"/>
              </a:ext>
            </a:extLst>
          </p:cNvPr>
          <p:cNvSpPr>
            <a:spLocks noGrp="1"/>
          </p:cNvSpPr>
          <p:nvPr>
            <p:ph type="dt" sz="half" idx="10"/>
          </p:nvPr>
        </p:nvSpPr>
        <p:spPr/>
        <p:txBody>
          <a:bodyPr/>
          <a:lstStyle/>
          <a:p>
            <a:fld id="{8B8DD5A8-06B6-BF46-9E32-FD6EE058DC53}" type="datetimeFigureOut">
              <a:rPr lang="en-GB" smtClean="0"/>
              <a:t>09/04/2025</a:t>
            </a:fld>
            <a:endParaRPr lang="en-GB"/>
          </a:p>
        </p:txBody>
      </p:sp>
      <p:sp>
        <p:nvSpPr>
          <p:cNvPr id="6" name="Footer Placeholder 5">
            <a:extLst>
              <a:ext uri="{FF2B5EF4-FFF2-40B4-BE49-F238E27FC236}">
                <a16:creationId xmlns:a16="http://schemas.microsoft.com/office/drawing/2014/main" id="{998C3289-FBFE-E864-BE40-B8E9C665742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2483AD5-480D-BDC3-D609-7554E6CEBC16}"/>
              </a:ext>
            </a:extLst>
          </p:cNvPr>
          <p:cNvSpPr>
            <a:spLocks noGrp="1"/>
          </p:cNvSpPr>
          <p:nvPr>
            <p:ph type="sldNum" sz="quarter" idx="12"/>
          </p:nvPr>
        </p:nvSpPr>
        <p:spPr/>
        <p:txBody>
          <a:bodyPr/>
          <a:lstStyle/>
          <a:p>
            <a:fld id="{F1E2C1DF-DFD8-7044-BD40-66948C2FB312}" type="slidenum">
              <a:rPr lang="en-GB" smtClean="0"/>
              <a:t>‹#›</a:t>
            </a:fld>
            <a:endParaRPr lang="en-GB"/>
          </a:p>
        </p:txBody>
      </p:sp>
    </p:spTree>
    <p:extLst>
      <p:ext uri="{BB962C8B-B14F-4D97-AF65-F5344CB8AC3E}">
        <p14:creationId xmlns:p14="http://schemas.microsoft.com/office/powerpoint/2010/main" val="819354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B387B-E97F-25B5-54DF-1CDD562DAA33}"/>
              </a:ext>
            </a:extLst>
          </p:cNvPr>
          <p:cNvSpPr>
            <a:spLocks noGrp="1"/>
          </p:cNvSpPr>
          <p:nvPr>
            <p:ph type="title"/>
          </p:nvPr>
        </p:nvSpPr>
        <p:spPr>
          <a:xfrm>
            <a:off x="839788" y="1149177"/>
            <a:ext cx="3932237" cy="1062681"/>
          </a:xfrm>
        </p:spPr>
        <p:txBody>
          <a:bodyPr anchor="b"/>
          <a:lstStyle>
            <a:lvl1pPr>
              <a:defRPr sz="3200"/>
            </a:lvl1pPr>
          </a:lstStyle>
          <a:p>
            <a:r>
              <a:rPr lang="sl-SI"/>
              <a:t>Kliknite, če želite urediti slog naslova matrice</a:t>
            </a:r>
            <a:endParaRPr lang="en-GB" dirty="0"/>
          </a:p>
        </p:txBody>
      </p:sp>
      <p:sp>
        <p:nvSpPr>
          <p:cNvPr id="3" name="Picture Placeholder 2">
            <a:extLst>
              <a:ext uri="{FF2B5EF4-FFF2-40B4-BE49-F238E27FC236}">
                <a16:creationId xmlns:a16="http://schemas.microsoft.com/office/drawing/2014/main" id="{DC71B065-6DB4-D683-5E04-77D7CF742068}"/>
              </a:ext>
            </a:extLst>
          </p:cNvPr>
          <p:cNvSpPr>
            <a:spLocks noGrp="1"/>
          </p:cNvSpPr>
          <p:nvPr>
            <p:ph type="pic" idx="1"/>
          </p:nvPr>
        </p:nvSpPr>
        <p:spPr>
          <a:xfrm>
            <a:off x="5183188" y="2335427"/>
            <a:ext cx="6172200" cy="35256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a:t>Kliknite ikono, če želite dodati sliko</a:t>
            </a:r>
            <a:endParaRPr lang="en-GB"/>
          </a:p>
        </p:txBody>
      </p:sp>
      <p:sp>
        <p:nvSpPr>
          <p:cNvPr id="4" name="Text Placeholder 3">
            <a:extLst>
              <a:ext uri="{FF2B5EF4-FFF2-40B4-BE49-F238E27FC236}">
                <a16:creationId xmlns:a16="http://schemas.microsoft.com/office/drawing/2014/main" id="{E91C4C6D-22BB-95DE-74EF-1AB0472578AE}"/>
              </a:ext>
            </a:extLst>
          </p:cNvPr>
          <p:cNvSpPr>
            <a:spLocks noGrp="1"/>
          </p:cNvSpPr>
          <p:nvPr>
            <p:ph type="body" sz="half" idx="2"/>
          </p:nvPr>
        </p:nvSpPr>
        <p:spPr>
          <a:xfrm>
            <a:off x="839788" y="2335426"/>
            <a:ext cx="3932237" cy="353356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Date Placeholder 4">
            <a:extLst>
              <a:ext uri="{FF2B5EF4-FFF2-40B4-BE49-F238E27FC236}">
                <a16:creationId xmlns:a16="http://schemas.microsoft.com/office/drawing/2014/main" id="{19E64A96-2ECA-A84D-705E-A846E0806F63}"/>
              </a:ext>
            </a:extLst>
          </p:cNvPr>
          <p:cNvSpPr>
            <a:spLocks noGrp="1"/>
          </p:cNvSpPr>
          <p:nvPr>
            <p:ph type="dt" sz="half" idx="10"/>
          </p:nvPr>
        </p:nvSpPr>
        <p:spPr/>
        <p:txBody>
          <a:bodyPr/>
          <a:lstStyle/>
          <a:p>
            <a:fld id="{8B8DD5A8-06B6-BF46-9E32-FD6EE058DC53}" type="datetimeFigureOut">
              <a:rPr lang="en-GB" smtClean="0"/>
              <a:t>09/04/2025</a:t>
            </a:fld>
            <a:endParaRPr lang="en-GB"/>
          </a:p>
        </p:txBody>
      </p:sp>
      <p:sp>
        <p:nvSpPr>
          <p:cNvPr id="6" name="Footer Placeholder 5">
            <a:extLst>
              <a:ext uri="{FF2B5EF4-FFF2-40B4-BE49-F238E27FC236}">
                <a16:creationId xmlns:a16="http://schemas.microsoft.com/office/drawing/2014/main" id="{4CA27274-18FF-FD20-9AB3-0EF3B5B104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CDF534D-0EE2-E050-E6FC-FE676DC027E2}"/>
              </a:ext>
            </a:extLst>
          </p:cNvPr>
          <p:cNvSpPr>
            <a:spLocks noGrp="1"/>
          </p:cNvSpPr>
          <p:nvPr>
            <p:ph type="sldNum" sz="quarter" idx="12"/>
          </p:nvPr>
        </p:nvSpPr>
        <p:spPr/>
        <p:txBody>
          <a:bodyPr/>
          <a:lstStyle/>
          <a:p>
            <a:fld id="{F1E2C1DF-DFD8-7044-BD40-66948C2FB312}" type="slidenum">
              <a:rPr lang="en-GB" smtClean="0"/>
              <a:t>‹#›</a:t>
            </a:fld>
            <a:endParaRPr lang="en-GB"/>
          </a:p>
        </p:txBody>
      </p:sp>
    </p:spTree>
    <p:extLst>
      <p:ext uri="{BB962C8B-B14F-4D97-AF65-F5344CB8AC3E}">
        <p14:creationId xmlns:p14="http://schemas.microsoft.com/office/powerpoint/2010/main" val="1706819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CB18FBE-431E-B3E0-D520-49950FC89909}"/>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5ED9CDF0-4AF2-7963-6013-CC52AE400322}"/>
              </a:ext>
            </a:extLst>
          </p:cNvPr>
          <p:cNvSpPr>
            <a:spLocks noGrp="1"/>
          </p:cNvSpPr>
          <p:nvPr>
            <p:ph type="title"/>
          </p:nvPr>
        </p:nvSpPr>
        <p:spPr>
          <a:xfrm>
            <a:off x="838200" y="1424587"/>
            <a:ext cx="8153400" cy="546100"/>
          </a:xfrm>
          <a:prstGeom prst="rect">
            <a:avLst/>
          </a:prstGeom>
        </p:spPr>
        <p:txBody>
          <a:bodyPr vert="horz" lIns="91440" tIns="45720" rIns="91440" bIns="45720" rtlCol="0" anchor="ctr">
            <a:normAutofit/>
          </a:bodyPr>
          <a:lstStyle/>
          <a:p>
            <a:r>
              <a:rPr lang="sl-SI"/>
              <a:t>Kliknite, če želite urediti slog naslova matrice</a:t>
            </a:r>
            <a:endParaRPr lang="en-GB" dirty="0"/>
          </a:p>
        </p:txBody>
      </p:sp>
      <p:sp>
        <p:nvSpPr>
          <p:cNvPr id="3" name="Text Placeholder 2">
            <a:extLst>
              <a:ext uri="{FF2B5EF4-FFF2-40B4-BE49-F238E27FC236}">
                <a16:creationId xmlns:a16="http://schemas.microsoft.com/office/drawing/2014/main" id="{C454E6D0-25A7-58B9-0FDD-76E59D9BDF6B}"/>
              </a:ext>
            </a:extLst>
          </p:cNvPr>
          <p:cNvSpPr>
            <a:spLocks noGrp="1"/>
          </p:cNvSpPr>
          <p:nvPr>
            <p:ph type="body" idx="1"/>
          </p:nvPr>
        </p:nvSpPr>
        <p:spPr>
          <a:xfrm>
            <a:off x="838200" y="2192215"/>
            <a:ext cx="10515600" cy="3984747"/>
          </a:xfrm>
          <a:prstGeom prst="rect">
            <a:avLst/>
          </a:prstGeom>
        </p:spPr>
        <p:txBody>
          <a:bodyPr vert="horz" lIns="91440" tIns="45720" rIns="91440" bIns="45720" rtlCol="0">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GB" dirty="0"/>
          </a:p>
        </p:txBody>
      </p:sp>
      <p:sp>
        <p:nvSpPr>
          <p:cNvPr id="4" name="Date Placeholder 3">
            <a:extLst>
              <a:ext uri="{FF2B5EF4-FFF2-40B4-BE49-F238E27FC236}">
                <a16:creationId xmlns:a16="http://schemas.microsoft.com/office/drawing/2014/main" id="{6740C37B-C603-DD57-50FF-5E2DC4CA42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8B8DD5A8-06B6-BF46-9E32-FD6EE058DC53}" type="datetimeFigureOut">
              <a:rPr lang="en-GB" smtClean="0"/>
              <a:pPr/>
              <a:t>09/04/2025</a:t>
            </a:fld>
            <a:endParaRPr lang="en-GB" dirty="0"/>
          </a:p>
        </p:txBody>
      </p:sp>
      <p:sp>
        <p:nvSpPr>
          <p:cNvPr id="5" name="Footer Placeholder 4">
            <a:extLst>
              <a:ext uri="{FF2B5EF4-FFF2-40B4-BE49-F238E27FC236}">
                <a16:creationId xmlns:a16="http://schemas.microsoft.com/office/drawing/2014/main" id="{CCA2A1EA-44F3-9A10-AD6F-D059B51068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133B0C83-0062-5E2F-4378-711FD76FBE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F1E2C1DF-DFD8-7044-BD40-66948C2FB312}" type="slidenum">
              <a:rPr lang="en-GB" smtClean="0"/>
              <a:pPr/>
              <a:t>‹#›</a:t>
            </a:fld>
            <a:endParaRPr lang="en-GB" dirty="0"/>
          </a:p>
        </p:txBody>
      </p:sp>
    </p:spTree>
    <p:extLst>
      <p:ext uri="{BB962C8B-B14F-4D97-AF65-F5344CB8AC3E}">
        <p14:creationId xmlns:p14="http://schemas.microsoft.com/office/powerpoint/2010/main" val="22423472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maribor-my.sharepoint.com/:b:/g/personal/mmoharic_maribor_si/EaHw9Fx1tNNHvlewV599p1MB0XGiV8asK6X00GVTs22Iaw?e=jrEgd4"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hyperlink" Target="https://maribor-my.sharepoint.com/personal/mmoharic_maribor_si/Documents/Slu&#382;ba/05%20Dogodki/1%20Evropski%20teden%20mobilnosti/2025/Predstavitev/Trajnostna%20mobilnost%20MOM%202024.pdf" TargetMode="External"/><Relationship Id="rId1" Type="http://schemas.openxmlformats.org/officeDocument/2006/relationships/slideLayout" Target="../slideLayouts/slideLayout2.xml"/><Relationship Id="rId4" Type="http://schemas.openxmlformats.org/officeDocument/2006/relationships/image" Target="../media/image31.wmf"/></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07013-9CC2-F084-3C5F-C0630A8A66A6}"/>
              </a:ext>
            </a:extLst>
          </p:cNvPr>
          <p:cNvSpPr>
            <a:spLocks noGrp="1"/>
          </p:cNvSpPr>
          <p:nvPr>
            <p:ph type="ctrTitle"/>
          </p:nvPr>
        </p:nvSpPr>
        <p:spPr/>
        <p:txBody>
          <a:bodyPr>
            <a:normAutofit/>
          </a:bodyPr>
          <a:lstStyle/>
          <a:p>
            <a:r>
              <a:rPr lang="sl-SI" b="1" dirty="0">
                <a:effectLst>
                  <a:outerShdw blurRad="38100" dist="38100" dir="2700000" algn="tl">
                    <a:srgbClr val="000000">
                      <a:alpha val="43137"/>
                    </a:srgbClr>
                  </a:outerShdw>
                </a:effectLst>
              </a:rPr>
              <a:t>MESTNA OBČINA</a:t>
            </a:r>
            <a:br>
              <a:rPr lang="sl-SI" b="1" dirty="0">
                <a:effectLst>
                  <a:outerShdw blurRad="38100" dist="38100" dir="2700000" algn="tl">
                    <a:srgbClr val="000000">
                      <a:alpha val="43137"/>
                    </a:srgbClr>
                  </a:outerShdw>
                </a:effectLst>
              </a:rPr>
            </a:br>
            <a:r>
              <a:rPr lang="sl-SI" b="1" dirty="0">
                <a:effectLst>
                  <a:outerShdw blurRad="38100" dist="38100" dir="2700000" algn="tl">
                    <a:srgbClr val="000000">
                      <a:alpha val="43137"/>
                    </a:srgbClr>
                  </a:outerShdw>
                </a:effectLst>
              </a:rPr>
              <a:t>MARIBOR</a:t>
            </a:r>
            <a:endParaRPr lang="en-GB" b="1" dirty="0">
              <a:effectLst>
                <a:outerShdw blurRad="38100" dist="38100" dir="2700000" algn="tl">
                  <a:srgbClr val="000000">
                    <a:alpha val="43137"/>
                  </a:srgbClr>
                </a:outerShdw>
              </a:effectLst>
            </a:endParaRPr>
          </a:p>
        </p:txBody>
      </p:sp>
      <p:sp>
        <p:nvSpPr>
          <p:cNvPr id="3" name="Subtitle 2">
            <a:extLst>
              <a:ext uri="{FF2B5EF4-FFF2-40B4-BE49-F238E27FC236}">
                <a16:creationId xmlns:a16="http://schemas.microsoft.com/office/drawing/2014/main" id="{A5EA4CBE-76A4-A2D0-24D3-D2A5B924A7F4}"/>
              </a:ext>
            </a:extLst>
          </p:cNvPr>
          <p:cNvSpPr>
            <a:spLocks noGrp="1"/>
          </p:cNvSpPr>
          <p:nvPr>
            <p:ph type="subTitle" idx="1"/>
          </p:nvPr>
        </p:nvSpPr>
        <p:spPr/>
        <p:txBody>
          <a:bodyPr/>
          <a:lstStyle/>
          <a:p>
            <a:r>
              <a:rPr lang="sl-SI" dirty="0"/>
              <a:t>Matej Moharić</a:t>
            </a:r>
            <a:endParaRPr lang="en-GB" dirty="0"/>
          </a:p>
        </p:txBody>
      </p:sp>
    </p:spTree>
    <p:extLst>
      <p:ext uri="{BB962C8B-B14F-4D97-AF65-F5344CB8AC3E}">
        <p14:creationId xmlns:p14="http://schemas.microsoft.com/office/powerpoint/2010/main" val="21443430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54B7651-7883-DB90-ADB0-81D7247912DF}"/>
              </a:ext>
            </a:extLst>
          </p:cNvPr>
          <p:cNvSpPr>
            <a:spLocks noGrp="1"/>
          </p:cNvSpPr>
          <p:nvPr>
            <p:ph type="title"/>
          </p:nvPr>
        </p:nvSpPr>
        <p:spPr/>
        <p:txBody>
          <a:bodyPr>
            <a:normAutofit fontScale="90000"/>
          </a:bodyPr>
          <a:lstStyle/>
          <a:p>
            <a:r>
              <a:rPr lang="sl-SI" dirty="0"/>
              <a:t>ETM 2024</a:t>
            </a:r>
          </a:p>
        </p:txBody>
      </p:sp>
      <p:sp>
        <p:nvSpPr>
          <p:cNvPr id="3" name="Označba mesta vsebine 2">
            <a:extLst>
              <a:ext uri="{FF2B5EF4-FFF2-40B4-BE49-F238E27FC236}">
                <a16:creationId xmlns:a16="http://schemas.microsoft.com/office/drawing/2014/main" id="{416E8F2E-8602-0C6B-D6F1-A764E1FC25BF}"/>
              </a:ext>
            </a:extLst>
          </p:cNvPr>
          <p:cNvSpPr>
            <a:spLocks noGrp="1"/>
          </p:cNvSpPr>
          <p:nvPr>
            <p:ph idx="1"/>
          </p:nvPr>
        </p:nvSpPr>
        <p:spPr>
          <a:xfrm>
            <a:off x="838200" y="2192215"/>
            <a:ext cx="10515600" cy="4553642"/>
          </a:xfrm>
        </p:spPr>
        <p:txBody>
          <a:bodyPr>
            <a:normAutofit/>
          </a:bodyPr>
          <a:lstStyle/>
          <a:p>
            <a:r>
              <a:rPr lang="sl-SI" sz="1800" b="1" dirty="0" err="1"/>
              <a:t>Zzrolano</a:t>
            </a:r>
            <a:r>
              <a:rPr lang="sl-SI" sz="1800" b="1" dirty="0"/>
              <a:t> mesto: </a:t>
            </a:r>
            <a:r>
              <a:rPr lang="sl-SI" sz="1800" dirty="0"/>
              <a:t>Po 15-kilometrski trasi je ljubitelje </a:t>
            </a:r>
            <a:r>
              <a:rPr lang="sl-SI" sz="1800" dirty="0" err="1"/>
              <a:t>rolanja</a:t>
            </a:r>
            <a:r>
              <a:rPr lang="sl-SI" sz="1800" dirty="0"/>
              <a:t>, kotalkanja in drugih koles spremljal tudi DJ na vozilu, ki je ves čas skrbel za pozitivno vzdušje in mimoidoče opozarjal na spektakularno parado.</a:t>
            </a:r>
          </a:p>
          <a:p>
            <a:r>
              <a:rPr lang="sl-SI" sz="1800" b="1" dirty="0">
                <a:effectLst/>
                <a:latin typeface="Arial" panose="020B0604020202020204" pitchFamily="34" charset="0"/>
                <a:ea typeface="Times New Roman" panose="02020603050405020304" pitchFamily="18" charset="0"/>
                <a:cs typeface="Times New Roman" panose="02020603050405020304" pitchFamily="18" charset="0"/>
              </a:rPr>
              <a:t>Dan mobilnosti invalidov: </a:t>
            </a:r>
            <a:r>
              <a:rPr lang="sl-SI" sz="1800" dirty="0">
                <a:effectLst/>
                <a:latin typeface="Arial" panose="020B0604020202020204" pitchFamily="34" charset="0"/>
                <a:ea typeface="Times New Roman" panose="02020603050405020304" pitchFamily="18" charset="0"/>
                <a:cs typeface="Times New Roman" panose="02020603050405020304" pitchFamily="18" charset="0"/>
              </a:rPr>
              <a:t>Na Trgu Leona Štuklja v Mariboru je svoja prizadevanja za čim boljšo mobilnost predstavilo 8 mariborskih invalidskih in humanitarnih društev ter 2 strokovni organizaciji. </a:t>
            </a:r>
          </a:p>
          <a:p>
            <a:r>
              <a:rPr lang="sl-SI" sz="1800" b="1" dirty="0">
                <a:cs typeface="Times New Roman" panose="02020603050405020304" pitchFamily="18" charset="0"/>
              </a:rPr>
              <a:t>Za kolesarje: </a:t>
            </a:r>
            <a:r>
              <a:rPr lang="sl-SI" sz="1800" dirty="0">
                <a:effectLst/>
                <a:latin typeface="Arial" panose="020B0604020202020204" pitchFamily="34" charset="0"/>
                <a:ea typeface="Times New Roman" panose="02020603050405020304" pitchFamily="18" charset="0"/>
                <a:cs typeface="Times New Roman" panose="02020603050405020304" pitchFamily="18" charset="0"/>
              </a:rPr>
              <a:t>Delavnica o prometni varnosti kolesarjev s poudarkom na tehnično brezhibnem kolesu za osnovnošolce 4. razreda, </a:t>
            </a:r>
            <a:r>
              <a:rPr lang="sl-SI" sz="1800" dirty="0">
                <a:ea typeface="Times New Roman" panose="02020603050405020304" pitchFamily="18" charset="0"/>
                <a:cs typeface="Times New Roman" panose="02020603050405020304" pitchFamily="18" charset="0"/>
              </a:rPr>
              <a:t>s</a:t>
            </a:r>
            <a:r>
              <a:rPr lang="sl-SI" sz="1800" dirty="0">
                <a:effectLst/>
                <a:latin typeface="Arial" panose="020B0604020202020204" pitchFamily="34" charset="0"/>
                <a:ea typeface="Times New Roman" panose="02020603050405020304" pitchFamily="18" charset="0"/>
                <a:cs typeface="Times New Roman" panose="02020603050405020304" pitchFamily="18" charset="0"/>
              </a:rPr>
              <a:t>pretnostne igre na kolesu za osnovnošolce 9. razreda, Terenski ogled nove kolesarske infrastrukture, </a:t>
            </a:r>
            <a:r>
              <a:rPr lang="sl-SI" sz="1800" dirty="0">
                <a:ea typeface="Times New Roman" panose="02020603050405020304" pitchFamily="18" charset="0"/>
                <a:cs typeface="Times New Roman" panose="02020603050405020304" pitchFamily="18" charset="0"/>
              </a:rPr>
              <a:t>k</a:t>
            </a:r>
            <a:r>
              <a:rPr lang="sl-SI" sz="1800" dirty="0">
                <a:effectLst/>
                <a:latin typeface="Arial" panose="020B0604020202020204" pitchFamily="34" charset="0"/>
                <a:ea typeface="Times New Roman" panose="02020603050405020304" pitchFamily="18" charset="0"/>
                <a:cs typeface="Times New Roman" panose="02020603050405020304" pitchFamily="18" charset="0"/>
              </a:rPr>
              <a:t>olesarski zajtrk.</a:t>
            </a:r>
          </a:p>
          <a:p>
            <a:r>
              <a:rPr lang="sl-SI" sz="1800" b="1" dirty="0" err="1">
                <a:effectLst/>
                <a:latin typeface="Arial" panose="020B0604020202020204" pitchFamily="34" charset="0"/>
                <a:ea typeface="Times New Roman" panose="02020603050405020304" pitchFamily="18" charset="0"/>
                <a:cs typeface="Times New Roman" panose="02020603050405020304" pitchFamily="18" charset="0"/>
              </a:rPr>
              <a:t>Bodifit</a:t>
            </a:r>
            <a:r>
              <a:rPr lang="sl-SI" sz="1800" b="1" dirty="0">
                <a:effectLst/>
                <a:latin typeface="Arial" panose="020B0604020202020204" pitchFamily="34" charset="0"/>
                <a:ea typeface="Times New Roman" panose="02020603050405020304" pitchFamily="18" charset="0"/>
                <a:cs typeface="Times New Roman" panose="02020603050405020304" pitchFamily="18" charset="0"/>
              </a:rPr>
              <a:t> konvencija: </a:t>
            </a:r>
            <a:r>
              <a:rPr lang="sl-SI" sz="1800" dirty="0">
                <a:effectLst/>
                <a:latin typeface="Arial" panose="020B0604020202020204" pitchFamily="34" charset="0"/>
                <a:ea typeface="Times New Roman" panose="02020603050405020304" pitchFamily="18" charset="0"/>
                <a:cs typeface="Times New Roman" panose="02020603050405020304" pitchFamily="18" charset="0"/>
              </a:rPr>
              <a:t>je navdušence fitnesa popeljala na več brezplačnih vadb.</a:t>
            </a:r>
          </a:p>
          <a:p>
            <a:r>
              <a:rPr lang="sl-SI" sz="1800" b="1" dirty="0">
                <a:effectLst/>
                <a:latin typeface="Arial" panose="020B0604020202020204" pitchFamily="34" charset="0"/>
                <a:ea typeface="Times New Roman" panose="02020603050405020304" pitchFamily="18" charset="0"/>
                <a:cs typeface="Times New Roman" panose="02020603050405020304" pitchFamily="18" charset="0"/>
              </a:rPr>
              <a:t>Talne označbe in totemi pri treh šolah:</a:t>
            </a:r>
            <a:r>
              <a:rPr lang="sl-SI" sz="1800" dirty="0">
                <a:effectLst/>
                <a:latin typeface="Arial" panose="020B0604020202020204" pitchFamily="34" charset="0"/>
                <a:ea typeface="Times New Roman" panose="02020603050405020304" pitchFamily="18" charset="0"/>
                <a:cs typeface="Times New Roman" panose="02020603050405020304" pitchFamily="18" charset="0"/>
              </a:rPr>
              <a:t>  OŠ Ludvika Pliberška, Tabor 1 in Malečnik. V bližini šol so bile postavljene talne označbe in totemi, ki opozarjajo voznike na prisotnost otrok ter spodbujajo varno vožnjo. </a:t>
            </a:r>
          </a:p>
          <a:p>
            <a:r>
              <a:rPr lang="sl-SI" sz="1800" b="1" dirty="0"/>
              <a:t>Zapore ulic: </a:t>
            </a:r>
            <a:r>
              <a:rPr lang="sl-SI" sz="1800" dirty="0"/>
              <a:t>Šolska ulica (medgeneracijsko druženje), Smetanova ulica (</a:t>
            </a:r>
            <a:r>
              <a:rPr lang="sl-SI" sz="1800" dirty="0" err="1"/>
              <a:t>vibrantna</a:t>
            </a:r>
            <a:r>
              <a:rPr lang="sl-SI" sz="1800" dirty="0"/>
              <a:t> Smetanova).</a:t>
            </a:r>
          </a:p>
          <a:p>
            <a:r>
              <a:rPr lang="sl-SI" sz="1800" b="1" dirty="0"/>
              <a:t>Spodbujanje trajnostne mobilnosti: </a:t>
            </a:r>
            <a:r>
              <a:rPr lang="sl-SI" sz="1800" dirty="0">
                <a:hlinkClick r:id="rId2"/>
              </a:rPr>
              <a:t>brošura za zaposlene MOM</a:t>
            </a:r>
            <a:r>
              <a:rPr lang="sl-SI" sz="1800" dirty="0"/>
              <a:t>.</a:t>
            </a:r>
          </a:p>
        </p:txBody>
      </p:sp>
    </p:spTree>
    <p:extLst>
      <p:ext uri="{BB962C8B-B14F-4D97-AF65-F5344CB8AC3E}">
        <p14:creationId xmlns:p14="http://schemas.microsoft.com/office/powerpoint/2010/main" val="868980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8F1F0DC-E336-3B7F-0C52-5A8B4C155F47}"/>
              </a:ext>
            </a:extLst>
          </p:cNvPr>
          <p:cNvSpPr>
            <a:spLocks noGrp="1"/>
          </p:cNvSpPr>
          <p:nvPr>
            <p:ph type="title"/>
          </p:nvPr>
        </p:nvSpPr>
        <p:spPr/>
        <p:txBody>
          <a:bodyPr>
            <a:normAutofit fontScale="90000"/>
          </a:bodyPr>
          <a:lstStyle/>
          <a:p>
            <a:r>
              <a:rPr lang="sl-SI" dirty="0"/>
              <a:t>Glavni (Stari) most</a:t>
            </a:r>
          </a:p>
        </p:txBody>
      </p:sp>
      <p:sp>
        <p:nvSpPr>
          <p:cNvPr id="3" name="Označba mesta vsebine 2">
            <a:extLst>
              <a:ext uri="{FF2B5EF4-FFF2-40B4-BE49-F238E27FC236}">
                <a16:creationId xmlns:a16="http://schemas.microsoft.com/office/drawing/2014/main" id="{542C81F1-435F-CD1C-8450-FFBAE837CB9B}"/>
              </a:ext>
            </a:extLst>
          </p:cNvPr>
          <p:cNvSpPr>
            <a:spLocks noGrp="1"/>
          </p:cNvSpPr>
          <p:nvPr>
            <p:ph idx="1"/>
          </p:nvPr>
        </p:nvSpPr>
        <p:spPr>
          <a:xfrm>
            <a:off x="838200" y="2192215"/>
            <a:ext cx="10515600" cy="4595084"/>
          </a:xfrm>
        </p:spPr>
        <p:txBody>
          <a:bodyPr>
            <a:normAutofit/>
          </a:bodyPr>
          <a:lstStyle/>
          <a:p>
            <a:r>
              <a:rPr lang="sl-SI" dirty="0"/>
              <a:t>Zaprtja mosta je bila med avgustom in septembrom 2024.</a:t>
            </a:r>
          </a:p>
          <a:p>
            <a:r>
              <a:rPr lang="sl-SI" dirty="0"/>
              <a:t>Meritve so bile opravljene v letu 2024 pred in po zaprtju Glavnega mostu.</a:t>
            </a:r>
          </a:p>
          <a:p>
            <a:r>
              <a:rPr lang="sl-SI" dirty="0"/>
              <a:t>Na povprečen delovni dan prečka vse mostove približno 100.000 vozil na dan.</a:t>
            </a:r>
          </a:p>
          <a:p>
            <a:r>
              <a:rPr lang="sl-SI" dirty="0"/>
              <a:t>V času zapore Glavnega mostu v mestu ni bilo zaznati prometnih kolapsov.</a:t>
            </a:r>
          </a:p>
          <a:p>
            <a:r>
              <a:rPr lang="sl-SI" dirty="0"/>
              <a:t>Na Pobreški cesti je prihajalo občasno do manjših zastojev, predvsem v popoldanski prometni konici.</a:t>
            </a:r>
          </a:p>
          <a:p>
            <a:endParaRPr lang="sl-SI" sz="2400" dirty="0"/>
          </a:p>
        </p:txBody>
      </p:sp>
    </p:spTree>
    <p:extLst>
      <p:ext uri="{BB962C8B-B14F-4D97-AF65-F5344CB8AC3E}">
        <p14:creationId xmlns:p14="http://schemas.microsoft.com/office/powerpoint/2010/main" val="460304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2A852B6-418C-0F91-0324-2E2BB86512FF}"/>
              </a:ext>
            </a:extLst>
          </p:cNvPr>
          <p:cNvSpPr>
            <a:spLocks noGrp="1"/>
          </p:cNvSpPr>
          <p:nvPr>
            <p:ph type="title"/>
          </p:nvPr>
        </p:nvSpPr>
        <p:spPr/>
        <p:txBody>
          <a:bodyPr>
            <a:normAutofit fontScale="90000"/>
          </a:bodyPr>
          <a:lstStyle/>
          <a:p>
            <a:endParaRPr lang="sl-SI"/>
          </a:p>
        </p:txBody>
      </p:sp>
      <p:sp>
        <p:nvSpPr>
          <p:cNvPr id="3" name="Označba mesta vsebine 2">
            <a:extLst>
              <a:ext uri="{FF2B5EF4-FFF2-40B4-BE49-F238E27FC236}">
                <a16:creationId xmlns:a16="http://schemas.microsoft.com/office/drawing/2014/main" id="{6BEB9501-4893-AA2F-5D07-F7AFFBB943E0}"/>
              </a:ext>
            </a:extLst>
          </p:cNvPr>
          <p:cNvSpPr>
            <a:spLocks noGrp="1"/>
          </p:cNvSpPr>
          <p:nvPr>
            <p:ph idx="1"/>
          </p:nvPr>
        </p:nvSpPr>
        <p:spPr/>
        <p:txBody>
          <a:bodyPr/>
          <a:lstStyle/>
          <a:p>
            <a:endParaRPr lang="sl-SI"/>
          </a:p>
        </p:txBody>
      </p:sp>
      <p:pic>
        <p:nvPicPr>
          <p:cNvPr id="5" name="Slika 4">
            <a:extLst>
              <a:ext uri="{FF2B5EF4-FFF2-40B4-BE49-F238E27FC236}">
                <a16:creationId xmlns:a16="http://schemas.microsoft.com/office/drawing/2014/main" id="{58250083-79FB-327B-0386-BB8E61C12AF4}"/>
              </a:ext>
            </a:extLst>
          </p:cNvPr>
          <p:cNvPicPr>
            <a:picLocks noChangeAspect="1"/>
          </p:cNvPicPr>
          <p:nvPr/>
        </p:nvPicPr>
        <p:blipFill>
          <a:blip r:embed="rId2"/>
          <a:stretch>
            <a:fillRect/>
          </a:stretch>
        </p:blipFill>
        <p:spPr>
          <a:xfrm>
            <a:off x="0" y="1143442"/>
            <a:ext cx="12192000" cy="4571116"/>
          </a:xfrm>
          <a:prstGeom prst="rect">
            <a:avLst/>
          </a:prstGeom>
        </p:spPr>
      </p:pic>
      <p:pic>
        <p:nvPicPr>
          <p:cNvPr id="7" name="Slika 6">
            <a:extLst>
              <a:ext uri="{FF2B5EF4-FFF2-40B4-BE49-F238E27FC236}">
                <a16:creationId xmlns:a16="http://schemas.microsoft.com/office/drawing/2014/main" id="{57376268-6440-E93F-A06D-D3B199D2CEAD}"/>
              </a:ext>
            </a:extLst>
          </p:cNvPr>
          <p:cNvPicPr>
            <a:picLocks noChangeAspect="1"/>
          </p:cNvPicPr>
          <p:nvPr/>
        </p:nvPicPr>
        <p:blipFill>
          <a:blip r:embed="rId3"/>
          <a:stretch>
            <a:fillRect/>
          </a:stretch>
        </p:blipFill>
        <p:spPr>
          <a:xfrm>
            <a:off x="0" y="5058000"/>
            <a:ext cx="2765928" cy="1800000"/>
          </a:xfrm>
          <a:prstGeom prst="rect">
            <a:avLst/>
          </a:prstGeom>
        </p:spPr>
      </p:pic>
      <p:pic>
        <p:nvPicPr>
          <p:cNvPr id="8" name="Slika 7">
            <a:extLst>
              <a:ext uri="{FF2B5EF4-FFF2-40B4-BE49-F238E27FC236}">
                <a16:creationId xmlns:a16="http://schemas.microsoft.com/office/drawing/2014/main" id="{E0E81CDB-2136-C343-6931-F8CCAF6B07B9}"/>
              </a:ext>
            </a:extLst>
          </p:cNvPr>
          <p:cNvPicPr>
            <a:picLocks noChangeAspect="1"/>
          </p:cNvPicPr>
          <p:nvPr/>
        </p:nvPicPr>
        <p:blipFill>
          <a:blip r:embed="rId4"/>
          <a:stretch>
            <a:fillRect/>
          </a:stretch>
        </p:blipFill>
        <p:spPr>
          <a:xfrm>
            <a:off x="2221164" y="5046298"/>
            <a:ext cx="2765928" cy="1800000"/>
          </a:xfrm>
          <a:prstGeom prst="rect">
            <a:avLst/>
          </a:prstGeom>
        </p:spPr>
      </p:pic>
      <p:pic>
        <p:nvPicPr>
          <p:cNvPr id="9" name="Slika 8">
            <a:extLst>
              <a:ext uri="{FF2B5EF4-FFF2-40B4-BE49-F238E27FC236}">
                <a16:creationId xmlns:a16="http://schemas.microsoft.com/office/drawing/2014/main" id="{182CF592-2C86-1D04-66D0-CE1796E3E99C}"/>
              </a:ext>
            </a:extLst>
          </p:cNvPr>
          <p:cNvPicPr>
            <a:picLocks noChangeAspect="1"/>
          </p:cNvPicPr>
          <p:nvPr/>
        </p:nvPicPr>
        <p:blipFill>
          <a:blip r:embed="rId5"/>
          <a:stretch>
            <a:fillRect/>
          </a:stretch>
        </p:blipFill>
        <p:spPr>
          <a:xfrm>
            <a:off x="4856026" y="5049750"/>
            <a:ext cx="2848723" cy="1800000"/>
          </a:xfrm>
          <a:prstGeom prst="rect">
            <a:avLst/>
          </a:prstGeom>
        </p:spPr>
      </p:pic>
      <p:pic>
        <p:nvPicPr>
          <p:cNvPr id="10" name="Slika 9">
            <a:extLst>
              <a:ext uri="{FF2B5EF4-FFF2-40B4-BE49-F238E27FC236}">
                <a16:creationId xmlns:a16="http://schemas.microsoft.com/office/drawing/2014/main" id="{B09503F7-1213-F833-7CA2-601A194DC4CB}"/>
              </a:ext>
            </a:extLst>
          </p:cNvPr>
          <p:cNvPicPr>
            <a:picLocks noChangeAspect="1"/>
          </p:cNvPicPr>
          <p:nvPr/>
        </p:nvPicPr>
        <p:blipFill>
          <a:blip r:embed="rId6"/>
          <a:stretch>
            <a:fillRect/>
          </a:stretch>
        </p:blipFill>
        <p:spPr>
          <a:xfrm>
            <a:off x="7204910" y="5033171"/>
            <a:ext cx="2843877" cy="1800000"/>
          </a:xfrm>
          <a:prstGeom prst="rect">
            <a:avLst/>
          </a:prstGeom>
        </p:spPr>
      </p:pic>
      <p:pic>
        <p:nvPicPr>
          <p:cNvPr id="11" name="Slika 10">
            <a:extLst>
              <a:ext uri="{FF2B5EF4-FFF2-40B4-BE49-F238E27FC236}">
                <a16:creationId xmlns:a16="http://schemas.microsoft.com/office/drawing/2014/main" id="{A235333D-F110-3159-8985-83005D48A929}"/>
              </a:ext>
            </a:extLst>
          </p:cNvPr>
          <p:cNvPicPr>
            <a:picLocks noChangeAspect="1"/>
          </p:cNvPicPr>
          <p:nvPr/>
        </p:nvPicPr>
        <p:blipFill>
          <a:blip r:embed="rId7"/>
          <a:stretch>
            <a:fillRect/>
          </a:stretch>
        </p:blipFill>
        <p:spPr>
          <a:xfrm>
            <a:off x="9420949" y="5061452"/>
            <a:ext cx="2845656" cy="1800000"/>
          </a:xfrm>
          <a:prstGeom prst="rect">
            <a:avLst/>
          </a:prstGeom>
        </p:spPr>
      </p:pic>
      <p:cxnSp>
        <p:nvCxnSpPr>
          <p:cNvPr id="13" name="Raven puščični povezovalnik 12">
            <a:extLst>
              <a:ext uri="{FF2B5EF4-FFF2-40B4-BE49-F238E27FC236}">
                <a16:creationId xmlns:a16="http://schemas.microsoft.com/office/drawing/2014/main" id="{37841B86-D609-CCEF-414B-D41482359AB9}"/>
              </a:ext>
            </a:extLst>
          </p:cNvPr>
          <p:cNvCxnSpPr>
            <a:cxnSpLocks/>
          </p:cNvCxnSpPr>
          <p:nvPr/>
        </p:nvCxnSpPr>
        <p:spPr>
          <a:xfrm flipH="1">
            <a:off x="1253765" y="2733773"/>
            <a:ext cx="169682" cy="242309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Raven puščični povezovalnik 13">
            <a:extLst>
              <a:ext uri="{FF2B5EF4-FFF2-40B4-BE49-F238E27FC236}">
                <a16:creationId xmlns:a16="http://schemas.microsoft.com/office/drawing/2014/main" id="{F4D6A35A-00A6-62B7-3AA4-3534099F0E56}"/>
              </a:ext>
            </a:extLst>
          </p:cNvPr>
          <p:cNvCxnSpPr>
            <a:cxnSpLocks/>
          </p:cNvCxnSpPr>
          <p:nvPr/>
        </p:nvCxnSpPr>
        <p:spPr>
          <a:xfrm flipH="1">
            <a:off x="3921551" y="3754827"/>
            <a:ext cx="877914" cy="140204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Raven puščični povezovalnik 15">
            <a:extLst>
              <a:ext uri="{FF2B5EF4-FFF2-40B4-BE49-F238E27FC236}">
                <a16:creationId xmlns:a16="http://schemas.microsoft.com/office/drawing/2014/main" id="{4AE2FB05-306F-1813-9A0B-292A7909837F}"/>
              </a:ext>
            </a:extLst>
          </p:cNvPr>
          <p:cNvCxnSpPr>
            <a:cxnSpLocks/>
          </p:cNvCxnSpPr>
          <p:nvPr/>
        </p:nvCxnSpPr>
        <p:spPr>
          <a:xfrm>
            <a:off x="5843336" y="3754826"/>
            <a:ext cx="437051" cy="140204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Raven puščični povezovalnik 19">
            <a:extLst>
              <a:ext uri="{FF2B5EF4-FFF2-40B4-BE49-F238E27FC236}">
                <a16:creationId xmlns:a16="http://schemas.microsoft.com/office/drawing/2014/main" id="{FBF8D688-A035-C6B1-1EC1-3C3B3638A556}"/>
              </a:ext>
            </a:extLst>
          </p:cNvPr>
          <p:cNvCxnSpPr>
            <a:cxnSpLocks/>
          </p:cNvCxnSpPr>
          <p:nvPr/>
        </p:nvCxnSpPr>
        <p:spPr>
          <a:xfrm>
            <a:off x="7655573" y="3701267"/>
            <a:ext cx="939559" cy="145560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Raven puščični povezovalnik 21">
            <a:extLst>
              <a:ext uri="{FF2B5EF4-FFF2-40B4-BE49-F238E27FC236}">
                <a16:creationId xmlns:a16="http://schemas.microsoft.com/office/drawing/2014/main" id="{D2418563-C6BE-8100-7D86-84E13CD2439B}"/>
              </a:ext>
            </a:extLst>
          </p:cNvPr>
          <p:cNvCxnSpPr>
            <a:cxnSpLocks/>
          </p:cNvCxnSpPr>
          <p:nvPr/>
        </p:nvCxnSpPr>
        <p:spPr>
          <a:xfrm flipH="1">
            <a:off x="11031591" y="3316339"/>
            <a:ext cx="70242" cy="18405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54289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BB71721-2A92-1CAC-E0F3-C22DE6B6067D}"/>
              </a:ext>
            </a:extLst>
          </p:cNvPr>
          <p:cNvSpPr>
            <a:spLocks noGrp="1"/>
          </p:cNvSpPr>
          <p:nvPr>
            <p:ph type="title"/>
          </p:nvPr>
        </p:nvSpPr>
        <p:spPr/>
        <p:txBody>
          <a:bodyPr>
            <a:normAutofit fontScale="90000"/>
          </a:bodyPr>
          <a:lstStyle/>
          <a:p>
            <a:r>
              <a:rPr lang="sl-SI" dirty="0"/>
              <a:t>Glavni (Stari) most</a:t>
            </a:r>
          </a:p>
        </p:txBody>
      </p:sp>
      <p:sp>
        <p:nvSpPr>
          <p:cNvPr id="3" name="Označba mesta vsebine 2">
            <a:extLst>
              <a:ext uri="{FF2B5EF4-FFF2-40B4-BE49-F238E27FC236}">
                <a16:creationId xmlns:a16="http://schemas.microsoft.com/office/drawing/2014/main" id="{BE84C2B6-6685-EE95-D9C6-0EE9ED04AC32}"/>
              </a:ext>
            </a:extLst>
          </p:cNvPr>
          <p:cNvSpPr>
            <a:spLocks noGrp="1"/>
          </p:cNvSpPr>
          <p:nvPr>
            <p:ph idx="1"/>
          </p:nvPr>
        </p:nvSpPr>
        <p:spPr>
          <a:xfrm>
            <a:off x="838200" y="2192215"/>
            <a:ext cx="10515600" cy="4665785"/>
          </a:xfrm>
        </p:spPr>
        <p:txBody>
          <a:bodyPr>
            <a:normAutofit fontScale="77500" lnSpcReduction="20000"/>
          </a:bodyPr>
          <a:lstStyle/>
          <a:p>
            <a:pPr>
              <a:lnSpc>
                <a:spcPct val="120000"/>
              </a:lnSpc>
            </a:pPr>
            <a:r>
              <a:rPr lang="sl-SI" dirty="0"/>
              <a:t>Na vseh mostovih, razen na Glavnem mostu, je bilo kot prevladujočo prevozno sredstvo osebno motorno vozilo (70% do 90%), razen na Glavnem mostu.</a:t>
            </a:r>
          </a:p>
          <a:p>
            <a:pPr>
              <a:lnSpc>
                <a:spcPct val="120000"/>
              </a:lnSpc>
            </a:pPr>
            <a:r>
              <a:rPr lang="sl-SI" dirty="0"/>
              <a:t>Na Glavnem mostu je za prevoz z osebnim motornim vozilom uporabljalo približno 37% oseb, ostali pa so uporabili avtobus (42%) ali pa so most prečkali s kolesom (6%) ali pa peš (15%).</a:t>
            </a:r>
          </a:p>
          <a:p>
            <a:pPr>
              <a:lnSpc>
                <a:spcPct val="120000"/>
              </a:lnSpc>
            </a:pPr>
            <a:r>
              <a:rPr lang="sl-SI" dirty="0"/>
              <a:t>Analiza pokazala, da za povezavo med levim in desnim bregom mesta Maribor, manj kot 10% oseb, katere uporabljajo osebno motorno vozilo, uporabljajo Glavni most. Po drugi strani pa je bilo na Glavnem mostu zaznanih največ mestnih avtobusov ter največ kolesarjev in pešcev.</a:t>
            </a:r>
          </a:p>
          <a:p>
            <a:pPr>
              <a:lnSpc>
                <a:spcPct val="120000"/>
              </a:lnSpc>
            </a:pPr>
            <a:r>
              <a:rPr lang="sl-SI" b="1" dirty="0"/>
              <a:t>Glavni most predstavlja pomembno vez med levim in desnim bregom za ne-motorizirani promet, manj pomemben je pa za osebni motorizirani promet.</a:t>
            </a:r>
          </a:p>
        </p:txBody>
      </p:sp>
    </p:spTree>
    <p:extLst>
      <p:ext uri="{BB962C8B-B14F-4D97-AF65-F5344CB8AC3E}">
        <p14:creationId xmlns:p14="http://schemas.microsoft.com/office/powerpoint/2010/main" val="2962813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9ED5C255-0BEA-932D-574D-4BED47877FF0}"/>
              </a:ext>
            </a:extLst>
          </p:cNvPr>
          <p:cNvSpPr>
            <a:spLocks noGrp="1"/>
          </p:cNvSpPr>
          <p:nvPr>
            <p:ph idx="1"/>
          </p:nvPr>
        </p:nvSpPr>
        <p:spPr>
          <a:xfrm>
            <a:off x="168897" y="1730301"/>
            <a:ext cx="3168192" cy="4463109"/>
          </a:xfrm>
        </p:spPr>
        <p:txBody>
          <a:bodyPr/>
          <a:lstStyle/>
          <a:p>
            <a:r>
              <a:rPr lang="sl-SI" dirty="0"/>
              <a:t>Vsaki dan prečka most več kot 4.000 pešcev in 3.000 kolesarjev</a:t>
            </a:r>
          </a:p>
        </p:txBody>
      </p:sp>
      <p:pic>
        <p:nvPicPr>
          <p:cNvPr id="5" name="Slika 4">
            <a:extLst>
              <a:ext uri="{FF2B5EF4-FFF2-40B4-BE49-F238E27FC236}">
                <a16:creationId xmlns:a16="http://schemas.microsoft.com/office/drawing/2014/main" id="{EA61E11C-8C7A-BF28-69F7-2D845CBE7759}"/>
              </a:ext>
            </a:extLst>
          </p:cNvPr>
          <p:cNvPicPr>
            <a:picLocks noChangeAspect="1"/>
          </p:cNvPicPr>
          <p:nvPr/>
        </p:nvPicPr>
        <p:blipFill>
          <a:blip r:embed="rId2"/>
          <a:stretch>
            <a:fillRect/>
          </a:stretch>
        </p:blipFill>
        <p:spPr>
          <a:xfrm>
            <a:off x="3472207" y="-21394"/>
            <a:ext cx="8719793" cy="6879394"/>
          </a:xfrm>
          <a:prstGeom prst="rect">
            <a:avLst/>
          </a:prstGeom>
        </p:spPr>
      </p:pic>
    </p:spTree>
    <p:extLst>
      <p:ext uri="{BB962C8B-B14F-4D97-AF65-F5344CB8AC3E}">
        <p14:creationId xmlns:p14="http://schemas.microsoft.com/office/powerpoint/2010/main" val="2459388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85BC12E-8CAA-0467-95BA-4158B6AB5AFF}"/>
              </a:ext>
            </a:extLst>
          </p:cNvPr>
          <p:cNvSpPr>
            <a:spLocks noGrp="1"/>
          </p:cNvSpPr>
          <p:nvPr>
            <p:ph type="title"/>
          </p:nvPr>
        </p:nvSpPr>
        <p:spPr/>
        <p:txBody>
          <a:bodyPr>
            <a:normAutofit fontScale="90000"/>
          </a:bodyPr>
          <a:lstStyle/>
          <a:p>
            <a:r>
              <a:rPr lang="sl-SI" dirty="0"/>
              <a:t>Mobilnostni sklad MOM</a:t>
            </a:r>
          </a:p>
        </p:txBody>
      </p:sp>
      <p:sp>
        <p:nvSpPr>
          <p:cNvPr id="3" name="Označba mesta vsebine 2">
            <a:extLst>
              <a:ext uri="{FF2B5EF4-FFF2-40B4-BE49-F238E27FC236}">
                <a16:creationId xmlns:a16="http://schemas.microsoft.com/office/drawing/2014/main" id="{3132EF80-4F2D-4F30-2BA6-6463C249B619}"/>
              </a:ext>
            </a:extLst>
          </p:cNvPr>
          <p:cNvSpPr>
            <a:spLocks noGrp="1"/>
          </p:cNvSpPr>
          <p:nvPr>
            <p:ph idx="1"/>
          </p:nvPr>
        </p:nvSpPr>
        <p:spPr>
          <a:xfrm>
            <a:off x="838200" y="2192215"/>
            <a:ext cx="10515600" cy="1236785"/>
          </a:xfrm>
        </p:spPr>
        <p:txBody>
          <a:bodyPr/>
          <a:lstStyle/>
          <a:p>
            <a:r>
              <a:rPr lang="sl-SI" sz="2800" b="1" dirty="0"/>
              <a:t>Spodbujanje trajnostne mobilnosti: </a:t>
            </a:r>
            <a:endParaRPr lang="sl-SI" sz="2800" dirty="0"/>
          </a:p>
          <a:p>
            <a:endParaRPr lang="sl-SI" dirty="0"/>
          </a:p>
        </p:txBody>
      </p:sp>
      <p:graphicFrame>
        <p:nvGraphicFramePr>
          <p:cNvPr id="7" name="Predmet 6">
            <a:hlinkClick r:id="rId2"/>
            <a:extLst>
              <a:ext uri="{FF2B5EF4-FFF2-40B4-BE49-F238E27FC236}">
                <a16:creationId xmlns:a16="http://schemas.microsoft.com/office/drawing/2014/main" id="{B12D2F82-5993-4466-5F4D-391A6454F580}"/>
              </a:ext>
            </a:extLst>
          </p:cNvPr>
          <p:cNvGraphicFramePr>
            <a:graphicFrameLocks noChangeAspect="1"/>
          </p:cNvGraphicFramePr>
          <p:nvPr>
            <p:extLst>
              <p:ext uri="{D42A27DB-BD31-4B8C-83A1-F6EECF244321}">
                <p14:modId xmlns:p14="http://schemas.microsoft.com/office/powerpoint/2010/main" val="834924123"/>
              </p:ext>
            </p:extLst>
          </p:nvPr>
        </p:nvGraphicFramePr>
        <p:xfrm>
          <a:off x="4633606" y="2734785"/>
          <a:ext cx="2924789" cy="4123215"/>
        </p:xfrm>
        <a:graphic>
          <a:graphicData uri="http://schemas.openxmlformats.org/presentationml/2006/ole">
            <mc:AlternateContent xmlns:mc="http://schemas.openxmlformats.org/markup-compatibility/2006">
              <mc:Choice xmlns:v="urn:schemas-microsoft-com:vml" Requires="v">
                <p:oleObj name="PDF" r:id="rId3" imgW="0" imgH="360" progId="FoxitPhantomPDF.Document">
                  <p:embed/>
                </p:oleObj>
              </mc:Choice>
              <mc:Fallback>
                <p:oleObj name="PDF" r:id="rId3" imgW="0" imgH="360" progId="FoxitPhantomPDF.Document">
                  <p:embed/>
                  <p:pic>
                    <p:nvPicPr>
                      <p:cNvPr id="7" name="Predmet 6">
                        <a:hlinkClick r:id="rId2"/>
                        <a:extLst>
                          <a:ext uri="{FF2B5EF4-FFF2-40B4-BE49-F238E27FC236}">
                            <a16:creationId xmlns:a16="http://schemas.microsoft.com/office/drawing/2014/main" id="{B12D2F82-5993-4466-5F4D-391A6454F580}"/>
                          </a:ext>
                        </a:extLst>
                      </p:cNvPr>
                      <p:cNvPicPr/>
                      <p:nvPr/>
                    </p:nvPicPr>
                    <p:blipFill>
                      <a:blip r:embed="rId4"/>
                      <a:stretch>
                        <a:fillRect/>
                      </a:stretch>
                    </p:blipFill>
                    <p:spPr>
                      <a:xfrm>
                        <a:off x="4633606" y="2734785"/>
                        <a:ext cx="2924789" cy="4123215"/>
                      </a:xfrm>
                      <a:prstGeom prst="rect">
                        <a:avLst/>
                      </a:prstGeom>
                    </p:spPr>
                  </p:pic>
                </p:oleObj>
              </mc:Fallback>
            </mc:AlternateContent>
          </a:graphicData>
        </a:graphic>
      </p:graphicFrame>
    </p:spTree>
    <p:extLst>
      <p:ext uri="{BB962C8B-B14F-4D97-AF65-F5344CB8AC3E}">
        <p14:creationId xmlns:p14="http://schemas.microsoft.com/office/powerpoint/2010/main" val="10242659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71405EF-20DA-516A-520D-901A7DC8F4E1}"/>
              </a:ext>
            </a:extLst>
          </p:cNvPr>
          <p:cNvSpPr>
            <a:spLocks noGrp="1"/>
          </p:cNvSpPr>
          <p:nvPr>
            <p:ph type="title"/>
          </p:nvPr>
        </p:nvSpPr>
        <p:spPr/>
        <p:txBody>
          <a:bodyPr>
            <a:normAutofit fontScale="90000"/>
          </a:bodyPr>
          <a:lstStyle/>
          <a:p>
            <a:endParaRPr lang="sl-SI"/>
          </a:p>
        </p:txBody>
      </p:sp>
      <p:sp>
        <p:nvSpPr>
          <p:cNvPr id="3" name="Označba mesta vsebine 2">
            <a:extLst>
              <a:ext uri="{FF2B5EF4-FFF2-40B4-BE49-F238E27FC236}">
                <a16:creationId xmlns:a16="http://schemas.microsoft.com/office/drawing/2014/main" id="{5EACAB38-1DAB-95AF-FDDC-FB0EBF20AC44}"/>
              </a:ext>
            </a:extLst>
          </p:cNvPr>
          <p:cNvSpPr>
            <a:spLocks noGrp="1"/>
          </p:cNvSpPr>
          <p:nvPr>
            <p:ph idx="1"/>
          </p:nvPr>
        </p:nvSpPr>
        <p:spPr/>
        <p:txBody>
          <a:bodyPr/>
          <a:lstStyle/>
          <a:p>
            <a:endParaRPr lang="sl-SI"/>
          </a:p>
        </p:txBody>
      </p:sp>
      <p:pic>
        <p:nvPicPr>
          <p:cNvPr id="5" name="Slika 4">
            <a:extLst>
              <a:ext uri="{FF2B5EF4-FFF2-40B4-BE49-F238E27FC236}">
                <a16:creationId xmlns:a16="http://schemas.microsoft.com/office/drawing/2014/main" id="{57054260-8B38-4695-4FAD-B74C87406385}"/>
              </a:ext>
            </a:extLst>
          </p:cNvPr>
          <p:cNvPicPr>
            <a:picLocks noChangeAspect="1"/>
          </p:cNvPicPr>
          <p:nvPr/>
        </p:nvPicPr>
        <p:blipFill>
          <a:blip r:embed="rId2"/>
          <a:stretch>
            <a:fillRect/>
          </a:stretch>
        </p:blipFill>
        <p:spPr>
          <a:xfrm>
            <a:off x="-449254" y="1102936"/>
            <a:ext cx="12726095" cy="5915057"/>
          </a:xfrm>
          <a:prstGeom prst="rect">
            <a:avLst/>
          </a:prstGeom>
        </p:spPr>
      </p:pic>
      <p:sp>
        <p:nvSpPr>
          <p:cNvPr id="6" name="Pravokotnik 5">
            <a:extLst>
              <a:ext uri="{FF2B5EF4-FFF2-40B4-BE49-F238E27FC236}">
                <a16:creationId xmlns:a16="http://schemas.microsoft.com/office/drawing/2014/main" id="{79F359C3-DF8B-A97B-B695-D071DDD81B9E}"/>
              </a:ext>
            </a:extLst>
          </p:cNvPr>
          <p:cNvSpPr/>
          <p:nvPr/>
        </p:nvSpPr>
        <p:spPr>
          <a:xfrm>
            <a:off x="2432115" y="3695307"/>
            <a:ext cx="2545237" cy="1894788"/>
          </a:xfrm>
          <a:custGeom>
            <a:avLst/>
            <a:gdLst>
              <a:gd name="connsiteX0" fmla="*/ 0 w 2545237"/>
              <a:gd name="connsiteY0" fmla="*/ 0 h 1366887"/>
              <a:gd name="connsiteX1" fmla="*/ 2545237 w 2545237"/>
              <a:gd name="connsiteY1" fmla="*/ 0 h 1366887"/>
              <a:gd name="connsiteX2" fmla="*/ 2545237 w 2545237"/>
              <a:gd name="connsiteY2" fmla="*/ 1366887 h 1366887"/>
              <a:gd name="connsiteX3" fmla="*/ 0 w 2545237"/>
              <a:gd name="connsiteY3" fmla="*/ 1366887 h 1366887"/>
              <a:gd name="connsiteX4" fmla="*/ 0 w 2545237"/>
              <a:gd name="connsiteY4" fmla="*/ 0 h 1366887"/>
              <a:gd name="connsiteX0" fmla="*/ 1131217 w 2545237"/>
              <a:gd name="connsiteY0" fmla="*/ 0 h 1951349"/>
              <a:gd name="connsiteX1" fmla="*/ 2545237 w 2545237"/>
              <a:gd name="connsiteY1" fmla="*/ 584462 h 1951349"/>
              <a:gd name="connsiteX2" fmla="*/ 2545237 w 2545237"/>
              <a:gd name="connsiteY2" fmla="*/ 1951349 h 1951349"/>
              <a:gd name="connsiteX3" fmla="*/ 0 w 2545237"/>
              <a:gd name="connsiteY3" fmla="*/ 1951349 h 1951349"/>
              <a:gd name="connsiteX4" fmla="*/ 1131217 w 2545237"/>
              <a:gd name="connsiteY4" fmla="*/ 0 h 1951349"/>
              <a:gd name="connsiteX0" fmla="*/ 942681 w 2356701"/>
              <a:gd name="connsiteY0" fmla="*/ 0 h 1951349"/>
              <a:gd name="connsiteX1" fmla="*/ 2356701 w 2356701"/>
              <a:gd name="connsiteY1" fmla="*/ 584462 h 1951349"/>
              <a:gd name="connsiteX2" fmla="*/ 2356701 w 2356701"/>
              <a:gd name="connsiteY2" fmla="*/ 1951349 h 1951349"/>
              <a:gd name="connsiteX3" fmla="*/ 0 w 2356701"/>
              <a:gd name="connsiteY3" fmla="*/ 744718 h 1951349"/>
              <a:gd name="connsiteX4" fmla="*/ 942681 w 2356701"/>
              <a:gd name="connsiteY4" fmla="*/ 0 h 1951349"/>
              <a:gd name="connsiteX0" fmla="*/ 942681 w 2356701"/>
              <a:gd name="connsiteY0" fmla="*/ 0 h 1894788"/>
              <a:gd name="connsiteX1" fmla="*/ 2356701 w 2356701"/>
              <a:gd name="connsiteY1" fmla="*/ 584462 h 1894788"/>
              <a:gd name="connsiteX2" fmla="*/ 1734532 w 2356701"/>
              <a:gd name="connsiteY2" fmla="*/ 1894788 h 1894788"/>
              <a:gd name="connsiteX3" fmla="*/ 0 w 2356701"/>
              <a:gd name="connsiteY3" fmla="*/ 744718 h 1894788"/>
              <a:gd name="connsiteX4" fmla="*/ 942681 w 2356701"/>
              <a:gd name="connsiteY4" fmla="*/ 0 h 1894788"/>
              <a:gd name="connsiteX0" fmla="*/ 942681 w 1734532"/>
              <a:gd name="connsiteY0" fmla="*/ 0 h 1894788"/>
              <a:gd name="connsiteX1" fmla="*/ 1319753 w 1734532"/>
              <a:gd name="connsiteY1" fmla="*/ 1348033 h 1894788"/>
              <a:gd name="connsiteX2" fmla="*/ 1734532 w 1734532"/>
              <a:gd name="connsiteY2" fmla="*/ 1894788 h 1894788"/>
              <a:gd name="connsiteX3" fmla="*/ 0 w 1734532"/>
              <a:gd name="connsiteY3" fmla="*/ 744718 h 1894788"/>
              <a:gd name="connsiteX4" fmla="*/ 942681 w 1734532"/>
              <a:gd name="connsiteY4" fmla="*/ 0 h 1894788"/>
              <a:gd name="connsiteX0" fmla="*/ 942681 w 2545237"/>
              <a:gd name="connsiteY0" fmla="*/ 0 h 1894788"/>
              <a:gd name="connsiteX1" fmla="*/ 2545237 w 2545237"/>
              <a:gd name="connsiteY1" fmla="*/ 904973 h 1894788"/>
              <a:gd name="connsiteX2" fmla="*/ 1734532 w 2545237"/>
              <a:gd name="connsiteY2" fmla="*/ 1894788 h 1894788"/>
              <a:gd name="connsiteX3" fmla="*/ 0 w 2545237"/>
              <a:gd name="connsiteY3" fmla="*/ 744718 h 1894788"/>
              <a:gd name="connsiteX4" fmla="*/ 942681 w 2545237"/>
              <a:gd name="connsiteY4" fmla="*/ 0 h 1894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5237" h="1894788">
                <a:moveTo>
                  <a:pt x="942681" y="0"/>
                </a:moveTo>
                <a:lnTo>
                  <a:pt x="2545237" y="904973"/>
                </a:lnTo>
                <a:lnTo>
                  <a:pt x="1734532" y="1894788"/>
                </a:lnTo>
                <a:lnTo>
                  <a:pt x="0" y="744718"/>
                </a:lnTo>
                <a:lnTo>
                  <a:pt x="942681" y="0"/>
                </a:lnTo>
                <a:close/>
              </a:path>
            </a:pathLst>
          </a:custGeom>
          <a:solidFill>
            <a:srgbClr val="FF000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2000" b="1" dirty="0"/>
              <a:t>29 PM</a:t>
            </a:r>
          </a:p>
        </p:txBody>
      </p:sp>
      <p:sp>
        <p:nvSpPr>
          <p:cNvPr id="7" name="Pravokotnik 5">
            <a:extLst>
              <a:ext uri="{FF2B5EF4-FFF2-40B4-BE49-F238E27FC236}">
                <a16:creationId xmlns:a16="http://schemas.microsoft.com/office/drawing/2014/main" id="{E2FA7948-2C02-7EFE-FA00-CFF527E071D0}"/>
              </a:ext>
            </a:extLst>
          </p:cNvPr>
          <p:cNvSpPr/>
          <p:nvPr/>
        </p:nvSpPr>
        <p:spPr>
          <a:xfrm>
            <a:off x="3046428" y="2584569"/>
            <a:ext cx="2441543" cy="1451728"/>
          </a:xfrm>
          <a:custGeom>
            <a:avLst/>
            <a:gdLst>
              <a:gd name="connsiteX0" fmla="*/ 0 w 2545237"/>
              <a:gd name="connsiteY0" fmla="*/ 0 h 1366887"/>
              <a:gd name="connsiteX1" fmla="*/ 2545237 w 2545237"/>
              <a:gd name="connsiteY1" fmla="*/ 0 h 1366887"/>
              <a:gd name="connsiteX2" fmla="*/ 2545237 w 2545237"/>
              <a:gd name="connsiteY2" fmla="*/ 1366887 h 1366887"/>
              <a:gd name="connsiteX3" fmla="*/ 0 w 2545237"/>
              <a:gd name="connsiteY3" fmla="*/ 1366887 h 1366887"/>
              <a:gd name="connsiteX4" fmla="*/ 0 w 2545237"/>
              <a:gd name="connsiteY4" fmla="*/ 0 h 1366887"/>
              <a:gd name="connsiteX0" fmla="*/ 1131217 w 2545237"/>
              <a:gd name="connsiteY0" fmla="*/ 0 h 1951349"/>
              <a:gd name="connsiteX1" fmla="*/ 2545237 w 2545237"/>
              <a:gd name="connsiteY1" fmla="*/ 584462 h 1951349"/>
              <a:gd name="connsiteX2" fmla="*/ 2545237 w 2545237"/>
              <a:gd name="connsiteY2" fmla="*/ 1951349 h 1951349"/>
              <a:gd name="connsiteX3" fmla="*/ 0 w 2545237"/>
              <a:gd name="connsiteY3" fmla="*/ 1951349 h 1951349"/>
              <a:gd name="connsiteX4" fmla="*/ 1131217 w 2545237"/>
              <a:gd name="connsiteY4" fmla="*/ 0 h 1951349"/>
              <a:gd name="connsiteX0" fmla="*/ 942681 w 2356701"/>
              <a:gd name="connsiteY0" fmla="*/ 0 h 1951349"/>
              <a:gd name="connsiteX1" fmla="*/ 2356701 w 2356701"/>
              <a:gd name="connsiteY1" fmla="*/ 584462 h 1951349"/>
              <a:gd name="connsiteX2" fmla="*/ 2356701 w 2356701"/>
              <a:gd name="connsiteY2" fmla="*/ 1951349 h 1951349"/>
              <a:gd name="connsiteX3" fmla="*/ 0 w 2356701"/>
              <a:gd name="connsiteY3" fmla="*/ 744718 h 1951349"/>
              <a:gd name="connsiteX4" fmla="*/ 942681 w 2356701"/>
              <a:gd name="connsiteY4" fmla="*/ 0 h 1951349"/>
              <a:gd name="connsiteX0" fmla="*/ 942681 w 2356701"/>
              <a:gd name="connsiteY0" fmla="*/ 0 h 1894788"/>
              <a:gd name="connsiteX1" fmla="*/ 2356701 w 2356701"/>
              <a:gd name="connsiteY1" fmla="*/ 584462 h 1894788"/>
              <a:gd name="connsiteX2" fmla="*/ 1734532 w 2356701"/>
              <a:gd name="connsiteY2" fmla="*/ 1894788 h 1894788"/>
              <a:gd name="connsiteX3" fmla="*/ 0 w 2356701"/>
              <a:gd name="connsiteY3" fmla="*/ 744718 h 1894788"/>
              <a:gd name="connsiteX4" fmla="*/ 942681 w 2356701"/>
              <a:gd name="connsiteY4" fmla="*/ 0 h 1894788"/>
              <a:gd name="connsiteX0" fmla="*/ 942681 w 1734532"/>
              <a:gd name="connsiteY0" fmla="*/ 0 h 1894788"/>
              <a:gd name="connsiteX1" fmla="*/ 1319753 w 1734532"/>
              <a:gd name="connsiteY1" fmla="*/ 1348033 h 1894788"/>
              <a:gd name="connsiteX2" fmla="*/ 1734532 w 1734532"/>
              <a:gd name="connsiteY2" fmla="*/ 1894788 h 1894788"/>
              <a:gd name="connsiteX3" fmla="*/ 0 w 1734532"/>
              <a:gd name="connsiteY3" fmla="*/ 744718 h 1894788"/>
              <a:gd name="connsiteX4" fmla="*/ 942681 w 1734532"/>
              <a:gd name="connsiteY4" fmla="*/ 0 h 1894788"/>
              <a:gd name="connsiteX0" fmla="*/ 942681 w 2545237"/>
              <a:gd name="connsiteY0" fmla="*/ 0 h 1894788"/>
              <a:gd name="connsiteX1" fmla="*/ 2545237 w 2545237"/>
              <a:gd name="connsiteY1" fmla="*/ 904973 h 1894788"/>
              <a:gd name="connsiteX2" fmla="*/ 1734532 w 2545237"/>
              <a:gd name="connsiteY2" fmla="*/ 1894788 h 1894788"/>
              <a:gd name="connsiteX3" fmla="*/ 0 w 2545237"/>
              <a:gd name="connsiteY3" fmla="*/ 744718 h 1894788"/>
              <a:gd name="connsiteX4" fmla="*/ 942681 w 2545237"/>
              <a:gd name="connsiteY4" fmla="*/ 0 h 1894788"/>
              <a:gd name="connsiteX0" fmla="*/ 942681 w 2545237"/>
              <a:gd name="connsiteY0" fmla="*/ 0 h 1743959"/>
              <a:gd name="connsiteX1" fmla="*/ 2545237 w 2545237"/>
              <a:gd name="connsiteY1" fmla="*/ 904973 h 1743959"/>
              <a:gd name="connsiteX2" fmla="*/ 1913641 w 2545237"/>
              <a:gd name="connsiteY2" fmla="*/ 1743959 h 1743959"/>
              <a:gd name="connsiteX3" fmla="*/ 0 w 2545237"/>
              <a:gd name="connsiteY3" fmla="*/ 744718 h 1743959"/>
              <a:gd name="connsiteX4" fmla="*/ 942681 w 2545237"/>
              <a:gd name="connsiteY4" fmla="*/ 0 h 1743959"/>
              <a:gd name="connsiteX0" fmla="*/ 801279 w 2403835"/>
              <a:gd name="connsiteY0" fmla="*/ 0 h 1743959"/>
              <a:gd name="connsiteX1" fmla="*/ 2403835 w 2403835"/>
              <a:gd name="connsiteY1" fmla="*/ 904973 h 1743959"/>
              <a:gd name="connsiteX2" fmla="*/ 1772239 w 2403835"/>
              <a:gd name="connsiteY2" fmla="*/ 1743959 h 1743959"/>
              <a:gd name="connsiteX3" fmla="*/ 0 w 2403835"/>
              <a:gd name="connsiteY3" fmla="*/ 697584 h 1743959"/>
              <a:gd name="connsiteX4" fmla="*/ 801279 w 2403835"/>
              <a:gd name="connsiteY4" fmla="*/ 0 h 1743959"/>
              <a:gd name="connsiteX0" fmla="*/ 735292 w 2403835"/>
              <a:gd name="connsiteY0" fmla="*/ 0 h 1451728"/>
              <a:gd name="connsiteX1" fmla="*/ 2403835 w 2403835"/>
              <a:gd name="connsiteY1" fmla="*/ 612742 h 1451728"/>
              <a:gd name="connsiteX2" fmla="*/ 1772239 w 2403835"/>
              <a:gd name="connsiteY2" fmla="*/ 1451728 h 1451728"/>
              <a:gd name="connsiteX3" fmla="*/ 0 w 2403835"/>
              <a:gd name="connsiteY3" fmla="*/ 405353 h 1451728"/>
              <a:gd name="connsiteX4" fmla="*/ 735292 w 2403835"/>
              <a:gd name="connsiteY4" fmla="*/ 0 h 1451728"/>
              <a:gd name="connsiteX0" fmla="*/ 735292 w 2441543"/>
              <a:gd name="connsiteY0" fmla="*/ 0 h 1451728"/>
              <a:gd name="connsiteX1" fmla="*/ 2441543 w 2441543"/>
              <a:gd name="connsiteY1" fmla="*/ 820132 h 1451728"/>
              <a:gd name="connsiteX2" fmla="*/ 1772239 w 2441543"/>
              <a:gd name="connsiteY2" fmla="*/ 1451728 h 1451728"/>
              <a:gd name="connsiteX3" fmla="*/ 0 w 2441543"/>
              <a:gd name="connsiteY3" fmla="*/ 405353 h 1451728"/>
              <a:gd name="connsiteX4" fmla="*/ 735292 w 2441543"/>
              <a:gd name="connsiteY4" fmla="*/ 0 h 1451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1543" h="1451728">
                <a:moveTo>
                  <a:pt x="735292" y="0"/>
                </a:moveTo>
                <a:lnTo>
                  <a:pt x="2441543" y="820132"/>
                </a:lnTo>
                <a:lnTo>
                  <a:pt x="1772239" y="1451728"/>
                </a:lnTo>
                <a:lnTo>
                  <a:pt x="0" y="405353"/>
                </a:lnTo>
                <a:lnTo>
                  <a:pt x="735292" y="0"/>
                </a:lnTo>
                <a:close/>
              </a:path>
            </a:pathLst>
          </a:custGeom>
          <a:solidFill>
            <a:srgbClr val="0070C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2000" b="1" dirty="0"/>
              <a:t>59 PM</a:t>
            </a:r>
          </a:p>
        </p:txBody>
      </p:sp>
    </p:spTree>
    <p:extLst>
      <p:ext uri="{BB962C8B-B14F-4D97-AF65-F5344CB8AC3E}">
        <p14:creationId xmlns:p14="http://schemas.microsoft.com/office/powerpoint/2010/main" val="11422151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DF78AEA-16B4-A966-14BC-68AF55467452}"/>
              </a:ext>
            </a:extLst>
          </p:cNvPr>
          <p:cNvSpPr>
            <a:spLocks noGrp="1"/>
          </p:cNvSpPr>
          <p:nvPr>
            <p:ph type="title"/>
          </p:nvPr>
        </p:nvSpPr>
        <p:spPr>
          <a:xfrm>
            <a:off x="800493" y="2009049"/>
            <a:ext cx="8153400" cy="546100"/>
          </a:xfrm>
        </p:spPr>
        <p:txBody>
          <a:bodyPr>
            <a:normAutofit fontScale="90000"/>
          </a:bodyPr>
          <a:lstStyle/>
          <a:p>
            <a:r>
              <a:rPr lang="sl-SI" dirty="0"/>
              <a:t>Parkirna politika</a:t>
            </a:r>
            <a:br>
              <a:rPr lang="sl-SI" dirty="0"/>
            </a:br>
            <a:br>
              <a:rPr lang="sl-SI" dirty="0"/>
            </a:br>
            <a:r>
              <a:rPr lang="sl-SI" dirty="0"/>
              <a:t>- souporaba vozil</a:t>
            </a:r>
          </a:p>
        </p:txBody>
      </p:sp>
      <p:pic>
        <p:nvPicPr>
          <p:cNvPr id="1026" name="Picture 2">
            <a:extLst>
              <a:ext uri="{FF2B5EF4-FFF2-40B4-BE49-F238E27FC236}">
                <a16:creationId xmlns:a16="http://schemas.microsoft.com/office/drawing/2014/main" id="{CD21FA2C-6457-F46B-72AD-7802BF5FEF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615"/>
          <a:stretch/>
        </p:blipFill>
        <p:spPr bwMode="auto">
          <a:xfrm flipH="1">
            <a:off x="-1" y="3269443"/>
            <a:ext cx="7871382" cy="3588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11208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jeZBesedilom 3">
            <a:extLst>
              <a:ext uri="{FF2B5EF4-FFF2-40B4-BE49-F238E27FC236}">
                <a16:creationId xmlns:a16="http://schemas.microsoft.com/office/drawing/2014/main" id="{F65CD9CD-4A81-C6DF-0B44-7BFEB2B71DC7}"/>
              </a:ext>
            </a:extLst>
          </p:cNvPr>
          <p:cNvSpPr txBox="1"/>
          <p:nvPr/>
        </p:nvSpPr>
        <p:spPr>
          <a:xfrm>
            <a:off x="452487" y="1743959"/>
            <a:ext cx="6768520" cy="646331"/>
          </a:xfrm>
          <a:prstGeom prst="rect">
            <a:avLst/>
          </a:prstGeom>
          <a:noFill/>
        </p:spPr>
        <p:txBody>
          <a:bodyPr wrap="none" rtlCol="0">
            <a:spAutoFit/>
          </a:bodyPr>
          <a:lstStyle/>
          <a:p>
            <a:r>
              <a:rPr lang="sl-SI" b="1" dirty="0"/>
              <a:t>PREDLOG PRAVILNIK O NAČINU PARKIRANJA IN UPORABE JAVNEGA</a:t>
            </a:r>
          </a:p>
          <a:p>
            <a:r>
              <a:rPr lang="sl-SI" b="1" dirty="0"/>
              <a:t>POTNIŠKEGA PROMETA ZA ZAPOSLENE NA MESTNI OBČINI MARIBOR</a:t>
            </a:r>
          </a:p>
        </p:txBody>
      </p:sp>
      <p:sp>
        <p:nvSpPr>
          <p:cNvPr id="6" name="PoljeZBesedilom 5">
            <a:extLst>
              <a:ext uri="{FF2B5EF4-FFF2-40B4-BE49-F238E27FC236}">
                <a16:creationId xmlns:a16="http://schemas.microsoft.com/office/drawing/2014/main" id="{FEEFAE84-102D-80E1-FB11-41DFC3DF16BC}"/>
              </a:ext>
            </a:extLst>
          </p:cNvPr>
          <p:cNvSpPr txBox="1"/>
          <p:nvPr/>
        </p:nvSpPr>
        <p:spPr>
          <a:xfrm>
            <a:off x="124906" y="2524684"/>
            <a:ext cx="11614607" cy="3440878"/>
          </a:xfrm>
          <a:prstGeom prst="rect">
            <a:avLst/>
          </a:prstGeom>
          <a:noFill/>
        </p:spPr>
        <p:txBody>
          <a:bodyPr wrap="square">
            <a:spAutoFit/>
          </a:bodyPr>
          <a:lstStyle/>
          <a:p>
            <a:pPr algn="ctr">
              <a:lnSpc>
                <a:spcPct val="107000"/>
              </a:lnSpc>
              <a:spcAft>
                <a:spcPts val="800"/>
              </a:spcAft>
              <a:buNone/>
            </a:pPr>
            <a:r>
              <a:rPr lang="sl-SI" sz="1400" b="1" kern="100" dirty="0">
                <a:effectLst/>
                <a:latin typeface="Aptos" panose="020B0004020202020204" pitchFamily="34" charset="0"/>
                <a:ea typeface="Aptos" panose="020B0004020202020204" pitchFamily="34" charset="0"/>
                <a:cs typeface="Times New Roman" panose="02020603050405020304" pitchFamily="18" charset="0"/>
              </a:rPr>
              <a:t>4. člen – Definicija sopotnika</a:t>
            </a:r>
            <a:endParaRPr lang="sl-SI" sz="14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Aft>
                <a:spcPts val="800"/>
              </a:spcAft>
              <a:buNone/>
            </a:pPr>
            <a:r>
              <a:rPr lang="sl-SI" sz="1400" kern="100" dirty="0">
                <a:effectLst/>
                <a:latin typeface="Aptos" panose="020B0004020202020204" pitchFamily="34" charset="0"/>
                <a:ea typeface="Aptos" panose="020B0004020202020204" pitchFamily="34" charset="0"/>
                <a:cs typeface="Times New Roman" panose="02020603050405020304" pitchFamily="18" charset="0"/>
              </a:rPr>
              <a:t>Sopotnik je oseba, ki se redno vozi z zaposlenim Mestne občine Maribor v istem vozilu na relaciji od doma do službe ali v bližino službe ter nazaj domov ali v bližino doma zaposlenega.</a:t>
            </a:r>
          </a:p>
          <a:p>
            <a:pPr algn="just">
              <a:lnSpc>
                <a:spcPct val="107000"/>
              </a:lnSpc>
              <a:spcAft>
                <a:spcPts val="800"/>
              </a:spcAft>
              <a:buNone/>
            </a:pPr>
            <a:r>
              <a:rPr lang="sl-SI" sz="1400" kern="100" dirty="0">
                <a:effectLst/>
                <a:latin typeface="Aptos" panose="020B0004020202020204" pitchFamily="34" charset="0"/>
                <a:ea typeface="Aptos" panose="020B0004020202020204" pitchFamily="34" charset="0"/>
                <a:cs typeface="Times New Roman" panose="02020603050405020304" pitchFamily="18" charset="0"/>
              </a:rPr>
              <a:t>Pogoj za priznanje statusa sopotnika je, da je ta oseba prav tako zaposlena na Mestni občini Maribor ali je bližnji sorodnik zaposlenega (zakonec, partner, otrok, starš). Sopotnik mora večino delovnih dni v tednu uporabljati souporabo vozila. Izjeme predstavljajo pri otrocih (počitnice, bolezen).</a:t>
            </a:r>
          </a:p>
          <a:p>
            <a:pPr algn="ctr">
              <a:lnSpc>
                <a:spcPct val="107000"/>
              </a:lnSpc>
              <a:spcAft>
                <a:spcPts val="800"/>
              </a:spcAft>
              <a:buNone/>
            </a:pPr>
            <a:r>
              <a:rPr lang="sl-SI" sz="1400" b="1" kern="100" dirty="0">
                <a:effectLst/>
                <a:latin typeface="Aptos" panose="020B0004020202020204" pitchFamily="34" charset="0"/>
                <a:ea typeface="Aptos" panose="020B0004020202020204" pitchFamily="34" charset="0"/>
                <a:cs typeface="Times New Roman" panose="02020603050405020304" pitchFamily="18" charset="0"/>
              </a:rPr>
              <a:t>5. člen – Souporaba vozil in spodbude</a:t>
            </a:r>
            <a:endParaRPr lang="sl-SI" sz="14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Aft>
                <a:spcPts val="800"/>
              </a:spcAft>
              <a:buNone/>
            </a:pPr>
            <a:r>
              <a:rPr lang="sl-SI" sz="1400" kern="100" dirty="0">
                <a:effectLst/>
                <a:latin typeface="Aptos" panose="020B0004020202020204" pitchFamily="34" charset="0"/>
                <a:ea typeface="Aptos" panose="020B0004020202020204" pitchFamily="34" charset="0"/>
                <a:cs typeface="Times New Roman" panose="02020603050405020304" pitchFamily="18" charset="0"/>
              </a:rPr>
              <a:t>Zaposleni iz skupine "Ostali zaposleni", ki se odločijo za souporabo vozil, so upravičeni do naslednjih popustov na mesečno parkirnino:</a:t>
            </a:r>
          </a:p>
          <a:p>
            <a:pPr algn="just">
              <a:lnSpc>
                <a:spcPct val="107000"/>
              </a:lnSpc>
              <a:spcAft>
                <a:spcPts val="800"/>
              </a:spcAft>
              <a:buNone/>
            </a:pPr>
            <a:r>
              <a:rPr lang="sl-SI" sz="1400" kern="100" dirty="0">
                <a:effectLst/>
                <a:latin typeface="Aptos" panose="020B0004020202020204" pitchFamily="34" charset="0"/>
                <a:ea typeface="Aptos" panose="020B0004020202020204" pitchFamily="34" charset="0"/>
                <a:cs typeface="Times New Roman" panose="02020603050405020304" pitchFamily="18" charset="0"/>
              </a:rPr>
              <a:t>- 1 registriran sopotnik: 30 % popusta.</a:t>
            </a:r>
          </a:p>
          <a:p>
            <a:pPr algn="just">
              <a:lnSpc>
                <a:spcPct val="107000"/>
              </a:lnSpc>
              <a:spcAft>
                <a:spcPts val="800"/>
              </a:spcAft>
              <a:buNone/>
            </a:pPr>
            <a:r>
              <a:rPr lang="sl-SI" sz="1400" kern="100" dirty="0">
                <a:effectLst/>
                <a:latin typeface="Aptos" panose="020B0004020202020204" pitchFamily="34" charset="0"/>
                <a:ea typeface="Aptos" panose="020B0004020202020204" pitchFamily="34" charset="0"/>
                <a:cs typeface="Times New Roman" panose="02020603050405020304" pitchFamily="18" charset="0"/>
              </a:rPr>
              <a:t>- 2 registrirana sopotnika: 50 % popusta.</a:t>
            </a:r>
          </a:p>
          <a:p>
            <a:pPr algn="just">
              <a:lnSpc>
                <a:spcPct val="107000"/>
              </a:lnSpc>
              <a:spcAft>
                <a:spcPts val="800"/>
              </a:spcAft>
              <a:buNone/>
            </a:pPr>
            <a:r>
              <a:rPr lang="sl-SI" sz="1400" kern="100" dirty="0">
                <a:effectLst/>
                <a:latin typeface="Aptos" panose="020B0004020202020204" pitchFamily="34" charset="0"/>
                <a:ea typeface="Aptos" panose="020B0004020202020204" pitchFamily="34" charset="0"/>
                <a:cs typeface="Times New Roman" panose="02020603050405020304" pitchFamily="18" charset="0"/>
              </a:rPr>
              <a:t>- 3 registrirani sopotniki: 70 % popusta.</a:t>
            </a:r>
          </a:p>
          <a:p>
            <a:pPr algn="just">
              <a:lnSpc>
                <a:spcPct val="107000"/>
              </a:lnSpc>
              <a:spcAft>
                <a:spcPts val="800"/>
              </a:spcAft>
            </a:pPr>
            <a:r>
              <a:rPr lang="sl-SI" sz="1400" kern="100" dirty="0">
                <a:effectLst/>
                <a:latin typeface="Aptos" panose="020B0004020202020204" pitchFamily="34" charset="0"/>
                <a:ea typeface="Aptos" panose="020B0004020202020204" pitchFamily="34" charset="0"/>
                <a:cs typeface="Times New Roman" panose="02020603050405020304" pitchFamily="18" charset="0"/>
              </a:rPr>
              <a:t>- 4 registrirani sopotniki: 90 % popusta.</a:t>
            </a:r>
          </a:p>
        </p:txBody>
      </p:sp>
    </p:spTree>
    <p:extLst>
      <p:ext uri="{BB962C8B-B14F-4D97-AF65-F5344CB8AC3E}">
        <p14:creationId xmlns:p14="http://schemas.microsoft.com/office/powerpoint/2010/main" val="20377500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3CD73-3D82-4209-F4C5-4B915EC84CB3}"/>
            </a:ext>
          </a:extLst>
        </p:cNvPr>
        <p:cNvGrpSpPr/>
        <p:nvPr/>
      </p:nvGrpSpPr>
      <p:grpSpPr>
        <a:xfrm>
          <a:off x="0" y="0"/>
          <a:ext cx="0" cy="0"/>
          <a:chOff x="0" y="0"/>
          <a:chExt cx="0" cy="0"/>
        </a:xfrm>
      </p:grpSpPr>
      <p:sp>
        <p:nvSpPr>
          <p:cNvPr id="4" name="PoljeZBesedilom 3">
            <a:extLst>
              <a:ext uri="{FF2B5EF4-FFF2-40B4-BE49-F238E27FC236}">
                <a16:creationId xmlns:a16="http://schemas.microsoft.com/office/drawing/2014/main" id="{75B2C9A4-B274-D454-8051-313BA4E2F30D}"/>
              </a:ext>
            </a:extLst>
          </p:cNvPr>
          <p:cNvSpPr txBox="1"/>
          <p:nvPr/>
        </p:nvSpPr>
        <p:spPr>
          <a:xfrm>
            <a:off x="452487" y="1743959"/>
            <a:ext cx="6768520" cy="646331"/>
          </a:xfrm>
          <a:prstGeom prst="rect">
            <a:avLst/>
          </a:prstGeom>
          <a:noFill/>
        </p:spPr>
        <p:txBody>
          <a:bodyPr wrap="none" rtlCol="0">
            <a:spAutoFit/>
          </a:bodyPr>
          <a:lstStyle/>
          <a:p>
            <a:r>
              <a:rPr lang="sl-SI" b="1" dirty="0"/>
              <a:t>PREDLOG PRAVILNIK O NAČINU PARKIRANJA IN UPORABE JAVNEGA</a:t>
            </a:r>
          </a:p>
          <a:p>
            <a:r>
              <a:rPr lang="sl-SI" b="1" dirty="0"/>
              <a:t>POTNIŠKEGA PROMETA ZA ZAPOSLENE NA MESTNI OBČINI MARIBOR</a:t>
            </a:r>
          </a:p>
        </p:txBody>
      </p:sp>
      <p:sp>
        <p:nvSpPr>
          <p:cNvPr id="6" name="PoljeZBesedilom 5">
            <a:extLst>
              <a:ext uri="{FF2B5EF4-FFF2-40B4-BE49-F238E27FC236}">
                <a16:creationId xmlns:a16="http://schemas.microsoft.com/office/drawing/2014/main" id="{5CCB18C5-ECE6-0C3B-1751-B8C6907D0B52}"/>
              </a:ext>
            </a:extLst>
          </p:cNvPr>
          <p:cNvSpPr txBox="1"/>
          <p:nvPr/>
        </p:nvSpPr>
        <p:spPr>
          <a:xfrm>
            <a:off x="124906" y="2524684"/>
            <a:ext cx="11614607" cy="3799310"/>
          </a:xfrm>
          <a:prstGeom prst="rect">
            <a:avLst/>
          </a:prstGeom>
          <a:noFill/>
        </p:spPr>
        <p:txBody>
          <a:bodyPr wrap="square">
            <a:spAutoFit/>
          </a:bodyPr>
          <a:lstStyle/>
          <a:p>
            <a:pPr algn="ctr">
              <a:lnSpc>
                <a:spcPct val="107000"/>
              </a:lnSpc>
              <a:spcAft>
                <a:spcPts val="800"/>
              </a:spcAft>
              <a:buNone/>
            </a:pPr>
            <a:r>
              <a:rPr lang="sl-SI" sz="1400" b="1" kern="100" dirty="0">
                <a:effectLst/>
                <a:latin typeface="Aptos" panose="020B0004020202020204" pitchFamily="34" charset="0"/>
                <a:ea typeface="Aptos" panose="020B0004020202020204" pitchFamily="34" charset="0"/>
                <a:cs typeface="Times New Roman" panose="02020603050405020304" pitchFamily="18" charset="0"/>
              </a:rPr>
              <a:t>6. člen – Ugodnosti za uporabnike javnega potniškega prometa</a:t>
            </a:r>
            <a:endParaRPr lang="sl-SI" sz="14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Aft>
                <a:spcPts val="800"/>
              </a:spcAft>
              <a:buNone/>
            </a:pPr>
            <a:r>
              <a:rPr lang="sl-SI" sz="1400" kern="100" dirty="0">
                <a:effectLst/>
                <a:latin typeface="Aptos" panose="020B0004020202020204" pitchFamily="34" charset="0"/>
                <a:ea typeface="Aptos" panose="020B0004020202020204" pitchFamily="34" charset="0"/>
                <a:cs typeface="Times New Roman" panose="02020603050405020304" pitchFamily="18" charset="0"/>
              </a:rPr>
              <a:t>Zaposleni, ki se registrirajo, da na delovno mesto prihajajo z javnim potniškim prevozom, so upravičeni za </a:t>
            </a:r>
            <a:r>
              <a:rPr lang="sl-SI" sz="1400" b="1" kern="100" dirty="0">
                <a:effectLst/>
                <a:latin typeface="Aptos" panose="020B0004020202020204" pitchFamily="34" charset="0"/>
                <a:ea typeface="Aptos" panose="020B0004020202020204" pitchFamily="34" charset="0"/>
                <a:cs typeface="Times New Roman" panose="02020603050405020304" pitchFamily="18" charset="0"/>
              </a:rPr>
              <a:t>50 % popust na mesečno vozovnico</a:t>
            </a:r>
            <a:r>
              <a:rPr lang="sl-SI" sz="1400" kern="100" dirty="0">
                <a:effectLst/>
                <a:latin typeface="Aptos" panose="020B0004020202020204" pitchFamily="34" charset="0"/>
                <a:ea typeface="Aptos" panose="020B0004020202020204" pitchFamily="34" charset="0"/>
                <a:cs typeface="Times New Roman" panose="02020603050405020304" pitchFamily="18" charset="0"/>
              </a:rPr>
              <a:t>. Za uveljavitev te ugodnosti mora zaposleni ob registraciji predložiti svojo veljavno mesečno vozovnico ter zadnji račun plačila za mesečno vozovnico.</a:t>
            </a:r>
          </a:p>
          <a:p>
            <a:pPr algn="just">
              <a:lnSpc>
                <a:spcPct val="107000"/>
              </a:lnSpc>
              <a:spcAft>
                <a:spcPts val="800"/>
              </a:spcAft>
              <a:buNone/>
            </a:pPr>
            <a:r>
              <a:rPr lang="sl-SI" sz="1400" kern="100" dirty="0">
                <a:effectLst/>
                <a:latin typeface="Aptos" panose="020B0004020202020204" pitchFamily="34" charset="0"/>
                <a:ea typeface="Aptos" panose="020B0004020202020204" pitchFamily="34" charset="0"/>
                <a:cs typeface="Times New Roman" panose="02020603050405020304" pitchFamily="18" charset="0"/>
              </a:rPr>
              <a:t>Zaposleni, ki izkoristijo to ugodnost, ne morejo istočasno koristiti pravic do parkirnega mesta na občinskem parkirišču.</a:t>
            </a:r>
          </a:p>
          <a:p>
            <a:pPr algn="ctr">
              <a:lnSpc>
                <a:spcPct val="107000"/>
              </a:lnSpc>
              <a:spcAft>
                <a:spcPts val="800"/>
              </a:spcAft>
              <a:buNone/>
            </a:pPr>
            <a:r>
              <a:rPr lang="sl-SI" sz="1400" b="1" kern="100" dirty="0">
                <a:effectLst/>
                <a:latin typeface="Aptos" panose="020B0004020202020204" pitchFamily="34" charset="0"/>
                <a:ea typeface="Aptos" panose="020B0004020202020204" pitchFamily="34" charset="0"/>
                <a:cs typeface="Times New Roman" panose="02020603050405020304" pitchFamily="18" charset="0"/>
              </a:rPr>
              <a:t>7. člen – Registracija in dodelitev parkirnega mesta</a:t>
            </a:r>
            <a:endParaRPr lang="sl-SI" sz="14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Aft>
                <a:spcPts val="800"/>
              </a:spcAft>
              <a:buNone/>
            </a:pPr>
            <a:r>
              <a:rPr lang="sl-SI" sz="1400" kern="100" dirty="0">
                <a:effectLst/>
                <a:latin typeface="Aptos" panose="020B0004020202020204" pitchFamily="34" charset="0"/>
                <a:ea typeface="Aptos" panose="020B0004020202020204" pitchFamily="34" charset="0"/>
                <a:cs typeface="Times New Roman" panose="02020603050405020304" pitchFamily="18" charset="0"/>
              </a:rPr>
              <a:t>Vsak zaposleni, ki želi koristiti parkirišče Mestne občine Maribor, mora vnaprej registrirati svoje vozilo in število sopotnikov pri upravitelju parkirišča. Parkirno mesto je dodeljeno glede na razpoložljivost in prednost imajo zaposleni, ki živijo najdlje od delovnega mesta in tisti zaposleni, ki se odločijo za souporabo vozil z vsaj 2 sopotnikoma.</a:t>
            </a:r>
          </a:p>
          <a:p>
            <a:pPr algn="just">
              <a:lnSpc>
                <a:spcPct val="107000"/>
              </a:lnSpc>
              <a:spcAft>
                <a:spcPts val="800"/>
              </a:spcAft>
              <a:buNone/>
            </a:pPr>
            <a:r>
              <a:rPr lang="sl-SI" sz="1400" kern="100" dirty="0">
                <a:effectLst/>
                <a:latin typeface="Aptos" panose="020B0004020202020204" pitchFamily="34" charset="0"/>
                <a:ea typeface="Aptos" panose="020B0004020202020204" pitchFamily="34" charset="0"/>
                <a:cs typeface="Times New Roman" panose="02020603050405020304" pitchFamily="18" charset="0"/>
              </a:rPr>
              <a:t>Število parkirnih mest za skupino »Ostali zaposleni« je razdeljeno na:</a:t>
            </a:r>
          </a:p>
          <a:p>
            <a:pPr marL="342900" lvl="0" indent="-342900" algn="just">
              <a:lnSpc>
                <a:spcPct val="107000"/>
              </a:lnSpc>
              <a:buFont typeface="Symbol" panose="05050102010706020507" pitchFamily="18" charset="2"/>
              <a:buChar char=""/>
            </a:pPr>
            <a:r>
              <a:rPr lang="sl-SI" sz="1400" b="1" kern="100" dirty="0">
                <a:effectLst/>
                <a:latin typeface="Aptos" panose="020B0004020202020204" pitchFamily="34" charset="0"/>
                <a:ea typeface="Aptos" panose="020B0004020202020204" pitchFamily="34" charset="0"/>
                <a:cs typeface="Times New Roman" panose="02020603050405020304" pitchFamily="18" charset="0"/>
              </a:rPr>
              <a:t>50 % za zaposlene</a:t>
            </a:r>
            <a:r>
              <a:rPr lang="sl-SI" sz="1400" kern="100" dirty="0">
                <a:effectLst/>
                <a:latin typeface="Aptos" panose="020B0004020202020204" pitchFamily="34" charset="0"/>
                <a:ea typeface="Aptos" panose="020B0004020202020204" pitchFamily="34" charset="0"/>
                <a:cs typeface="Times New Roman" panose="02020603050405020304" pitchFamily="18" charset="0"/>
              </a:rPr>
              <a:t>, ki so od sedeža Mestne občine Maribor </a:t>
            </a:r>
            <a:r>
              <a:rPr lang="sl-SI" sz="1400" b="1" kern="100" dirty="0">
                <a:effectLst/>
                <a:latin typeface="Aptos" panose="020B0004020202020204" pitchFamily="34" charset="0"/>
                <a:ea typeface="Aptos" panose="020B0004020202020204" pitchFamily="34" charset="0"/>
                <a:cs typeface="Times New Roman" panose="02020603050405020304" pitchFamily="18" charset="0"/>
              </a:rPr>
              <a:t>oddaljeni več kot 10 km</a:t>
            </a:r>
            <a:r>
              <a:rPr lang="sl-SI" sz="1400" kern="100" dirty="0">
                <a:effectLst/>
                <a:latin typeface="Aptos" panose="020B0004020202020204" pitchFamily="34" charset="0"/>
                <a:ea typeface="Aptos" panose="020B0004020202020204" pitchFamily="34" charset="0"/>
                <a:cs typeface="Times New Roman" panose="02020603050405020304" pitchFamily="18" charset="0"/>
              </a:rPr>
              <a:t>;</a:t>
            </a:r>
          </a:p>
          <a:p>
            <a:pPr marL="342900" lvl="0" indent="-342900" algn="just">
              <a:lnSpc>
                <a:spcPct val="107000"/>
              </a:lnSpc>
              <a:buFont typeface="Symbol" panose="05050102010706020507" pitchFamily="18" charset="2"/>
              <a:buChar char=""/>
            </a:pPr>
            <a:r>
              <a:rPr lang="sl-SI" sz="1400" b="1" kern="100" dirty="0">
                <a:effectLst/>
                <a:latin typeface="Aptos" panose="020B0004020202020204" pitchFamily="34" charset="0"/>
                <a:ea typeface="Aptos" panose="020B0004020202020204" pitchFamily="34" charset="0"/>
                <a:cs typeface="Times New Roman" panose="02020603050405020304" pitchFamily="18" charset="0"/>
              </a:rPr>
              <a:t>30 % za zaposlene</a:t>
            </a:r>
            <a:r>
              <a:rPr lang="sl-SI" sz="1400" kern="100" dirty="0">
                <a:effectLst/>
                <a:latin typeface="Aptos" panose="020B0004020202020204" pitchFamily="34" charset="0"/>
                <a:ea typeface="Aptos" panose="020B0004020202020204" pitchFamily="34" charset="0"/>
                <a:cs typeface="Times New Roman" panose="02020603050405020304" pitchFamily="18" charset="0"/>
              </a:rPr>
              <a:t>, ki so od sedeža Mestne občine Maribor </a:t>
            </a:r>
            <a:r>
              <a:rPr lang="sl-SI" sz="1400" b="1" kern="100" dirty="0">
                <a:effectLst/>
                <a:latin typeface="Aptos" panose="020B0004020202020204" pitchFamily="34" charset="0"/>
                <a:ea typeface="Aptos" panose="020B0004020202020204" pitchFamily="34" charset="0"/>
                <a:cs typeface="Times New Roman" panose="02020603050405020304" pitchFamily="18" charset="0"/>
              </a:rPr>
              <a:t>oddaljeni med 5 in 10 km</a:t>
            </a:r>
            <a:r>
              <a:rPr lang="sl-SI" sz="1400" kern="100" dirty="0">
                <a:effectLst/>
                <a:latin typeface="Aptos" panose="020B0004020202020204" pitchFamily="34" charset="0"/>
                <a:ea typeface="Aptos" panose="020B0004020202020204" pitchFamily="34" charset="0"/>
                <a:cs typeface="Times New Roman" panose="02020603050405020304" pitchFamily="18" charset="0"/>
              </a:rPr>
              <a:t>;</a:t>
            </a:r>
          </a:p>
          <a:p>
            <a:pPr marL="342900" lvl="0" indent="-342900" algn="just">
              <a:lnSpc>
                <a:spcPct val="107000"/>
              </a:lnSpc>
              <a:spcAft>
                <a:spcPts val="800"/>
              </a:spcAft>
              <a:buFont typeface="Symbol" panose="05050102010706020507" pitchFamily="18" charset="2"/>
              <a:buChar char=""/>
            </a:pPr>
            <a:r>
              <a:rPr lang="sl-SI" sz="1400" b="1" kern="100" dirty="0">
                <a:effectLst/>
                <a:latin typeface="Aptos" panose="020B0004020202020204" pitchFamily="34" charset="0"/>
                <a:ea typeface="Aptos" panose="020B0004020202020204" pitchFamily="34" charset="0"/>
                <a:cs typeface="Times New Roman" panose="02020603050405020304" pitchFamily="18" charset="0"/>
              </a:rPr>
              <a:t>20 % za zaposlene</a:t>
            </a:r>
            <a:r>
              <a:rPr lang="sl-SI" sz="1400" kern="100" dirty="0">
                <a:effectLst/>
                <a:latin typeface="Aptos" panose="020B0004020202020204" pitchFamily="34" charset="0"/>
                <a:ea typeface="Aptos" panose="020B0004020202020204" pitchFamily="34" charset="0"/>
                <a:cs typeface="Times New Roman" panose="02020603050405020304" pitchFamily="18" charset="0"/>
              </a:rPr>
              <a:t>, ki so od sedeža Mestne občine Maribor </a:t>
            </a:r>
            <a:r>
              <a:rPr lang="sl-SI" sz="1400" b="1" kern="100" dirty="0">
                <a:effectLst/>
                <a:latin typeface="Aptos" panose="020B0004020202020204" pitchFamily="34" charset="0"/>
                <a:ea typeface="Aptos" panose="020B0004020202020204" pitchFamily="34" charset="0"/>
                <a:cs typeface="Times New Roman" panose="02020603050405020304" pitchFamily="18" charset="0"/>
              </a:rPr>
              <a:t>oddaljeni do 5 km</a:t>
            </a:r>
            <a:r>
              <a:rPr lang="sl-SI" sz="1400" kern="100" dirty="0">
                <a:effectLst/>
                <a:latin typeface="Aptos" panose="020B0004020202020204" pitchFamily="34" charset="0"/>
                <a:ea typeface="Aptos" panose="020B0004020202020204" pitchFamily="34" charset="0"/>
                <a:cs typeface="Times New Roman" panose="02020603050405020304" pitchFamily="18" charset="0"/>
              </a:rPr>
              <a:t>.</a:t>
            </a:r>
          </a:p>
          <a:p>
            <a:pPr algn="just">
              <a:lnSpc>
                <a:spcPct val="107000"/>
              </a:lnSpc>
              <a:spcAft>
                <a:spcPts val="800"/>
              </a:spcAft>
            </a:pPr>
            <a:r>
              <a:rPr lang="sl-SI" sz="1400" kern="100" dirty="0">
                <a:effectLst/>
                <a:latin typeface="Aptos" panose="020B0004020202020204" pitchFamily="34" charset="0"/>
                <a:ea typeface="Aptos" panose="020B0004020202020204" pitchFamily="34" charset="0"/>
                <a:cs typeface="Times New Roman" panose="02020603050405020304" pitchFamily="18" charset="0"/>
              </a:rPr>
              <a:t>Za merjenje oddaljenosti med stalnim ali začasnim prebivališčem in delovnim mestom se uporabi </a:t>
            </a:r>
            <a:r>
              <a:rPr lang="sl-SI" sz="1400" kern="100" dirty="0" err="1">
                <a:effectLst/>
                <a:latin typeface="Aptos" panose="020B0004020202020204" pitchFamily="34" charset="0"/>
                <a:ea typeface="Aptos" panose="020B0004020202020204" pitchFamily="34" charset="0"/>
                <a:cs typeface="Times New Roman" panose="02020603050405020304" pitchFamily="18" charset="0"/>
              </a:rPr>
              <a:t>načrtovalnik</a:t>
            </a:r>
            <a:r>
              <a:rPr lang="sl-SI" sz="1400" kern="100" dirty="0">
                <a:effectLst/>
                <a:latin typeface="Aptos" panose="020B0004020202020204" pitchFamily="34" charset="0"/>
                <a:ea typeface="Aptos" panose="020B0004020202020204" pitchFamily="34" charset="0"/>
                <a:cs typeface="Times New Roman" panose="02020603050405020304" pitchFamily="18" charset="0"/>
              </a:rPr>
              <a:t> najkrajše poti (npr. Google </a:t>
            </a:r>
            <a:r>
              <a:rPr lang="sl-SI" sz="1400" kern="100" dirty="0" err="1">
                <a:effectLst/>
                <a:latin typeface="Aptos" panose="020B0004020202020204" pitchFamily="34" charset="0"/>
                <a:ea typeface="Aptos" panose="020B0004020202020204" pitchFamily="34" charset="0"/>
                <a:cs typeface="Times New Roman" panose="02020603050405020304" pitchFamily="18" charset="0"/>
              </a:rPr>
              <a:t>maps</a:t>
            </a:r>
            <a:r>
              <a:rPr lang="sl-SI" sz="1400" kern="100" dirty="0">
                <a:effectLst/>
                <a:latin typeface="Aptos" panose="020B0004020202020204" pitchFamily="34" charset="0"/>
                <a:ea typeface="Aptos" panose="020B0004020202020204" pitchFamily="34" charset="0"/>
                <a:cs typeface="Times New Roman" panose="02020603050405020304" pitchFamily="18" charset="0"/>
              </a:rPr>
              <a:t>).</a:t>
            </a:r>
          </a:p>
        </p:txBody>
      </p:sp>
    </p:spTree>
    <p:extLst>
      <p:ext uri="{BB962C8B-B14F-4D97-AF65-F5344CB8AC3E}">
        <p14:creationId xmlns:p14="http://schemas.microsoft.com/office/powerpoint/2010/main" val="2209616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02B4989-45E1-0619-D944-B555BA47B5FA}"/>
              </a:ext>
            </a:extLst>
          </p:cNvPr>
          <p:cNvSpPr>
            <a:spLocks noGrp="1"/>
          </p:cNvSpPr>
          <p:nvPr>
            <p:ph type="title"/>
          </p:nvPr>
        </p:nvSpPr>
        <p:spPr/>
        <p:txBody>
          <a:bodyPr>
            <a:normAutofit fontScale="90000"/>
          </a:bodyPr>
          <a:lstStyle/>
          <a:p>
            <a:r>
              <a:rPr lang="sl-SI" dirty="0"/>
              <a:t>Vsebina</a:t>
            </a:r>
          </a:p>
        </p:txBody>
      </p:sp>
      <p:sp>
        <p:nvSpPr>
          <p:cNvPr id="3" name="Označba mesta vsebine 2">
            <a:extLst>
              <a:ext uri="{FF2B5EF4-FFF2-40B4-BE49-F238E27FC236}">
                <a16:creationId xmlns:a16="http://schemas.microsoft.com/office/drawing/2014/main" id="{B0FAB40A-EFD1-F4DB-BE17-8D6DA6015BFD}"/>
              </a:ext>
            </a:extLst>
          </p:cNvPr>
          <p:cNvSpPr>
            <a:spLocks noGrp="1"/>
          </p:cNvSpPr>
          <p:nvPr>
            <p:ph idx="1"/>
          </p:nvPr>
        </p:nvSpPr>
        <p:spPr/>
        <p:txBody>
          <a:bodyPr/>
          <a:lstStyle/>
          <a:p>
            <a:r>
              <a:rPr lang="sl-SI" dirty="0"/>
              <a:t>Pogled na ETM 2024</a:t>
            </a:r>
          </a:p>
          <a:p>
            <a:r>
              <a:rPr lang="sl-SI" dirty="0"/>
              <a:t>Analiza ukrepov ETM 2024</a:t>
            </a:r>
          </a:p>
          <a:p>
            <a:r>
              <a:rPr lang="sl-SI" dirty="0"/>
              <a:t>Izzivi za ETM 2025</a:t>
            </a:r>
          </a:p>
          <a:p>
            <a:r>
              <a:rPr lang="sl-SI" dirty="0"/>
              <a:t>Izvajanje ukrepov Mobilnostnega načrta MOM</a:t>
            </a:r>
          </a:p>
        </p:txBody>
      </p:sp>
    </p:spTree>
    <p:extLst>
      <p:ext uri="{BB962C8B-B14F-4D97-AF65-F5344CB8AC3E}">
        <p14:creationId xmlns:p14="http://schemas.microsoft.com/office/powerpoint/2010/main" val="31382965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5E7031B-4337-9C80-F4F0-E1CF5F9FAE79}"/>
              </a:ext>
            </a:extLst>
          </p:cNvPr>
          <p:cNvSpPr>
            <a:spLocks noGrp="1"/>
          </p:cNvSpPr>
          <p:nvPr>
            <p:ph type="title"/>
          </p:nvPr>
        </p:nvSpPr>
        <p:spPr/>
        <p:txBody>
          <a:bodyPr>
            <a:normAutofit fontScale="90000"/>
          </a:bodyPr>
          <a:lstStyle/>
          <a:p>
            <a:r>
              <a:rPr lang="sl-SI" dirty="0"/>
              <a:t>Hvala za pozornost!</a:t>
            </a:r>
          </a:p>
        </p:txBody>
      </p:sp>
      <p:sp>
        <p:nvSpPr>
          <p:cNvPr id="3" name="Označba mesta vsebine 2">
            <a:extLst>
              <a:ext uri="{FF2B5EF4-FFF2-40B4-BE49-F238E27FC236}">
                <a16:creationId xmlns:a16="http://schemas.microsoft.com/office/drawing/2014/main" id="{76964A7D-2CD6-26DE-AAF2-6769D44F05AD}"/>
              </a:ext>
            </a:extLst>
          </p:cNvPr>
          <p:cNvSpPr>
            <a:spLocks noGrp="1"/>
          </p:cNvSpPr>
          <p:nvPr>
            <p:ph idx="1"/>
          </p:nvPr>
        </p:nvSpPr>
        <p:spPr/>
        <p:txBody>
          <a:bodyPr/>
          <a:lstStyle/>
          <a:p>
            <a:endParaRPr lang="sl-SI"/>
          </a:p>
        </p:txBody>
      </p:sp>
    </p:spTree>
    <p:extLst>
      <p:ext uri="{BB962C8B-B14F-4D97-AF65-F5344CB8AC3E}">
        <p14:creationId xmlns:p14="http://schemas.microsoft.com/office/powerpoint/2010/main" val="271795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značba mesta vsebine 4" descr="Slika, ki vsebuje besede besedilo, trava&#10;&#10;Opis je samodejno ustvarjen">
            <a:extLst>
              <a:ext uri="{FF2B5EF4-FFF2-40B4-BE49-F238E27FC236}">
                <a16:creationId xmlns:a16="http://schemas.microsoft.com/office/drawing/2014/main" id="{9C8895C0-E643-96BE-F476-E4971B7E7FAF}"/>
              </a:ext>
            </a:extLst>
          </p:cNvPr>
          <p:cNvPicPr>
            <a:picLocks noChangeAspect="1"/>
          </p:cNvPicPr>
          <p:nvPr/>
        </p:nvPicPr>
        <p:blipFill rotWithShape="1">
          <a:blip r:embed="rId2">
            <a:extLst>
              <a:ext uri="{28A0092B-C50C-407E-A947-70E740481C1C}">
                <a14:useLocalDpi xmlns:a14="http://schemas.microsoft.com/office/drawing/2010/main" val="0"/>
              </a:ext>
            </a:extLst>
          </a:blip>
          <a:srcRect l="8431" r="24616" b="-1"/>
          <a:stretch/>
        </p:blipFill>
        <p:spPr>
          <a:xfrm>
            <a:off x="7476684" y="2192215"/>
            <a:ext cx="4715315" cy="4701067"/>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Naslov 1">
            <a:extLst>
              <a:ext uri="{FF2B5EF4-FFF2-40B4-BE49-F238E27FC236}">
                <a16:creationId xmlns:a16="http://schemas.microsoft.com/office/drawing/2014/main" id="{1156EECF-3AFD-6E59-9457-CE3535A8BA4D}"/>
              </a:ext>
            </a:extLst>
          </p:cNvPr>
          <p:cNvSpPr>
            <a:spLocks noGrp="1"/>
          </p:cNvSpPr>
          <p:nvPr>
            <p:ph type="title"/>
          </p:nvPr>
        </p:nvSpPr>
        <p:spPr/>
        <p:txBody>
          <a:bodyPr>
            <a:normAutofit fontScale="90000"/>
          </a:bodyPr>
          <a:lstStyle/>
          <a:p>
            <a:r>
              <a:rPr lang="sl-SI" dirty="0"/>
              <a:t>Trajnostna mobilnost v MOM</a:t>
            </a:r>
          </a:p>
        </p:txBody>
      </p:sp>
      <p:sp>
        <p:nvSpPr>
          <p:cNvPr id="3" name="Označba mesta vsebine 2">
            <a:extLst>
              <a:ext uri="{FF2B5EF4-FFF2-40B4-BE49-F238E27FC236}">
                <a16:creationId xmlns:a16="http://schemas.microsoft.com/office/drawing/2014/main" id="{975A646D-9A3F-4CBD-F158-F8B44153518C}"/>
              </a:ext>
            </a:extLst>
          </p:cNvPr>
          <p:cNvSpPr>
            <a:spLocks noGrp="1"/>
          </p:cNvSpPr>
          <p:nvPr>
            <p:ph idx="1"/>
          </p:nvPr>
        </p:nvSpPr>
        <p:spPr/>
        <p:txBody>
          <a:bodyPr/>
          <a:lstStyle/>
          <a:p>
            <a:r>
              <a:rPr lang="sl-SI" dirty="0"/>
              <a:t>Pešci</a:t>
            </a:r>
          </a:p>
          <a:p>
            <a:r>
              <a:rPr lang="sl-SI" dirty="0"/>
              <a:t>Kolesarji</a:t>
            </a:r>
          </a:p>
          <a:p>
            <a:r>
              <a:rPr lang="sl-SI" dirty="0"/>
              <a:t>Javni potniški promet</a:t>
            </a:r>
          </a:p>
          <a:p>
            <a:endParaRPr lang="sl-SI" dirty="0"/>
          </a:p>
          <a:p>
            <a:r>
              <a:rPr lang="sl-SI" dirty="0"/>
              <a:t>Mesto kratkih razdalj</a:t>
            </a:r>
          </a:p>
        </p:txBody>
      </p:sp>
    </p:spTree>
    <p:extLst>
      <p:ext uri="{BB962C8B-B14F-4D97-AF65-F5344CB8AC3E}">
        <p14:creationId xmlns:p14="http://schemas.microsoft.com/office/powerpoint/2010/main" val="239006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96C0C24-B712-C41E-07F4-AF87774D0A1A}"/>
              </a:ext>
            </a:extLst>
          </p:cNvPr>
          <p:cNvSpPr>
            <a:spLocks noGrp="1"/>
          </p:cNvSpPr>
          <p:nvPr>
            <p:ph type="title"/>
          </p:nvPr>
        </p:nvSpPr>
        <p:spPr/>
        <p:txBody>
          <a:bodyPr>
            <a:normAutofit fontScale="90000"/>
          </a:bodyPr>
          <a:lstStyle/>
          <a:p>
            <a:r>
              <a:rPr lang="sl-SI" dirty="0"/>
              <a:t>Pešci in kolesarji</a:t>
            </a:r>
          </a:p>
        </p:txBody>
      </p:sp>
      <p:sp>
        <p:nvSpPr>
          <p:cNvPr id="3" name="Označba mesta vsebine 2">
            <a:extLst>
              <a:ext uri="{FF2B5EF4-FFF2-40B4-BE49-F238E27FC236}">
                <a16:creationId xmlns:a16="http://schemas.microsoft.com/office/drawing/2014/main" id="{BC22F6C9-E6C4-AD75-2F0B-062675956E11}"/>
              </a:ext>
            </a:extLst>
          </p:cNvPr>
          <p:cNvSpPr>
            <a:spLocks noGrp="1"/>
          </p:cNvSpPr>
          <p:nvPr>
            <p:ph idx="1"/>
          </p:nvPr>
        </p:nvSpPr>
        <p:spPr>
          <a:xfrm>
            <a:off x="838200" y="2192215"/>
            <a:ext cx="3717448" cy="3984747"/>
          </a:xfrm>
        </p:spPr>
        <p:txBody>
          <a:bodyPr>
            <a:normAutofit/>
          </a:bodyPr>
          <a:lstStyle/>
          <a:p>
            <a:r>
              <a:rPr lang="sl-SI" sz="1800" dirty="0"/>
              <a:t>Lent</a:t>
            </a:r>
          </a:p>
          <a:p>
            <a:r>
              <a:rPr lang="sl-SI" sz="1800" dirty="0"/>
              <a:t>Koroška cesta</a:t>
            </a:r>
          </a:p>
          <a:p>
            <a:r>
              <a:rPr lang="sl-SI" sz="1800" dirty="0"/>
              <a:t>Trg Revolucije</a:t>
            </a:r>
          </a:p>
          <a:p>
            <a:r>
              <a:rPr lang="sl-SI" sz="1800" dirty="0"/>
              <a:t>Peš most Lent – Tabor</a:t>
            </a:r>
          </a:p>
          <a:p>
            <a:r>
              <a:rPr lang="sl-SI" sz="1800" dirty="0"/>
              <a:t>Peš most Mariborski otok</a:t>
            </a:r>
          </a:p>
          <a:p>
            <a:r>
              <a:rPr lang="sl-SI" sz="1800" dirty="0"/>
              <a:t>Gregorčičeva ulica</a:t>
            </a:r>
          </a:p>
          <a:p>
            <a:r>
              <a:rPr lang="sl-SI" sz="1800" dirty="0"/>
              <a:t>Cafova ulica</a:t>
            </a:r>
          </a:p>
          <a:p>
            <a:r>
              <a:rPr lang="sl-SI" sz="1800" dirty="0"/>
              <a:t>Stari most (kolesarski pas)</a:t>
            </a:r>
          </a:p>
          <a:p>
            <a:r>
              <a:rPr lang="sl-SI" sz="1800" dirty="0"/>
              <a:t>Mestni park</a:t>
            </a:r>
          </a:p>
          <a:p>
            <a:endParaRPr lang="sl-SI" sz="1800" dirty="0"/>
          </a:p>
        </p:txBody>
      </p:sp>
      <p:pic>
        <p:nvPicPr>
          <p:cNvPr id="4" name="Slika 3" descr="Slika, ki vsebuje besede zunanje, drevo, cesta, smer&#10;&#10;Opis je samodejno ustvarjen">
            <a:extLst>
              <a:ext uri="{FF2B5EF4-FFF2-40B4-BE49-F238E27FC236}">
                <a16:creationId xmlns:a16="http://schemas.microsoft.com/office/drawing/2014/main" id="{F0B34014-FE17-27CC-4195-61ACE5198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3752" y="5502074"/>
            <a:ext cx="2398347" cy="1262340"/>
          </a:xfrm>
          <a:prstGeom prst="rect">
            <a:avLst/>
          </a:prstGeom>
        </p:spPr>
      </p:pic>
      <p:pic>
        <p:nvPicPr>
          <p:cNvPr id="5" name="Slika 4" descr="Slika, ki vsebuje besede zunanje, voda, nebo, stavba&#10;&#10;Opis je samodejno ustvarjen">
            <a:extLst>
              <a:ext uri="{FF2B5EF4-FFF2-40B4-BE49-F238E27FC236}">
                <a16:creationId xmlns:a16="http://schemas.microsoft.com/office/drawing/2014/main" id="{F2DA0323-FBDB-65C0-5579-0AEA2D6300F1}"/>
              </a:ext>
            </a:extLst>
          </p:cNvPr>
          <p:cNvPicPr>
            <a:picLocks noChangeAspect="1"/>
          </p:cNvPicPr>
          <p:nvPr/>
        </p:nvPicPr>
        <p:blipFill rotWithShape="1">
          <a:blip r:embed="rId3">
            <a:extLst>
              <a:ext uri="{28A0092B-C50C-407E-A947-70E740481C1C}">
                <a14:useLocalDpi xmlns:a14="http://schemas.microsoft.com/office/drawing/2010/main" val="0"/>
              </a:ext>
            </a:extLst>
          </a:blip>
          <a:srcRect l="7682" t="13142"/>
          <a:stretch/>
        </p:blipFill>
        <p:spPr>
          <a:xfrm>
            <a:off x="1313921" y="5673150"/>
            <a:ext cx="5623609" cy="1092581"/>
          </a:xfrm>
          <a:prstGeom prst="rect">
            <a:avLst/>
          </a:prstGeom>
        </p:spPr>
      </p:pic>
      <p:pic>
        <p:nvPicPr>
          <p:cNvPr id="6" name="Slika 5" descr="Slika, ki vsebuje besede zunanje, nebo, sled, noč&#10;&#10;Opis je samodejno ustvarjen">
            <a:extLst>
              <a:ext uri="{FF2B5EF4-FFF2-40B4-BE49-F238E27FC236}">
                <a16:creationId xmlns:a16="http://schemas.microsoft.com/office/drawing/2014/main" id="{6DC0E6ED-E78C-533D-8B5E-228799C409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7851" y="5502074"/>
            <a:ext cx="2253405" cy="1269418"/>
          </a:xfrm>
          <a:prstGeom prst="rect">
            <a:avLst/>
          </a:prstGeom>
        </p:spPr>
      </p:pic>
      <p:pic>
        <p:nvPicPr>
          <p:cNvPr id="7" name="Slika 6">
            <a:extLst>
              <a:ext uri="{FF2B5EF4-FFF2-40B4-BE49-F238E27FC236}">
                <a16:creationId xmlns:a16="http://schemas.microsoft.com/office/drawing/2014/main" id="{5353745C-3752-55CE-E85E-657B9398D28B}"/>
              </a:ext>
            </a:extLst>
          </p:cNvPr>
          <p:cNvPicPr>
            <a:picLocks noChangeAspect="1"/>
          </p:cNvPicPr>
          <p:nvPr/>
        </p:nvPicPr>
        <p:blipFill rotWithShape="1">
          <a:blip r:embed="rId5"/>
          <a:srcRect r="2255"/>
          <a:stretch/>
        </p:blipFill>
        <p:spPr>
          <a:xfrm>
            <a:off x="4809650" y="2520998"/>
            <a:ext cx="3446261" cy="2488718"/>
          </a:xfrm>
          <a:prstGeom prst="rect">
            <a:avLst/>
          </a:prstGeom>
        </p:spPr>
      </p:pic>
      <p:pic>
        <p:nvPicPr>
          <p:cNvPr id="8" name="Slika 7" descr="Slika, ki vsebuje besede nebo, zunanje, stavba, stolp&#10;&#10;Opis je samodejno ustvarjen">
            <a:extLst>
              <a:ext uri="{FF2B5EF4-FFF2-40B4-BE49-F238E27FC236}">
                <a16:creationId xmlns:a16="http://schemas.microsoft.com/office/drawing/2014/main" id="{9E9D65E4-7DD9-F61B-575A-D79EEFC3837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4"/>
          <a:stretch/>
        </p:blipFill>
        <p:spPr>
          <a:xfrm>
            <a:off x="8509913" y="2522747"/>
            <a:ext cx="3584275" cy="2488718"/>
          </a:xfrm>
          <a:prstGeom prst="rect">
            <a:avLst/>
          </a:prstGeom>
        </p:spPr>
      </p:pic>
    </p:spTree>
    <p:extLst>
      <p:ext uri="{BB962C8B-B14F-4D97-AF65-F5344CB8AC3E}">
        <p14:creationId xmlns:p14="http://schemas.microsoft.com/office/powerpoint/2010/main" val="6534521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8B03F67-382C-8DA9-989C-F6FA608B8DB5}"/>
              </a:ext>
            </a:extLst>
          </p:cNvPr>
          <p:cNvSpPr>
            <a:spLocks noGrp="1"/>
          </p:cNvSpPr>
          <p:nvPr>
            <p:ph type="title"/>
          </p:nvPr>
        </p:nvSpPr>
        <p:spPr/>
        <p:txBody>
          <a:bodyPr>
            <a:normAutofit fontScale="90000"/>
          </a:bodyPr>
          <a:lstStyle/>
          <a:p>
            <a:r>
              <a:rPr lang="sl-SI" dirty="0"/>
              <a:t>Glavni most s Koroško cesto</a:t>
            </a:r>
          </a:p>
        </p:txBody>
      </p:sp>
      <p:sp>
        <p:nvSpPr>
          <p:cNvPr id="3" name="Označba mesta vsebine 2">
            <a:extLst>
              <a:ext uri="{FF2B5EF4-FFF2-40B4-BE49-F238E27FC236}">
                <a16:creationId xmlns:a16="http://schemas.microsoft.com/office/drawing/2014/main" id="{00DD2CE4-D473-85CD-4F27-70C0CB063D96}"/>
              </a:ext>
            </a:extLst>
          </p:cNvPr>
          <p:cNvSpPr>
            <a:spLocks noGrp="1"/>
          </p:cNvSpPr>
          <p:nvPr>
            <p:ph idx="1"/>
          </p:nvPr>
        </p:nvSpPr>
        <p:spPr>
          <a:xfrm>
            <a:off x="838200" y="2192215"/>
            <a:ext cx="5183038" cy="3984747"/>
          </a:xfrm>
        </p:spPr>
        <p:txBody>
          <a:bodyPr>
            <a:normAutofit/>
          </a:bodyPr>
          <a:lstStyle/>
          <a:p>
            <a:r>
              <a:rPr lang="sl-SI" sz="1800" dirty="0"/>
              <a:t>Leto 2020</a:t>
            </a:r>
          </a:p>
          <a:p>
            <a:r>
              <a:rPr lang="sl-SI" sz="1800" dirty="0"/>
              <a:t>Priprave na zaprtje (tudi s pomočjo Covid-19).</a:t>
            </a:r>
          </a:p>
          <a:p>
            <a:r>
              <a:rPr lang="sl-SI" sz="1800" dirty="0"/>
              <a:t>Začetki poskusnega zaprtja že v letu 20215 v času ETM.</a:t>
            </a:r>
          </a:p>
          <a:p>
            <a:r>
              <a:rPr lang="sl-SI" sz="1800" dirty="0"/>
              <a:t>Glavna tranzitna cesta z 18 tisoč vozili na dan.</a:t>
            </a:r>
          </a:p>
        </p:txBody>
      </p:sp>
      <p:pic>
        <p:nvPicPr>
          <p:cNvPr id="4" name="Picture 2" descr="VPRAŠALNIK) Županski kandidati, bi Koroško cesto v Mariboru znova odprli za  promet?">
            <a:extLst>
              <a:ext uri="{FF2B5EF4-FFF2-40B4-BE49-F238E27FC236}">
                <a16:creationId xmlns:a16="http://schemas.microsoft.com/office/drawing/2014/main" id="{2557119D-5508-EEB2-D219-743C2C78BCD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37290" y="2675541"/>
            <a:ext cx="2880000" cy="19199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OTO: Obnova Glavnega trga in Koroške ceste se bliža koncu. Kdaj bo  otvoritev? | Mariborinfo.com">
            <a:extLst>
              <a:ext uri="{FF2B5EF4-FFF2-40B4-BE49-F238E27FC236}">
                <a16:creationId xmlns:a16="http://schemas.microsoft.com/office/drawing/2014/main" id="{93319767-97EE-4894-2F0E-BF02F167C3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7290" y="4706303"/>
            <a:ext cx="2880000" cy="1917000"/>
          </a:xfrm>
          <a:prstGeom prst="rect">
            <a:avLst/>
          </a:prstGeom>
          <a:noFill/>
          <a:extLst>
            <a:ext uri="{909E8E84-426E-40DD-AFC4-6F175D3DCCD1}">
              <a14:hiddenFill xmlns:a14="http://schemas.microsoft.com/office/drawing/2010/main">
                <a:solidFill>
                  <a:srgbClr val="FFFFFF"/>
                </a:solidFill>
              </a14:hiddenFill>
            </a:ext>
          </a:extLst>
        </p:spPr>
      </p:pic>
      <p:pic>
        <p:nvPicPr>
          <p:cNvPr id="6" name="Slika 5">
            <a:extLst>
              <a:ext uri="{FF2B5EF4-FFF2-40B4-BE49-F238E27FC236}">
                <a16:creationId xmlns:a16="http://schemas.microsoft.com/office/drawing/2014/main" id="{7DC3B9C8-89B4-3206-FDA4-177078917C61}"/>
              </a:ext>
            </a:extLst>
          </p:cNvPr>
          <p:cNvPicPr>
            <a:picLocks noChangeAspect="1"/>
          </p:cNvPicPr>
          <p:nvPr/>
        </p:nvPicPr>
        <p:blipFill>
          <a:blip r:embed="rId4"/>
          <a:stretch>
            <a:fillRect/>
          </a:stretch>
        </p:blipFill>
        <p:spPr>
          <a:xfrm>
            <a:off x="6252389" y="4702927"/>
            <a:ext cx="2880000" cy="1920376"/>
          </a:xfrm>
          <a:prstGeom prst="rect">
            <a:avLst/>
          </a:prstGeom>
        </p:spPr>
      </p:pic>
      <p:pic>
        <p:nvPicPr>
          <p:cNvPr id="7" name="Slika 6">
            <a:extLst>
              <a:ext uri="{FF2B5EF4-FFF2-40B4-BE49-F238E27FC236}">
                <a16:creationId xmlns:a16="http://schemas.microsoft.com/office/drawing/2014/main" id="{AE6405F4-399B-BB72-19B6-BDF6D80CCE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2389" y="2671787"/>
            <a:ext cx="2883568" cy="1920376"/>
          </a:xfrm>
          <a:prstGeom prst="rect">
            <a:avLst/>
          </a:prstGeom>
        </p:spPr>
      </p:pic>
      <p:pic>
        <p:nvPicPr>
          <p:cNvPr id="1026" name="Picture 2" descr="(VIDEO in FOTO) Ulice v središču Maribora, 3. del: Koroška cesta lepa ...">
            <a:extLst>
              <a:ext uri="{FF2B5EF4-FFF2-40B4-BE49-F238E27FC236}">
                <a16:creationId xmlns:a16="http://schemas.microsoft.com/office/drawing/2014/main" id="{7FB6CD6D-F579-9281-7B4F-E9FD177B95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0944" y="4304815"/>
            <a:ext cx="2982618" cy="19884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oroška cesta z novimi površinami za kolesarje – Kranj s kolesom">
            <a:extLst>
              <a:ext uri="{FF2B5EF4-FFF2-40B4-BE49-F238E27FC236}">
                <a16:creationId xmlns:a16="http://schemas.microsoft.com/office/drawing/2014/main" id="{46EAA1B3-A12F-AEF7-C9B1-82643EFBD4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710" y="4303293"/>
            <a:ext cx="2984901" cy="1989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266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DC6B553-463D-DC39-B7AC-9F2AAAA0CB48}"/>
              </a:ext>
            </a:extLst>
          </p:cNvPr>
          <p:cNvSpPr>
            <a:spLocks noGrp="1"/>
          </p:cNvSpPr>
          <p:nvPr>
            <p:ph type="title"/>
          </p:nvPr>
        </p:nvSpPr>
        <p:spPr/>
        <p:txBody>
          <a:bodyPr>
            <a:normAutofit fontScale="90000"/>
          </a:bodyPr>
          <a:lstStyle/>
          <a:p>
            <a:r>
              <a:rPr lang="sl-SI" dirty="0"/>
              <a:t>Lent</a:t>
            </a:r>
          </a:p>
        </p:txBody>
      </p:sp>
      <p:sp>
        <p:nvSpPr>
          <p:cNvPr id="3" name="Označba mesta vsebine 2">
            <a:extLst>
              <a:ext uri="{FF2B5EF4-FFF2-40B4-BE49-F238E27FC236}">
                <a16:creationId xmlns:a16="http://schemas.microsoft.com/office/drawing/2014/main" id="{FDBDCA52-C54E-EAB2-E234-E6349946BEBA}"/>
              </a:ext>
            </a:extLst>
          </p:cNvPr>
          <p:cNvSpPr>
            <a:spLocks noGrp="1"/>
          </p:cNvSpPr>
          <p:nvPr>
            <p:ph idx="1"/>
          </p:nvPr>
        </p:nvSpPr>
        <p:spPr>
          <a:xfrm>
            <a:off x="838200" y="2192215"/>
            <a:ext cx="4984630" cy="3984747"/>
          </a:xfrm>
        </p:spPr>
        <p:txBody>
          <a:bodyPr>
            <a:normAutofit/>
          </a:bodyPr>
          <a:lstStyle/>
          <a:p>
            <a:r>
              <a:rPr lang="sl-SI" sz="1800" dirty="0">
                <a:solidFill>
                  <a:srgbClr val="000000"/>
                </a:solidFill>
                <a:effectLst/>
                <a:latin typeface="Arial" panose="020B0604020202020204" pitchFamily="34" charset="0"/>
              </a:rPr>
              <a:t>Zamenjava komunalne infrastrukture in nova arhitekturna ureditev reke Drave – območje v velikosti približno 24.000 m².</a:t>
            </a:r>
          </a:p>
          <a:p>
            <a:r>
              <a:rPr lang="sl-SI" sz="1800" dirty="0">
                <a:solidFill>
                  <a:srgbClr val="000000"/>
                </a:solidFill>
                <a:effectLst/>
                <a:latin typeface="Arial" panose="020B0604020202020204" pitchFamily="34" charset="0"/>
              </a:rPr>
              <a:t>Odprava javnih parkirišč in uvedba električnega vozila Maister za stanovalce.</a:t>
            </a:r>
          </a:p>
          <a:p>
            <a:r>
              <a:rPr lang="sl-SI" sz="1800" dirty="0">
                <a:solidFill>
                  <a:srgbClr val="000000"/>
                </a:solidFill>
                <a:effectLst/>
                <a:latin typeface="Arial" panose="020B0604020202020204" pitchFamily="34" charset="0"/>
              </a:rPr>
              <a:t>Nova prometna ureditev med Sodnim in Vodnim stolpom</a:t>
            </a:r>
          </a:p>
          <a:p>
            <a:r>
              <a:rPr lang="sl-SI" sz="1800" dirty="0">
                <a:solidFill>
                  <a:srgbClr val="000000"/>
                </a:solidFill>
              </a:rPr>
              <a:t>D</a:t>
            </a:r>
            <a:r>
              <a:rPr lang="sl-SI" sz="1800" dirty="0">
                <a:solidFill>
                  <a:srgbClr val="000000"/>
                </a:solidFill>
                <a:effectLst/>
                <a:latin typeface="Arial" panose="020B0604020202020204" pitchFamily="34" charset="0"/>
              </a:rPr>
              <a:t>odatne zelene površine, vključno z nasajenimi vrbami in travnato brežino.</a:t>
            </a:r>
          </a:p>
          <a:p>
            <a:r>
              <a:rPr lang="sl-SI" sz="1800" dirty="0">
                <a:solidFill>
                  <a:srgbClr val="000000"/>
                </a:solidFill>
              </a:rPr>
              <a:t>L</a:t>
            </a:r>
            <a:r>
              <a:rPr lang="sl-SI" sz="1800" dirty="0">
                <a:solidFill>
                  <a:srgbClr val="000000"/>
                </a:solidFill>
                <a:effectLst/>
                <a:latin typeface="Arial" panose="020B0604020202020204" pitchFamily="34" charset="0"/>
              </a:rPr>
              <a:t>ažji dostop do obrežja za pešce in kolesarje.</a:t>
            </a:r>
          </a:p>
          <a:p>
            <a:r>
              <a:rPr lang="sl-SI" sz="1800" dirty="0">
                <a:solidFill>
                  <a:srgbClr val="000000"/>
                </a:solidFill>
              </a:rPr>
              <a:t>Dnevno je cesto na </a:t>
            </a:r>
            <a:r>
              <a:rPr lang="sl-SI" sz="1800" dirty="0" err="1">
                <a:solidFill>
                  <a:srgbClr val="000000"/>
                </a:solidFill>
              </a:rPr>
              <a:t>Lentu</a:t>
            </a:r>
            <a:r>
              <a:rPr lang="sl-SI" sz="1800" dirty="0">
                <a:solidFill>
                  <a:srgbClr val="000000"/>
                </a:solidFill>
              </a:rPr>
              <a:t> uporabljalo 12 tisoč vozil.</a:t>
            </a:r>
            <a:endParaRPr lang="sl-SI" sz="1800" dirty="0">
              <a:solidFill>
                <a:srgbClr val="000000"/>
              </a:solidFill>
              <a:effectLst/>
              <a:latin typeface="Arial" panose="020B0604020202020204" pitchFamily="34" charset="0"/>
            </a:endParaRPr>
          </a:p>
          <a:p>
            <a:endParaRPr lang="sl-SI" sz="1800" dirty="0">
              <a:solidFill>
                <a:srgbClr val="000000"/>
              </a:solidFill>
              <a:effectLst/>
              <a:latin typeface="Arial" panose="020B0604020202020204" pitchFamily="34" charset="0"/>
            </a:endParaRPr>
          </a:p>
          <a:p>
            <a:endParaRPr lang="sl-SI" sz="1800" dirty="0">
              <a:solidFill>
                <a:srgbClr val="000000"/>
              </a:solidFill>
              <a:effectLst/>
              <a:latin typeface="Arial" panose="020B0604020202020204" pitchFamily="34" charset="0"/>
            </a:endParaRPr>
          </a:p>
          <a:p>
            <a:endParaRPr lang="sl-SI" sz="1800" dirty="0">
              <a:solidFill>
                <a:srgbClr val="000000"/>
              </a:solidFill>
              <a:effectLst/>
              <a:latin typeface="Arial" panose="020B0604020202020204" pitchFamily="34" charset="0"/>
            </a:endParaRPr>
          </a:p>
          <a:p>
            <a:endParaRPr lang="sl-SI" sz="1800" dirty="0">
              <a:solidFill>
                <a:srgbClr val="000000"/>
              </a:solidFill>
              <a:effectLst/>
              <a:latin typeface="Arial" panose="020B0604020202020204" pitchFamily="34" charset="0"/>
            </a:endParaRPr>
          </a:p>
          <a:p>
            <a:endParaRPr lang="sl-SI" sz="1800" dirty="0"/>
          </a:p>
        </p:txBody>
      </p:sp>
      <p:pic>
        <p:nvPicPr>
          <p:cNvPr id="2050" name="Picture 2" descr="Sunny Spring Sunnday on Lent, Maribor, Slovenia Editorial Photography ...">
            <a:extLst>
              <a:ext uri="{FF2B5EF4-FFF2-40B4-BE49-F238E27FC236}">
                <a16:creationId xmlns:a16="http://schemas.microsoft.com/office/drawing/2014/main" id="{8660825D-E5EA-AB27-93C0-E823CEE420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2830" y="2192215"/>
            <a:ext cx="6253189" cy="4166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328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6B002B6-A657-DA48-B51D-2735A84EC57C}"/>
              </a:ext>
            </a:extLst>
          </p:cNvPr>
          <p:cNvSpPr>
            <a:spLocks noGrp="1"/>
          </p:cNvSpPr>
          <p:nvPr>
            <p:ph type="title"/>
          </p:nvPr>
        </p:nvSpPr>
        <p:spPr/>
        <p:txBody>
          <a:bodyPr>
            <a:normAutofit fontScale="90000"/>
          </a:bodyPr>
          <a:lstStyle/>
          <a:p>
            <a:r>
              <a:rPr lang="sl-SI" dirty="0"/>
              <a:t>Peš most Lent - Tabor</a:t>
            </a:r>
          </a:p>
        </p:txBody>
      </p:sp>
      <p:pic>
        <p:nvPicPr>
          <p:cNvPr id="4" name="Slika 3">
            <a:extLst>
              <a:ext uri="{FF2B5EF4-FFF2-40B4-BE49-F238E27FC236}">
                <a16:creationId xmlns:a16="http://schemas.microsoft.com/office/drawing/2014/main" id="{450AA58A-CD2C-C804-5B0D-3793DDE1569A}"/>
              </a:ext>
            </a:extLst>
          </p:cNvPr>
          <p:cNvPicPr>
            <a:picLocks noChangeAspect="1"/>
          </p:cNvPicPr>
          <p:nvPr/>
        </p:nvPicPr>
        <p:blipFill>
          <a:blip r:embed="rId2"/>
          <a:stretch>
            <a:fillRect/>
          </a:stretch>
        </p:blipFill>
        <p:spPr>
          <a:xfrm>
            <a:off x="262897" y="5365895"/>
            <a:ext cx="5590463" cy="1266589"/>
          </a:xfrm>
          <a:prstGeom prst="rect">
            <a:avLst/>
          </a:prstGeom>
        </p:spPr>
      </p:pic>
      <p:pic>
        <p:nvPicPr>
          <p:cNvPr id="3074" name="Picture 2" descr="Brv Lent Tabor | Mestna občina Maribor">
            <a:extLst>
              <a:ext uri="{FF2B5EF4-FFF2-40B4-BE49-F238E27FC236}">
                <a16:creationId xmlns:a16="http://schemas.microsoft.com/office/drawing/2014/main" id="{6E85B9AD-4107-8172-CD26-D25504266AE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923426" y="4054415"/>
            <a:ext cx="6268573" cy="2825211"/>
          </a:xfrm>
          <a:prstGeom prst="rect">
            <a:avLst/>
          </a:prstGeom>
          <a:noFill/>
          <a:extLst>
            <a:ext uri="{909E8E84-426E-40DD-AFC4-6F175D3DCCD1}">
              <a14:hiddenFill xmlns:a14="http://schemas.microsoft.com/office/drawing/2010/main">
                <a:solidFill>
                  <a:srgbClr val="FFFFFF"/>
                </a:solidFill>
              </a14:hiddenFill>
            </a:ext>
          </a:extLst>
        </p:spPr>
      </p:pic>
      <p:sp>
        <p:nvSpPr>
          <p:cNvPr id="6" name="Označba mesta vsebine 2">
            <a:extLst>
              <a:ext uri="{FF2B5EF4-FFF2-40B4-BE49-F238E27FC236}">
                <a16:creationId xmlns:a16="http://schemas.microsoft.com/office/drawing/2014/main" id="{F55EAC49-9F61-7318-67B2-03E8C4A8925C}"/>
              </a:ext>
            </a:extLst>
          </p:cNvPr>
          <p:cNvSpPr txBox="1">
            <a:spLocks/>
          </p:cNvSpPr>
          <p:nvPr/>
        </p:nvSpPr>
        <p:spPr>
          <a:xfrm>
            <a:off x="838199" y="2192215"/>
            <a:ext cx="7581181" cy="39847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800" dirty="0">
                <a:solidFill>
                  <a:srgbClr val="000000"/>
                </a:solidFill>
              </a:rPr>
              <a:t>Brv je namenjena pešcem in kolesarjem</a:t>
            </a:r>
            <a:r>
              <a:rPr lang="sl-SI" sz="1800" dirty="0">
                <a:solidFill>
                  <a:srgbClr val="000000"/>
                </a:solidFill>
              </a:rPr>
              <a:t>.</a:t>
            </a:r>
            <a:endParaRPr lang="sv-SE" sz="1800" dirty="0">
              <a:solidFill>
                <a:srgbClr val="000000"/>
              </a:solidFill>
            </a:endParaRPr>
          </a:p>
          <a:p>
            <a:r>
              <a:rPr lang="sl-SI" sz="1800" dirty="0">
                <a:solidFill>
                  <a:srgbClr val="000000"/>
                </a:solidFill>
              </a:rPr>
              <a:t>Z vzpostavitvijo neposredne povezave med </a:t>
            </a:r>
            <a:r>
              <a:rPr lang="sl-SI" sz="1800" dirty="0" err="1">
                <a:solidFill>
                  <a:srgbClr val="000000"/>
                </a:solidFill>
              </a:rPr>
              <a:t>Lentom</a:t>
            </a:r>
            <a:r>
              <a:rPr lang="sl-SI" sz="1800" dirty="0">
                <a:solidFill>
                  <a:srgbClr val="000000"/>
                </a:solidFill>
              </a:rPr>
              <a:t> in Taborom most revitalizira območji, ki sta po izgradnji Glavnega mosta in rušenju starega lesenega mostu nekoliko zamrli.</a:t>
            </a:r>
          </a:p>
          <a:p>
            <a:r>
              <a:rPr lang="sl-SI" sz="1800" dirty="0">
                <a:solidFill>
                  <a:srgbClr val="000000"/>
                </a:solidFill>
              </a:rPr>
              <a:t>Splavarska brv, odprta leta 2023, stoji na mestu, kjer je nekoč stal srednjeveški lesen most, ki je povezoval Lent in Tabor.</a:t>
            </a:r>
          </a:p>
          <a:p>
            <a:endParaRPr lang="sl-SI" sz="1800" dirty="0">
              <a:solidFill>
                <a:srgbClr val="000000"/>
              </a:solidFill>
            </a:endParaRPr>
          </a:p>
          <a:p>
            <a:endParaRPr lang="sl-SI" sz="1800" dirty="0">
              <a:solidFill>
                <a:srgbClr val="000000"/>
              </a:solidFill>
            </a:endParaRPr>
          </a:p>
          <a:p>
            <a:endParaRPr lang="sl-SI" sz="1800" dirty="0">
              <a:solidFill>
                <a:srgbClr val="000000"/>
              </a:solidFill>
            </a:endParaRPr>
          </a:p>
          <a:p>
            <a:endParaRPr lang="sl-SI" sz="1800" dirty="0"/>
          </a:p>
        </p:txBody>
      </p:sp>
    </p:spTree>
    <p:extLst>
      <p:ext uri="{BB962C8B-B14F-4D97-AF65-F5344CB8AC3E}">
        <p14:creationId xmlns:p14="http://schemas.microsoft.com/office/powerpoint/2010/main" val="368260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73E264C-9CC6-3D46-1E76-A4DAB38BE561}"/>
              </a:ext>
            </a:extLst>
          </p:cNvPr>
          <p:cNvSpPr>
            <a:spLocks noGrp="1"/>
          </p:cNvSpPr>
          <p:nvPr>
            <p:ph type="title"/>
          </p:nvPr>
        </p:nvSpPr>
        <p:spPr/>
        <p:txBody>
          <a:bodyPr>
            <a:normAutofit fontScale="90000"/>
          </a:bodyPr>
          <a:lstStyle/>
          <a:p>
            <a:r>
              <a:rPr lang="sl-SI" dirty="0"/>
              <a:t>OSTALO</a:t>
            </a:r>
          </a:p>
        </p:txBody>
      </p:sp>
      <p:pic>
        <p:nvPicPr>
          <p:cNvPr id="4" name="Označba mesta vsebine 3">
            <a:extLst>
              <a:ext uri="{FF2B5EF4-FFF2-40B4-BE49-F238E27FC236}">
                <a16:creationId xmlns:a16="http://schemas.microsoft.com/office/drawing/2014/main" id="{70DA7745-ADA9-D305-0C06-C17200CC13DB}"/>
              </a:ext>
            </a:extLst>
          </p:cNvPr>
          <p:cNvPicPr>
            <a:picLocks noGrp="1" noChangeAspect="1"/>
          </p:cNvPicPr>
          <p:nvPr>
            <p:ph idx="1"/>
          </p:nvPr>
        </p:nvPicPr>
        <p:blipFill>
          <a:blip r:embed="rId2"/>
          <a:stretch>
            <a:fillRect/>
          </a:stretch>
        </p:blipFill>
        <p:spPr>
          <a:xfrm>
            <a:off x="251365" y="1982790"/>
            <a:ext cx="3932448" cy="2457780"/>
          </a:xfrm>
          <a:prstGeom prst="rect">
            <a:avLst/>
          </a:prstGeom>
        </p:spPr>
      </p:pic>
      <p:pic>
        <p:nvPicPr>
          <p:cNvPr id="5" name="Slika 4" descr="Slika, ki vsebuje besede zunanje, cesta, drevo, tovornjak&#10;&#10;Opis je samodejno ustvarjen">
            <a:extLst>
              <a:ext uri="{FF2B5EF4-FFF2-40B4-BE49-F238E27FC236}">
                <a16:creationId xmlns:a16="http://schemas.microsoft.com/office/drawing/2014/main" id="{1ED32B9A-E3F1-D216-EA51-4B35B23F9BF7}"/>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51365" y="4610445"/>
            <a:ext cx="4076700" cy="2097095"/>
          </a:xfrm>
          <a:prstGeom prst="rect">
            <a:avLst/>
          </a:prstGeom>
        </p:spPr>
      </p:pic>
      <p:pic>
        <p:nvPicPr>
          <p:cNvPr id="6" name="Slika 5">
            <a:extLst>
              <a:ext uri="{FF2B5EF4-FFF2-40B4-BE49-F238E27FC236}">
                <a16:creationId xmlns:a16="http://schemas.microsoft.com/office/drawing/2014/main" id="{CDF4FF9B-1CDB-7FF0-217D-451518114A62}"/>
              </a:ext>
            </a:extLst>
          </p:cNvPr>
          <p:cNvPicPr>
            <a:picLocks noChangeAspect="1"/>
          </p:cNvPicPr>
          <p:nvPr/>
        </p:nvPicPr>
        <p:blipFill rotWithShape="1">
          <a:blip r:embed="rId5"/>
          <a:srcRect l="8472"/>
          <a:stretch/>
        </p:blipFill>
        <p:spPr>
          <a:xfrm>
            <a:off x="7335684" y="5439049"/>
            <a:ext cx="2860464" cy="1304976"/>
          </a:xfrm>
          <a:prstGeom prst="rect">
            <a:avLst/>
          </a:prstGeom>
        </p:spPr>
      </p:pic>
      <p:pic>
        <p:nvPicPr>
          <p:cNvPr id="7" name="Slika 6">
            <a:extLst>
              <a:ext uri="{FF2B5EF4-FFF2-40B4-BE49-F238E27FC236}">
                <a16:creationId xmlns:a16="http://schemas.microsoft.com/office/drawing/2014/main" id="{8D62F6DA-E609-2C93-622D-A788842769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1462" y="5078018"/>
            <a:ext cx="2500825" cy="1666007"/>
          </a:xfrm>
          <a:prstGeom prst="rect">
            <a:avLst/>
          </a:prstGeom>
        </p:spPr>
      </p:pic>
      <p:pic>
        <p:nvPicPr>
          <p:cNvPr id="9" name="Slika 8">
            <a:extLst>
              <a:ext uri="{FF2B5EF4-FFF2-40B4-BE49-F238E27FC236}">
                <a16:creationId xmlns:a16="http://schemas.microsoft.com/office/drawing/2014/main" id="{49B57EAA-0A00-4065-B16F-1FA06EC53994}"/>
              </a:ext>
            </a:extLst>
          </p:cNvPr>
          <p:cNvPicPr>
            <a:picLocks noChangeAspect="1"/>
          </p:cNvPicPr>
          <p:nvPr/>
        </p:nvPicPr>
        <p:blipFill>
          <a:blip r:embed="rId7"/>
          <a:srcRect t="13702"/>
          <a:stretch/>
        </p:blipFill>
        <p:spPr>
          <a:xfrm>
            <a:off x="4328065" y="1164118"/>
            <a:ext cx="6031800" cy="3817218"/>
          </a:xfrm>
          <a:prstGeom prst="rect">
            <a:avLst/>
          </a:prstGeom>
        </p:spPr>
      </p:pic>
    </p:spTree>
    <p:extLst>
      <p:ext uri="{BB962C8B-B14F-4D97-AF65-F5344CB8AC3E}">
        <p14:creationId xmlns:p14="http://schemas.microsoft.com/office/powerpoint/2010/main" val="2218654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8EA2089-04CB-30C4-6308-F6063E360CD7}"/>
              </a:ext>
            </a:extLst>
          </p:cNvPr>
          <p:cNvSpPr>
            <a:spLocks noGrp="1"/>
          </p:cNvSpPr>
          <p:nvPr>
            <p:ph type="title"/>
          </p:nvPr>
        </p:nvSpPr>
        <p:spPr/>
        <p:txBody>
          <a:bodyPr>
            <a:normAutofit fontScale="90000"/>
          </a:bodyPr>
          <a:lstStyle/>
          <a:p>
            <a:r>
              <a:rPr lang="sl-SI" dirty="0"/>
              <a:t>Digitalizacija javnega prevoza</a:t>
            </a:r>
          </a:p>
        </p:txBody>
      </p:sp>
      <p:pic>
        <p:nvPicPr>
          <p:cNvPr id="5" name="Označba mesta vsebine 4">
            <a:extLst>
              <a:ext uri="{FF2B5EF4-FFF2-40B4-BE49-F238E27FC236}">
                <a16:creationId xmlns:a16="http://schemas.microsoft.com/office/drawing/2014/main" id="{E0B74417-9BA8-BFEE-6B16-E215CE78D3C7}"/>
              </a:ext>
            </a:extLst>
          </p:cNvPr>
          <p:cNvPicPr>
            <a:picLocks noGrp="1" noChangeAspect="1"/>
          </p:cNvPicPr>
          <p:nvPr>
            <p:ph idx="1"/>
          </p:nvPr>
        </p:nvPicPr>
        <p:blipFill>
          <a:blip r:embed="rId2"/>
          <a:stretch>
            <a:fillRect/>
          </a:stretch>
        </p:blipFill>
        <p:spPr>
          <a:xfrm>
            <a:off x="0" y="2114700"/>
            <a:ext cx="7056821" cy="4743300"/>
          </a:xfrm>
        </p:spPr>
      </p:pic>
      <p:sp>
        <p:nvSpPr>
          <p:cNvPr id="6" name="Označba mesta vsebine 2">
            <a:extLst>
              <a:ext uri="{FF2B5EF4-FFF2-40B4-BE49-F238E27FC236}">
                <a16:creationId xmlns:a16="http://schemas.microsoft.com/office/drawing/2014/main" id="{DB5391FF-0439-C108-B130-8794E8392A43}"/>
              </a:ext>
            </a:extLst>
          </p:cNvPr>
          <p:cNvSpPr txBox="1">
            <a:spLocks/>
          </p:cNvSpPr>
          <p:nvPr/>
        </p:nvSpPr>
        <p:spPr>
          <a:xfrm>
            <a:off x="6868064" y="2278479"/>
            <a:ext cx="5323936" cy="39847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l-SI" sz="2400" dirty="0">
                <a:solidFill>
                  <a:srgbClr val="000000"/>
                </a:solidFill>
              </a:rPr>
              <a:t>Bus </a:t>
            </a:r>
            <a:r>
              <a:rPr lang="sl-SI" sz="2400" dirty="0" err="1">
                <a:solidFill>
                  <a:srgbClr val="000000"/>
                </a:solidFill>
              </a:rPr>
              <a:t>Priority</a:t>
            </a:r>
            <a:endParaRPr lang="sl-SI" sz="2400" dirty="0">
              <a:solidFill>
                <a:srgbClr val="000000"/>
              </a:solidFill>
            </a:endParaRPr>
          </a:p>
          <a:p>
            <a:r>
              <a:rPr lang="sl-SI" sz="2400" dirty="0">
                <a:solidFill>
                  <a:srgbClr val="000000"/>
                </a:solidFill>
              </a:rPr>
              <a:t>Rumeni pasovi</a:t>
            </a:r>
          </a:p>
          <a:p>
            <a:r>
              <a:rPr lang="sl-SI" sz="2400" dirty="0">
                <a:solidFill>
                  <a:srgbClr val="000000"/>
                </a:solidFill>
              </a:rPr>
              <a:t>Štetje potnikov (vstop in izstop)</a:t>
            </a:r>
          </a:p>
          <a:p>
            <a:r>
              <a:rPr lang="sl-SI" sz="2400" dirty="0" err="1">
                <a:solidFill>
                  <a:srgbClr val="000000"/>
                </a:solidFill>
              </a:rPr>
              <a:t>Telemetrika</a:t>
            </a:r>
            <a:r>
              <a:rPr lang="sl-SI" sz="2400" dirty="0">
                <a:solidFill>
                  <a:srgbClr val="000000"/>
                </a:solidFill>
              </a:rPr>
              <a:t> za spremljanje porabe</a:t>
            </a:r>
          </a:p>
          <a:p>
            <a:r>
              <a:rPr lang="sl-SI" sz="2400" dirty="0">
                <a:solidFill>
                  <a:srgbClr val="000000"/>
                </a:solidFill>
              </a:rPr>
              <a:t>Celovita mobilna aplikacija (</a:t>
            </a:r>
            <a:r>
              <a:rPr lang="sl-SI" sz="2400" dirty="0" err="1">
                <a:solidFill>
                  <a:srgbClr val="000000"/>
                </a:solidFill>
              </a:rPr>
              <a:t>web</a:t>
            </a:r>
            <a:r>
              <a:rPr lang="sl-SI" sz="2400" dirty="0">
                <a:solidFill>
                  <a:srgbClr val="000000"/>
                </a:solidFill>
              </a:rPr>
              <a:t> aplikacija) za JPP</a:t>
            </a:r>
          </a:p>
          <a:p>
            <a:endParaRPr lang="sl-SI" sz="2400" dirty="0">
              <a:solidFill>
                <a:srgbClr val="000000"/>
              </a:solidFill>
            </a:endParaRPr>
          </a:p>
          <a:p>
            <a:endParaRPr lang="sl-SI" sz="2400" dirty="0">
              <a:solidFill>
                <a:srgbClr val="000000"/>
              </a:solidFill>
            </a:endParaRPr>
          </a:p>
          <a:p>
            <a:endParaRPr lang="sl-SI" sz="2400" dirty="0">
              <a:solidFill>
                <a:srgbClr val="000000"/>
              </a:solidFill>
            </a:endParaRPr>
          </a:p>
          <a:p>
            <a:endParaRPr lang="sl-SI" sz="2400" dirty="0"/>
          </a:p>
        </p:txBody>
      </p:sp>
    </p:spTree>
    <p:extLst>
      <p:ext uri="{BB962C8B-B14F-4D97-AF65-F5344CB8AC3E}">
        <p14:creationId xmlns:p14="http://schemas.microsoft.com/office/powerpoint/2010/main" val="4256619814"/>
      </p:ext>
    </p:extLst>
  </p:cSld>
  <p:clrMapOvr>
    <a:masterClrMapping/>
  </p:clrMapOvr>
</p:sld>
</file>

<file path=ppt/theme/theme1.xml><?xml version="1.0" encoding="utf-8"?>
<a:theme xmlns:a="http://schemas.openxmlformats.org/drawingml/2006/main" name="Officeova 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ETM 2025-1" id="{F5168ABE-21F7-6545-B439-BEE6DA0C418F}" vid="{DDB4EE76-212B-354B-A72B-60EAF2643138}"/>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0DF2C0AA4D49C4187AEA53546A6EE8C" ma:contentTypeVersion="16" ma:contentTypeDescription="Ustvari nov dokument." ma:contentTypeScope="" ma:versionID="91a0dde8e2d70296a3e4acdfa46a1614">
  <xsd:schema xmlns:xsd="http://www.w3.org/2001/XMLSchema" xmlns:xs="http://www.w3.org/2001/XMLSchema" xmlns:p="http://schemas.microsoft.com/office/2006/metadata/properties" xmlns:ns2="b8b8e15c-d93d-4e90-bf0c-5465ef3edf8f" xmlns:ns3="c0976920-23fb-4914-a3ae-b9679400b7d5" targetNamespace="http://schemas.microsoft.com/office/2006/metadata/properties" ma:root="true" ma:fieldsID="700d5d003ffdcd0e9f294efea1a84e69" ns2:_="" ns3:_="">
    <xsd:import namespace="b8b8e15c-d93d-4e90-bf0c-5465ef3edf8f"/>
    <xsd:import namespace="c0976920-23fb-4914-a3ae-b9679400b7d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Location" minOccurs="0"/>
                <xsd:element ref="ns2:MediaServiceGenerationTime" minOccurs="0"/>
                <xsd:element ref="ns2:MediaServiceEventHashCode" minOccurs="0"/>
                <xsd:element ref="ns2:MediaServiceOCR"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b8e15c-d93d-4e90-bf0c-5465ef3edf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Oznake slike" ma:readOnly="false" ma:fieldId="{5cf76f15-5ced-4ddc-b409-7134ff3c332f}" ma:taxonomyMulti="true" ma:sspId="f9d83879-60c9-4015-a380-75db1c783c02"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0976920-23fb-4914-a3ae-b9679400b7d5" elementFormDefault="qualified">
    <xsd:import namespace="http://schemas.microsoft.com/office/2006/documentManagement/types"/>
    <xsd:import namespace="http://schemas.microsoft.com/office/infopath/2007/PartnerControls"/>
    <xsd:element name="SharedWithUsers" ma:index="12" nillable="true" ma:displayName="V skupni rabi z"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V skupni rabi s podrobnostmi" ma:internalName="SharedWithDetails" ma:readOnly="true">
      <xsd:simpleType>
        <xsd:restriction base="dms:Note">
          <xsd:maxLength value="255"/>
        </xsd:restriction>
      </xsd:simpleType>
    </xsd:element>
    <xsd:element name="TaxCatchAll" ma:index="16" nillable="true" ma:displayName="Taxonomy Catch All Column" ma:hidden="true" ma:list="{1d0f3ef2-69b8-4abd-babd-c6ed0dff3bba}" ma:internalName="TaxCatchAll" ma:showField="CatchAllData" ma:web="c0976920-23fb-4914-a3ae-b9679400b7d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vsebine"/>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0976920-23fb-4914-a3ae-b9679400b7d5" xsi:nil="true"/>
    <lcf76f155ced4ddcb4097134ff3c332f xmlns="b8b8e15c-d93d-4e90-bf0c-5465ef3edf8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7C9E43F-AC51-4722-8081-06547D264044}"/>
</file>

<file path=customXml/itemProps2.xml><?xml version="1.0" encoding="utf-8"?>
<ds:datastoreItem xmlns:ds="http://schemas.openxmlformats.org/officeDocument/2006/customXml" ds:itemID="{75C36231-7C71-4819-B222-B8812437D40A}"/>
</file>

<file path=customXml/itemProps3.xml><?xml version="1.0" encoding="utf-8"?>
<ds:datastoreItem xmlns:ds="http://schemas.openxmlformats.org/officeDocument/2006/customXml" ds:itemID="{7E59F9B6-12F2-43F2-9028-B40FF6669836}"/>
</file>

<file path=docProps/app.xml><?xml version="1.0" encoding="utf-8"?>
<Properties xmlns="http://schemas.openxmlformats.org/officeDocument/2006/extended-properties" xmlns:vt="http://schemas.openxmlformats.org/officeDocument/2006/docPropsVTypes">
  <Template>Presentation ETM 2025-1 template</Template>
  <TotalTime>193</TotalTime>
  <Words>1114</Words>
  <Application>Microsoft Office PowerPoint</Application>
  <PresentationFormat>Širokozaslonsko</PresentationFormat>
  <Paragraphs>102</Paragraphs>
  <Slides>20</Slides>
  <Notes>0</Notes>
  <HiddenSlides>0</HiddenSlides>
  <MMClips>0</MMClips>
  <ScaleCrop>false</ScaleCrop>
  <HeadingPairs>
    <vt:vector size="8" baseType="variant">
      <vt:variant>
        <vt:lpstr>Uporabljene pisave</vt:lpstr>
      </vt:variant>
      <vt:variant>
        <vt:i4>4</vt:i4>
      </vt:variant>
      <vt:variant>
        <vt:lpstr>Tema</vt:lpstr>
      </vt:variant>
      <vt:variant>
        <vt:i4>1</vt:i4>
      </vt:variant>
      <vt:variant>
        <vt:lpstr>Vdelani OLE strežniki</vt:lpstr>
      </vt:variant>
      <vt:variant>
        <vt:i4>1</vt:i4>
      </vt:variant>
      <vt:variant>
        <vt:lpstr>Naslovi diapozitivov</vt:lpstr>
      </vt:variant>
      <vt:variant>
        <vt:i4>20</vt:i4>
      </vt:variant>
    </vt:vector>
  </HeadingPairs>
  <TitlesOfParts>
    <vt:vector size="26" baseType="lpstr">
      <vt:lpstr>Aptos</vt:lpstr>
      <vt:lpstr>Arial</vt:lpstr>
      <vt:lpstr>Symbol</vt:lpstr>
      <vt:lpstr>Times New Roman</vt:lpstr>
      <vt:lpstr>Officeova tema</vt:lpstr>
      <vt:lpstr>Foxit PhantomPDF Document</vt:lpstr>
      <vt:lpstr>MESTNA OBČINA MARIBOR</vt:lpstr>
      <vt:lpstr>Vsebina</vt:lpstr>
      <vt:lpstr>Trajnostna mobilnost v MOM</vt:lpstr>
      <vt:lpstr>Pešci in kolesarji</vt:lpstr>
      <vt:lpstr>Glavni most s Koroško cesto</vt:lpstr>
      <vt:lpstr>Lent</vt:lpstr>
      <vt:lpstr>Peš most Lent - Tabor</vt:lpstr>
      <vt:lpstr>OSTALO</vt:lpstr>
      <vt:lpstr>Digitalizacija javnega prevoza</vt:lpstr>
      <vt:lpstr>ETM 2024</vt:lpstr>
      <vt:lpstr>Glavni (Stari) most</vt:lpstr>
      <vt:lpstr>PowerPointova predstavitev</vt:lpstr>
      <vt:lpstr>Glavni (Stari) most</vt:lpstr>
      <vt:lpstr>PowerPointova predstavitev</vt:lpstr>
      <vt:lpstr>Mobilnostni sklad MOM</vt:lpstr>
      <vt:lpstr>PowerPointova predstavitev</vt:lpstr>
      <vt:lpstr>Parkirna politika  - souporaba vozil</vt:lpstr>
      <vt:lpstr>PowerPointova predstavitev</vt:lpstr>
      <vt:lpstr>PowerPointova predstavitev</vt:lpstr>
      <vt:lpstr>Hvala za pozornost!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Matej MOHARIĆ</dc:creator>
  <cp:lastModifiedBy>Matej MOHARIĆ</cp:lastModifiedBy>
  <cp:revision>1</cp:revision>
  <dcterms:created xsi:type="dcterms:W3CDTF">2025-04-07T13:02:20Z</dcterms:created>
  <dcterms:modified xsi:type="dcterms:W3CDTF">2025-04-09T12:19:28Z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0x01010030DF2C0AA4D49C4187AEA53546A6EE8C</vt:lpwstr>
  </property>
  <property fmtid="{D5CDD505-2E9C-101B-9397-08002B2CF9AE}" pid="3" name="MediaServiceImageTags">
    <vt:lpwstr/>
  </property>
</Properties>
</file>